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78" r:id="rId10"/>
    <p:sldId id="279" r:id="rId11"/>
    <p:sldId id="280" r:id="rId12"/>
    <p:sldId id="281" r:id="rId13"/>
    <p:sldId id="275" r:id="rId14"/>
    <p:sldId id="262" r:id="rId15"/>
    <p:sldId id="263" r:id="rId16"/>
    <p:sldId id="264" r:id="rId17"/>
    <p:sldId id="272" r:id="rId18"/>
    <p:sldId id="265" r:id="rId19"/>
    <p:sldId id="266" r:id="rId20"/>
    <p:sldId id="267" r:id="rId21"/>
    <p:sldId id="268" r:id="rId22"/>
    <p:sldId id="273" r:id="rId23"/>
    <p:sldId id="270" r:id="rId24"/>
    <p:sldId id="271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1QL3/iYrRLjCFpSegtBRGiZIs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2BED9C-89E8-4F00-971D-0DFA39C7667C}">
  <a:tblStyle styleId="{CB2BED9C-89E8-4F00-971D-0DFA39C766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2ea4498ea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d2ea4498e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2ea4498ea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gd2ea4498e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2ea4498ea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gd2ea4498ea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2ea4498ea_0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gd2ea4498ea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2ea4498ea_0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d2ea4498e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ebd75d836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gcebd75d83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2ea4498ea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d2ea4498e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ebd75d836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gcebd75d83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2ea4498ea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d2ea4498e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2ea4498ea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d2ea4498e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2ea4498ea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gd2ea4498e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2ea4498ea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Bridge is a structural design pattern that lets you split a large class or a set of closely related classes into two separate hierarchies—abstraction and implementation—which can be developed independently of each other.</a:t>
            </a:r>
            <a:endParaRPr/>
          </a:p>
        </p:txBody>
      </p:sp>
      <p:sp>
        <p:nvSpPr>
          <p:cNvPr id="118" name="Google Shape;118;gd2ea4498e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2ea4498ea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Bridge is a structural design pattern that lets you split a large class or a set of closely related classes into two separate hierarchies—abstraction and implementation—which can be developed independently of each other.</a:t>
            </a:r>
            <a:endParaRPr/>
          </a:p>
        </p:txBody>
      </p:sp>
      <p:sp>
        <p:nvSpPr>
          <p:cNvPr id="118" name="Google Shape;118;gd2ea4498e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3131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2ea4498ea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gd2ea4498e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580af3186_2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d580af3186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7K1CD0rDPt1EY1JdyOsdJPQtu6fFz5f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app.diagrams.net/#G1yqs03Gz2EyxXMgsCYyUyZC5c1VI1aDO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behavioral-patter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aymentwall.com/payment-method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tnext.io/solid-principles-explanation-and-examples-715b975dcad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st.githubusercontent.com/SimonHoiberg/1dd0bf4fadd6e8634e3e96ff103489c7/raw/5e96a011146e48ff0712a7ce590a754664ab369f/solid-l-corrected.cs" TargetMode="External"/><Relationship Id="rId3" Type="http://schemas.openxmlformats.org/officeDocument/2006/relationships/hyperlink" Target="https://gist.githubusercontent.com/SimonHoiberg/74fbfa78c54befe4cc181fd88e4f22bb/raw/a462d17e865b3ccaa440214f0d5c6a799bd01168/solid-s-violation.cs" TargetMode="External"/><Relationship Id="rId7" Type="http://schemas.openxmlformats.org/officeDocument/2006/relationships/hyperlink" Target="https://gist.githubusercontent.com/SimonHoiberg/88742702943a2a28171d48795543dac2/raw/24fc1fa92cfe5484bcaaac66cca9db612f450ebf/solid-l-violation.cs" TargetMode="External"/><Relationship Id="rId12" Type="http://schemas.openxmlformats.org/officeDocument/2006/relationships/hyperlink" Target="https://gist.githubusercontent.com/SimonHoiberg/bef232042d4e01bca2b14d24f0d86409/raw/6dab8cf55abe8b2fc3ea3515327bc61709012dda/solid-d-corrected.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st.githubusercontent.com/SimonHoiberg/db8a0b0ebf5e31242bd6e1175eacfeb1/raw/04bf64007aed74a0fc69501f1bdd08a78a24e9b7/solid-o-corrected.cs" TargetMode="External"/><Relationship Id="rId11" Type="http://schemas.openxmlformats.org/officeDocument/2006/relationships/hyperlink" Target="https://gist.githubusercontent.com/SimonHoiberg/f2fd1aeea84480331d4407130c5499f6/raw/dd1629a0f543e71ade094c57e684a55394acd8c1/solid-d-violation.cs" TargetMode="External"/><Relationship Id="rId5" Type="http://schemas.openxmlformats.org/officeDocument/2006/relationships/hyperlink" Target="https://gist.githubusercontent.com/SimonHoiberg/c2c1a314265ff939c8a3d6f83beff160/raw/854d2d9d7a319604ae7d16dd2ab268590bb4b93a/solid-o-violation.cs" TargetMode="External"/><Relationship Id="rId10" Type="http://schemas.openxmlformats.org/officeDocument/2006/relationships/hyperlink" Target="https://gist.githubusercontent.com/SimonHoiberg/5ddfc849806f83fb6c7ad6aec40f4b2f/raw/4e509467a8cf2ebcaf75384169084ec71ee9083e/solid-i-corrected.cs" TargetMode="External"/><Relationship Id="rId4" Type="http://schemas.openxmlformats.org/officeDocument/2006/relationships/hyperlink" Target="https://gist.githubusercontent.com/SimonHoiberg/e01a133a76af359bfb2142a8e848de3f/raw/09bf329f827a349c11a370cc0be6410b568fa70d/solid-s-corrected.cs" TargetMode="External"/><Relationship Id="rId9" Type="http://schemas.openxmlformats.org/officeDocument/2006/relationships/hyperlink" Target="https://gist.githubusercontent.com/SimonHoiberg/79938086211e85c9d09fb08b2428eac0/raw/346c0f6d7833bb9f78809f3cd106690e6aec2bce/solid-i-violation.c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415600" y="496400"/>
            <a:ext cx="11360800" cy="5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Software engineering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36"/>
              <a:buFont typeface="Calibri"/>
              <a:buNone/>
            </a:pPr>
            <a:endParaRPr sz="5036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3866" dirty="0"/>
              <a:t>V - Object Design - Design Patterns</a:t>
            </a:r>
            <a:endParaRPr sz="4059" dirty="0"/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5067" dirty="0"/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5067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415600" y="5292600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5th Seminar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6CD2-B15F-4EDD-8735-355D93AC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76ADA-9E07-46F4-8C1D-9E842DB5D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29584F-AFCA-4948-879A-E58F6021E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9016"/>
            <a:ext cx="6353901" cy="4417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585B92-D492-4CCF-A6FC-D1AC5C8FA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070" y="3762375"/>
            <a:ext cx="66103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6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84B6-7997-42F8-8D17-29C61977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3A966-AB05-4271-9DF1-1C6BE41D2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Observer pattern is used when there is one-to-many relationship between objects such as if one object is modified, its dependent objects are to be notified automatically.</a:t>
            </a:r>
          </a:p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Observer pattern falls under behavioural pattern category.</a:t>
            </a:r>
          </a:p>
          <a:p>
            <a:pPr algn="l"/>
            <a:r>
              <a:rPr lang="en-GB" b="0" i="0" dirty="0">
                <a:effectLst/>
                <a:latin typeface="Arial" panose="020B0604020202020204" pitchFamily="34" charset="0"/>
              </a:rPr>
              <a:t>Implementation</a:t>
            </a:r>
          </a:p>
          <a:p>
            <a:pPr lvl="1" algn="just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Observer pattern uses three actor classes: Subject, Observer and Client. </a:t>
            </a:r>
          </a:p>
          <a:p>
            <a:pPr lvl="1" algn="just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Subject is an object having methods to attach and detach observers to a client object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4433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5FA9-62C8-4A1A-BF40-1D7D644E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E5A4E-FBD4-4BB1-8470-11491D947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64CA2-5F11-4789-9FCD-7BDC5E24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87" y="1610519"/>
            <a:ext cx="73152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8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2ea4498ea_0_46"/>
          <p:cNvSpPr txBox="1">
            <a:spLocks noGrp="1"/>
          </p:cNvSpPr>
          <p:nvPr>
            <p:ph type="title"/>
          </p:nvPr>
        </p:nvSpPr>
        <p:spPr>
          <a:xfrm>
            <a:off x="118600" y="2846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Design Patterns - Bridge Pattern </a:t>
            </a:r>
            <a:endParaRPr/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lang="en-US" sz="2650"/>
              <a:t> Encapsulating Data Stores with the Bridge Pattern</a:t>
            </a:r>
            <a:endParaRPr sz="2650"/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</p:txBody>
      </p:sp>
      <p:sp>
        <p:nvSpPr>
          <p:cNvPr id="121" name="Google Shape;121;gd2ea4498ea_0_46"/>
          <p:cNvSpPr txBox="1">
            <a:spLocks noGrp="1"/>
          </p:cNvSpPr>
          <p:nvPr>
            <p:ph type="body" idx="1"/>
          </p:nvPr>
        </p:nvSpPr>
        <p:spPr>
          <a:xfrm>
            <a:off x="0" y="1256325"/>
            <a:ext cx="11138700" cy="4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sz="2400" b="1"/>
              <a:t>Anticipates</a:t>
            </a:r>
            <a:r>
              <a:rPr lang="en-US" sz="2400"/>
              <a:t>:  </a:t>
            </a:r>
            <a:r>
              <a:rPr lang="en-US" sz="2400" i="1"/>
              <a:t>New vendor/technology/implementation</a:t>
            </a:r>
            <a:r>
              <a:rPr lang="en-US" sz="2400"/>
              <a:t>. </a:t>
            </a:r>
            <a:endParaRPr sz="2400"/>
          </a:p>
          <a:p>
            <a:pPr marL="9144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lets you split a large class or a set of closely related classes into two separate hierarchies—abstraction and implementation—which can be developed independently of each other.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Problem: </a:t>
            </a:r>
            <a:r>
              <a:rPr lang="en-US" sz="2400" b="1"/>
              <a:t> </a:t>
            </a:r>
            <a:r>
              <a:rPr lang="en-US" sz="2400" b="1" u="sng">
                <a:solidFill>
                  <a:schemeClr val="hlink"/>
                </a:solidFill>
                <a:hlinkClick r:id="rId3"/>
              </a:rPr>
              <a:t>Conference timetable</a:t>
            </a:r>
            <a:endParaRPr sz="2400" b="1"/>
          </a:p>
          <a:p>
            <a:pPr marL="9144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Let’s say I, as a listener, am able to build my timetable for a conference(I am picking presentations from different sessions). As an author I’m able to see my timetable too. As author/listener I would like to export the presentations timetable: </a:t>
            </a:r>
            <a:endParaRPr sz="2400"/>
          </a:p>
          <a:p>
            <a:pPr marL="3657600" lvl="2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to my calendar</a:t>
            </a:r>
            <a:endParaRPr sz="2400"/>
          </a:p>
          <a:p>
            <a:pPr marL="4114800" lvl="3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Google calendar</a:t>
            </a:r>
            <a:endParaRPr sz="2400"/>
          </a:p>
          <a:p>
            <a:pPr marL="4114800" lvl="3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Outlook(Microsoft)</a:t>
            </a:r>
            <a:endParaRPr sz="2400"/>
          </a:p>
          <a:p>
            <a:pPr marL="3657600" lvl="2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to PDF, to print it - etc</a:t>
            </a:r>
            <a:endParaRPr sz="2400"/>
          </a:p>
          <a:p>
            <a:pPr marL="3657600" lvl="2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start from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here</a:t>
            </a:r>
            <a:endParaRPr sz="2400"/>
          </a:p>
          <a:p>
            <a:pPr marL="1828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2" name="Google Shape;122;gd2ea4498ea_0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0675" y="3516575"/>
            <a:ext cx="4801327" cy="334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d2ea4498ea_0_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2" y="3990963"/>
            <a:ext cx="3324225" cy="2867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6744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2ea4498ea_0_63"/>
          <p:cNvSpPr txBox="1">
            <a:spLocks noGrp="1"/>
          </p:cNvSpPr>
          <p:nvPr>
            <p:ph type="title"/>
          </p:nvPr>
        </p:nvSpPr>
        <p:spPr>
          <a:xfrm>
            <a:off x="118600" y="2846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Design Patterns - Adapter Pattern </a:t>
            </a:r>
            <a:endParaRPr/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lang="en-US" sz="2650"/>
              <a:t> Encapsulating Legacy Components with the Adapter Pattern</a:t>
            </a:r>
            <a:endParaRPr sz="2650"/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</p:txBody>
      </p:sp>
      <p:sp>
        <p:nvSpPr>
          <p:cNvPr id="129" name="Google Shape;129;gd2ea4498ea_0_63"/>
          <p:cNvSpPr txBox="1">
            <a:spLocks noGrp="1"/>
          </p:cNvSpPr>
          <p:nvPr>
            <p:ph type="body" idx="1"/>
          </p:nvPr>
        </p:nvSpPr>
        <p:spPr>
          <a:xfrm>
            <a:off x="0" y="1256325"/>
            <a:ext cx="12115800" cy="4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sz="2400" b="1" dirty="0"/>
              <a:t>Anticipates</a:t>
            </a:r>
            <a:r>
              <a:rPr lang="en-US" sz="2400" dirty="0"/>
              <a:t>:  </a:t>
            </a:r>
            <a:r>
              <a:rPr lang="en-US" sz="2400" i="1" dirty="0"/>
              <a:t>New vendor/technology/implementation</a:t>
            </a:r>
            <a:r>
              <a:rPr lang="en-US" sz="2400" dirty="0"/>
              <a:t>. </a:t>
            </a:r>
            <a:endParaRPr sz="2400" dirty="0"/>
          </a:p>
          <a:p>
            <a:pPr marL="9144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1200" dirty="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allows objects with incompatible interfaces to collaborate.</a:t>
            </a:r>
            <a:endParaRPr sz="2400" dirty="0"/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Problem</a:t>
            </a:r>
            <a:r>
              <a:rPr lang="en-US" sz="2400" dirty="0"/>
              <a:t>: Imagine that you’re creating a stock market monitoring app. The app downloads the stock data from multiple sources in XML format and then displays nice-looking charts and diagrams for the user.</a:t>
            </a:r>
            <a:endParaRPr sz="2400" dirty="0"/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At some point, you decide to improve the app by integrating a smart 3rd-party analytics library. But there’s a catch: the analytics library only works with data in JSON format.</a:t>
            </a:r>
            <a:endParaRPr sz="2400" dirty="0"/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30" name="Google Shape;130;gd2ea4498ea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38" y="4081450"/>
            <a:ext cx="55530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d2ea4498ea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7600" y="3868375"/>
            <a:ext cx="4638200" cy="29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580af3186_2_4"/>
          <p:cNvSpPr txBox="1">
            <a:spLocks noGrp="1"/>
          </p:cNvSpPr>
          <p:nvPr>
            <p:ph type="title"/>
          </p:nvPr>
        </p:nvSpPr>
        <p:spPr>
          <a:xfrm>
            <a:off x="118600" y="2846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Design Patterns - Adapter Pattern </a:t>
            </a:r>
            <a:endParaRPr/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lang="en-US" sz="2650"/>
              <a:t> Encapsulating Legacy Components with the Adapter Pattern</a:t>
            </a:r>
            <a:endParaRPr sz="2650"/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</p:txBody>
      </p:sp>
      <p:sp>
        <p:nvSpPr>
          <p:cNvPr id="137" name="Google Shape;137;gd580af3186_2_4"/>
          <p:cNvSpPr txBox="1">
            <a:spLocks noGrp="1"/>
          </p:cNvSpPr>
          <p:nvPr>
            <p:ph type="body" idx="1"/>
          </p:nvPr>
        </p:nvSpPr>
        <p:spPr>
          <a:xfrm>
            <a:off x="0" y="1256325"/>
            <a:ext cx="12115800" cy="4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sz="2400" b="1"/>
              <a:t>Anticipates</a:t>
            </a:r>
            <a:r>
              <a:rPr lang="en-US" sz="2400"/>
              <a:t>:  </a:t>
            </a:r>
            <a:r>
              <a:rPr lang="en-US" sz="2400" i="1"/>
              <a:t>New vendor/technology/implementation</a:t>
            </a:r>
            <a:r>
              <a:rPr lang="en-US" sz="2400"/>
              <a:t>. </a:t>
            </a:r>
            <a:endParaRPr sz="2400"/>
          </a:p>
          <a:p>
            <a:pPr marL="9144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12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allows objects with incompatible interfaces to collaborate.</a:t>
            </a:r>
            <a:endParaRPr sz="2400"/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/>
              <a:t>Problem</a:t>
            </a:r>
            <a:r>
              <a:rPr lang="en-US" sz="2400"/>
              <a:t>: Imagine that you’re creating a stock market monitoring app. The app downloads the stock data from multiple sources in XML format and then displays nice-looking charts and diagrams for the user.</a:t>
            </a:r>
            <a:endParaRPr sz="2400"/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At some point, you decide to improve the app by integrating a smart 3rd-party analytics library. But there’s a catch: the analytics library only works with data in JSON format.</a:t>
            </a:r>
            <a:endParaRPr sz="2400"/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38" name="Google Shape;138;gd580af3186_2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38" y="4081450"/>
            <a:ext cx="55530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d580af3186_2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7600" y="3868375"/>
            <a:ext cx="4638200" cy="29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2ea4498ea_0_95"/>
          <p:cNvSpPr txBox="1">
            <a:spLocks noGrp="1"/>
          </p:cNvSpPr>
          <p:nvPr>
            <p:ph type="title"/>
          </p:nvPr>
        </p:nvSpPr>
        <p:spPr>
          <a:xfrm>
            <a:off x="118600" y="2846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Design Patterns - Strategy Pattern </a:t>
            </a:r>
            <a:endParaRPr/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lang="en-US" sz="2650"/>
              <a:t> Encapsulating Context with the Strategy Pattern</a:t>
            </a:r>
            <a:endParaRPr sz="2650"/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</p:txBody>
      </p:sp>
      <p:sp>
        <p:nvSpPr>
          <p:cNvPr id="145" name="Google Shape;145;gd2ea4498ea_0_95"/>
          <p:cNvSpPr txBox="1">
            <a:spLocks noGrp="1"/>
          </p:cNvSpPr>
          <p:nvPr>
            <p:ph type="body" idx="1"/>
          </p:nvPr>
        </p:nvSpPr>
        <p:spPr>
          <a:xfrm>
            <a:off x="0" y="1256325"/>
            <a:ext cx="11138700" cy="4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sz="2400" b="1"/>
              <a:t>Anticipates</a:t>
            </a:r>
            <a:r>
              <a:rPr lang="en-US" sz="2400"/>
              <a:t>:  </a:t>
            </a:r>
            <a:r>
              <a:rPr lang="en-US" sz="2400" i="1"/>
              <a:t>New vendor/technology/implementation</a:t>
            </a:r>
            <a:r>
              <a:rPr lang="en-US" sz="2400"/>
              <a:t>. 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https://refactoring.guru/design-patterns/behavioral-patterns</a:t>
            </a:r>
            <a:r>
              <a:rPr lang="en-US" sz="2400"/>
              <a:t> 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/>
              <a:t>Problem: </a:t>
            </a:r>
            <a:r>
              <a:rPr lang="en-US" sz="2400"/>
              <a:t> Consider payments in our CMS app 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Available in different countries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Needs to accept different currencies for the payment of the conference fee depending on the location of the user.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If the same user is accessing the CMS from another country, should be able to pay the fee in the local currency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Dealing with multiple currencies/payments from different countries will imply integrating multiple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 payment systems</a:t>
            </a:r>
            <a:r>
              <a:rPr lang="en-US" sz="2400"/>
              <a:t>(according to the countries regulations).  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8784-37A5-4CCC-B2E7-51085DD2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pattern example</a:t>
            </a:r>
            <a:endParaRPr lang="ro-RO" dirty="0"/>
          </a:p>
        </p:txBody>
      </p:sp>
      <p:pic>
        <p:nvPicPr>
          <p:cNvPr id="4" name="image13.png">
            <a:extLst>
              <a:ext uri="{FF2B5EF4-FFF2-40B4-BE49-F238E27FC236}">
                <a16:creationId xmlns:a16="http://schemas.microsoft.com/office/drawing/2014/main" id="{4E6EF712-A33D-4ABB-BDE7-BA3B76F2BB6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44822" y="1993899"/>
            <a:ext cx="8920588" cy="449897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14155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2ea4498ea_0_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Design Patterns - Command Pattern </a:t>
            </a:r>
            <a:endParaRPr/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lang="en-US" sz="2650"/>
              <a:t> Encapsulating Control Flow with the Command Pattern</a:t>
            </a:r>
            <a:endParaRPr sz="2650"/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</p:txBody>
      </p:sp>
      <p:sp>
        <p:nvSpPr>
          <p:cNvPr id="151" name="Google Shape;151;gd2ea4498ea_0_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lvl="0" indent="-381000">
              <a:buSzPts val="2400"/>
              <a:buChar char="-"/>
            </a:pPr>
            <a:r>
              <a:rPr lang="en-GB" sz="3600" b="1" dirty="0"/>
              <a:t>Anticipates</a:t>
            </a:r>
            <a:r>
              <a:rPr lang="en-GB" sz="3600" dirty="0"/>
              <a:t>:  </a:t>
            </a:r>
            <a:r>
              <a:rPr lang="en-GB" sz="3600" i="1" dirty="0"/>
              <a:t>New functionality</a:t>
            </a:r>
          </a:p>
          <a:p>
            <a:pPr marL="0" lvl="0" indent="0">
              <a:buNone/>
            </a:pPr>
            <a:endParaRPr lang="en-GB" sz="3600" i="1" dirty="0"/>
          </a:p>
          <a:p>
            <a:pPr marL="0" lvl="0" indent="0">
              <a:buNone/>
            </a:pPr>
            <a:r>
              <a:rPr lang="en-GB" sz="3600" b="1" dirty="0"/>
              <a:t>Problem: </a:t>
            </a:r>
            <a:r>
              <a:rPr lang="en-GB" sz="3600" dirty="0"/>
              <a:t>New Mini-</a:t>
            </a:r>
            <a:r>
              <a:rPr lang="en-GB" sz="3600" dirty="0" err="1"/>
              <a:t>Miniclip</a:t>
            </a:r>
            <a:r>
              <a:rPr lang="en-GB" sz="3600" dirty="0"/>
              <a:t> :) </a:t>
            </a:r>
          </a:p>
          <a:p>
            <a:pPr lvl="0" indent="-381000">
              <a:buSzPts val="2400"/>
              <a:buChar char="-"/>
            </a:pPr>
            <a:r>
              <a:rPr lang="en-GB" sz="3600" dirty="0"/>
              <a:t>Online platform where you can play games like Chess/ </a:t>
            </a:r>
            <a:r>
              <a:rPr lang="en-GB" sz="3600" dirty="0" err="1"/>
              <a:t>TicTacToe</a:t>
            </a:r>
            <a:r>
              <a:rPr lang="en-GB" sz="3600" dirty="0"/>
              <a:t> etc</a:t>
            </a:r>
          </a:p>
          <a:p>
            <a:pPr lvl="0" indent="-381000">
              <a:spcBef>
                <a:spcPts val="0"/>
              </a:spcBef>
              <a:buSzPts val="2400"/>
              <a:buChar char="-"/>
            </a:pPr>
            <a:r>
              <a:rPr lang="en-GB" sz="3600" dirty="0"/>
              <a:t>Record individual moves in order to be able to reply the games</a:t>
            </a:r>
          </a:p>
          <a:p>
            <a:pPr lvl="0" indent="-381000">
              <a:spcBef>
                <a:spcPts val="0"/>
              </a:spcBef>
              <a:buSzPts val="2400"/>
              <a:buChar char="-"/>
            </a:pPr>
            <a:r>
              <a:rPr lang="en-GB" sz="3600" dirty="0"/>
              <a:t>Broad variety of games</a:t>
            </a: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 dirty="0"/>
          </a:p>
        </p:txBody>
      </p:sp>
      <p:sp>
        <p:nvSpPr>
          <p:cNvPr id="152" name="Google Shape;152;gd2ea4498ea_0_7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5" name="image12.png">
            <a:extLst>
              <a:ext uri="{FF2B5EF4-FFF2-40B4-BE49-F238E27FC236}">
                <a16:creationId xmlns:a16="http://schemas.microsoft.com/office/drawing/2014/main" id="{F9E8AD6C-5C22-44C6-A806-557483FD90B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74826" y="1825625"/>
            <a:ext cx="5597215" cy="4113262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2ea4498ea_0_104"/>
          <p:cNvSpPr txBox="1">
            <a:spLocks noGrp="1"/>
          </p:cNvSpPr>
          <p:nvPr>
            <p:ph type="title"/>
          </p:nvPr>
        </p:nvSpPr>
        <p:spPr>
          <a:xfrm>
            <a:off x="118600" y="2846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Design Patterns - Composite Pattern</a:t>
            </a:r>
            <a:endParaRPr/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lang="en-US" sz="2650"/>
              <a:t>  Encapsulating Hierarchies with the Composite Design Pattern</a:t>
            </a:r>
            <a:endParaRPr sz="2650"/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</p:txBody>
      </p:sp>
      <p:sp>
        <p:nvSpPr>
          <p:cNvPr id="158" name="Google Shape;158;gd2ea4498ea_0_104"/>
          <p:cNvSpPr txBox="1">
            <a:spLocks noGrp="1"/>
          </p:cNvSpPr>
          <p:nvPr>
            <p:ph type="body" idx="1"/>
          </p:nvPr>
        </p:nvSpPr>
        <p:spPr>
          <a:xfrm>
            <a:off x="0" y="1256325"/>
            <a:ext cx="11138700" cy="4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/>
          </a:p>
        </p:txBody>
      </p:sp>
      <p:sp>
        <p:nvSpPr>
          <p:cNvPr id="159" name="Google Shape;159;gd2ea4498ea_0_104"/>
          <p:cNvSpPr txBox="1">
            <a:spLocks noGrp="1"/>
          </p:cNvSpPr>
          <p:nvPr>
            <p:ph type="body" idx="1"/>
          </p:nvPr>
        </p:nvSpPr>
        <p:spPr>
          <a:xfrm>
            <a:off x="0" y="1256325"/>
            <a:ext cx="11138700" cy="4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sz="2400" b="1"/>
              <a:t>Anticipates</a:t>
            </a:r>
            <a:r>
              <a:rPr lang="en-US" sz="2400"/>
              <a:t>:  </a:t>
            </a:r>
            <a:r>
              <a:rPr lang="en-US" sz="2400" i="1"/>
              <a:t>New complexity of application domain</a:t>
            </a:r>
            <a:endParaRPr sz="2400"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/>
              <a:t>Problem: UI Toolkits (JavaFX) or HTML Content</a:t>
            </a:r>
            <a:endParaRPr sz="2400" b="1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Building blocks</a:t>
            </a:r>
            <a:endParaRPr sz="2400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inputting text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selecting and deselecting a check box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pushing a button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pulling down a menu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windows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widgets containers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/>
          </a:p>
        </p:txBody>
      </p:sp>
      <p:pic>
        <p:nvPicPr>
          <p:cNvPr id="160" name="Google Shape;160;gd2ea4498ea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575" y="3808050"/>
            <a:ext cx="7433481" cy="30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ebd75d836_0_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 design - Intro</a:t>
            </a:r>
            <a:endParaRPr sz="5500"/>
          </a:p>
        </p:txBody>
      </p:sp>
      <p:sp>
        <p:nvSpPr>
          <p:cNvPr id="95" name="Google Shape;95;gcebd75d836_0_74"/>
          <p:cNvSpPr txBox="1">
            <a:spLocks noGrp="1"/>
          </p:cNvSpPr>
          <p:nvPr>
            <p:ph type="body" idx="1"/>
          </p:nvPr>
        </p:nvSpPr>
        <p:spPr>
          <a:xfrm>
            <a:off x="1053300" y="1325700"/>
            <a:ext cx="11138700" cy="4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 b="1"/>
              <a:t>Analysis -&gt; System Design -&gt; Object design</a:t>
            </a:r>
            <a:endParaRPr sz="3400" b="1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/>
          </a:p>
        </p:txBody>
      </p:sp>
      <p:pic>
        <p:nvPicPr>
          <p:cNvPr id="96" name="Google Shape;96;gcebd75d836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052" y="1953600"/>
            <a:ext cx="6824586" cy="49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2ea4498ea_0_127"/>
          <p:cNvSpPr txBox="1">
            <a:spLocks noGrp="1"/>
          </p:cNvSpPr>
          <p:nvPr>
            <p:ph type="title"/>
          </p:nvPr>
        </p:nvSpPr>
        <p:spPr>
          <a:xfrm>
            <a:off x="118600" y="2846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Design Patterns - Composite Pattern</a:t>
            </a:r>
            <a:endParaRPr/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lang="en-US" sz="2650"/>
              <a:t>  Encapsulating Hierarchies with the Composite Design Pattern</a:t>
            </a:r>
            <a:endParaRPr sz="2650"/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</p:txBody>
      </p:sp>
      <p:sp>
        <p:nvSpPr>
          <p:cNvPr id="166" name="Google Shape;166;gd2ea4498ea_0_127"/>
          <p:cNvSpPr txBox="1">
            <a:spLocks noGrp="1"/>
          </p:cNvSpPr>
          <p:nvPr>
            <p:ph type="body" idx="1"/>
          </p:nvPr>
        </p:nvSpPr>
        <p:spPr>
          <a:xfrm>
            <a:off x="0" y="1256325"/>
            <a:ext cx="11138700" cy="4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/>
          </a:p>
        </p:txBody>
      </p:sp>
      <p:pic>
        <p:nvPicPr>
          <p:cNvPr id="167" name="Google Shape;167;gd2ea4498ea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163" y="1769700"/>
            <a:ext cx="8371682" cy="43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d2ea4498ea_0_127"/>
          <p:cNvSpPr txBox="1"/>
          <p:nvPr/>
        </p:nvSpPr>
        <p:spPr>
          <a:xfrm>
            <a:off x="308950" y="6160725"/>
            <a:ext cx="11574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Corresponding object diagram for the above UI snippet.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2ea4498ea_0_136"/>
          <p:cNvSpPr txBox="1">
            <a:spLocks noGrp="1"/>
          </p:cNvSpPr>
          <p:nvPr>
            <p:ph type="title"/>
          </p:nvPr>
        </p:nvSpPr>
        <p:spPr>
          <a:xfrm>
            <a:off x="118600" y="2846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Design Patterns - Composite Pattern</a:t>
            </a:r>
            <a:endParaRPr/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lang="en-US" sz="2650"/>
              <a:t>  Encapsulating Hierarchies with the Composite Design Pattern</a:t>
            </a:r>
            <a:endParaRPr sz="2650"/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</p:txBody>
      </p:sp>
      <p:pic>
        <p:nvPicPr>
          <p:cNvPr id="174" name="Google Shape;174;gd2ea4498ea_0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875" y="1610357"/>
            <a:ext cx="8352948" cy="46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d2ea4498ea_0_136"/>
          <p:cNvSpPr txBox="1"/>
          <p:nvPr/>
        </p:nvSpPr>
        <p:spPr>
          <a:xfrm>
            <a:off x="380600" y="6240950"/>
            <a:ext cx="1147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Applying the Composite design pattern to user interface widgets (UML class diagram).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4.png">
            <a:extLst>
              <a:ext uri="{FF2B5EF4-FFF2-40B4-BE49-F238E27FC236}">
                <a16:creationId xmlns:a16="http://schemas.microsoft.com/office/drawing/2014/main" id="{1733B3CB-3C5D-4897-BB3A-B4A5E6B15E0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738851" y="1602752"/>
            <a:ext cx="6969240" cy="4336135"/>
          </a:xfrm>
          <a:prstGeom prst="rect">
            <a:avLst/>
          </a:prstGeom>
          <a:ln/>
        </p:spPr>
      </p:pic>
      <p:pic>
        <p:nvPicPr>
          <p:cNvPr id="8" name="image1.png">
            <a:extLst>
              <a:ext uri="{FF2B5EF4-FFF2-40B4-BE49-F238E27FC236}">
                <a16:creationId xmlns:a16="http://schemas.microsoft.com/office/drawing/2014/main" id="{BF608CFB-FD88-4D8A-9D55-1E58D508B29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38457" y="807262"/>
            <a:ext cx="2722838" cy="29728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65397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ebd75d836_0_89"/>
          <p:cNvSpPr txBox="1">
            <a:spLocks noGrp="1"/>
          </p:cNvSpPr>
          <p:nvPr>
            <p:ph type="title"/>
          </p:nvPr>
        </p:nvSpPr>
        <p:spPr>
          <a:xfrm>
            <a:off x="4152750" y="2131500"/>
            <a:ext cx="3886500" cy="25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9600"/>
              <a:t>Q&amp;A</a:t>
            </a:r>
            <a:endParaRPr sz="9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2ea4498ea_0_18"/>
          <p:cNvSpPr txBox="1">
            <a:spLocks noGrp="1"/>
          </p:cNvSpPr>
          <p:nvPr>
            <p:ph type="title"/>
          </p:nvPr>
        </p:nvSpPr>
        <p:spPr>
          <a:xfrm>
            <a:off x="160050" y="0"/>
            <a:ext cx="8871300" cy="25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6000"/>
              <a:t>Resources</a:t>
            </a:r>
            <a:endParaRPr sz="6000"/>
          </a:p>
        </p:txBody>
      </p:sp>
      <p:sp>
        <p:nvSpPr>
          <p:cNvPr id="193" name="Google Shape;193;gd2ea4498ea_0_18"/>
          <p:cNvSpPr txBox="1"/>
          <p:nvPr/>
        </p:nvSpPr>
        <p:spPr>
          <a:xfrm>
            <a:off x="49600" y="2303500"/>
            <a:ext cx="9791700" cy="2523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SOLID examples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Object-Oriented Software </a:t>
            </a:r>
            <a:r>
              <a:rPr lang="en-US" sz="2300" dirty="0" err="1">
                <a:latin typeface="Calibri"/>
                <a:ea typeface="Calibri"/>
                <a:cs typeface="Calibri"/>
                <a:sym typeface="Calibri"/>
              </a:rPr>
              <a:t>Engineering;Using</a:t>
            </a: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 UML, Patterns, and Java™; Third Edition - Bernd </a:t>
            </a:r>
            <a:r>
              <a:rPr lang="en-US" sz="2300" dirty="0" err="1">
                <a:latin typeface="Calibri"/>
                <a:ea typeface="Calibri"/>
                <a:cs typeface="Calibri"/>
                <a:sym typeface="Calibri"/>
              </a:rPr>
              <a:t>Bruegge</a:t>
            </a: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 &amp; Allen H. </a:t>
            </a:r>
            <a:r>
              <a:rPr lang="en-US" sz="2300" dirty="0" err="1">
                <a:latin typeface="Calibri"/>
                <a:ea typeface="Calibri"/>
                <a:cs typeface="Calibri"/>
                <a:sym typeface="Calibri"/>
              </a:rPr>
              <a:t>Dutoit</a:t>
            </a:r>
            <a:endParaRPr lang="en-US" sz="2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2300" dirty="0">
                <a:latin typeface="Calibri"/>
                <a:ea typeface="Calibri"/>
                <a:cs typeface="Calibri"/>
                <a:sym typeface="Calibri"/>
              </a:rPr>
              <a:t>https://www.tutorialspoint.com/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2ea4498ea_0_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Object design </a:t>
            </a:r>
            <a:br>
              <a:rPr lang="en-US" dirty="0"/>
            </a:br>
            <a:r>
              <a:rPr lang="en-US" dirty="0"/>
              <a:t>- Activities</a:t>
            </a:r>
            <a:endParaRPr sz="5500" dirty="0"/>
          </a:p>
        </p:txBody>
      </p:sp>
      <p:sp>
        <p:nvSpPr>
          <p:cNvPr id="102" name="Google Shape;102;gd2ea4498ea_0_2"/>
          <p:cNvSpPr txBox="1">
            <a:spLocks noGrp="1"/>
          </p:cNvSpPr>
          <p:nvPr>
            <p:ph type="body" idx="1"/>
          </p:nvPr>
        </p:nvSpPr>
        <p:spPr>
          <a:xfrm>
            <a:off x="0" y="1256325"/>
            <a:ext cx="11138700" cy="4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 dirty="0"/>
          </a:p>
          <a:p>
            <a:pPr marL="457200" lvl="0" indent="-444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400"/>
              <a:buChar char="-"/>
            </a:pPr>
            <a:r>
              <a:rPr lang="en-US" sz="3400" dirty="0"/>
              <a:t>Reuse</a:t>
            </a:r>
            <a:endParaRPr sz="3400" dirty="0"/>
          </a:p>
          <a:p>
            <a:pPr marL="457200" lvl="0" indent="-444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 dirty="0"/>
              <a:t>Service Specification</a:t>
            </a:r>
            <a:endParaRPr sz="3400" dirty="0"/>
          </a:p>
          <a:p>
            <a:pPr marL="457200" lvl="0" indent="-444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 dirty="0"/>
              <a:t>Object Model Restructuring</a:t>
            </a:r>
            <a:endParaRPr sz="3400" dirty="0"/>
          </a:p>
          <a:p>
            <a:pPr marL="457200" lvl="0" indent="-444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 dirty="0"/>
              <a:t>Object Model Optimization</a:t>
            </a:r>
            <a:endParaRPr sz="3400" dirty="0"/>
          </a:p>
        </p:txBody>
      </p:sp>
      <p:pic>
        <p:nvPicPr>
          <p:cNvPr id="103" name="Google Shape;103;gd2ea4498ea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657" y="0"/>
            <a:ext cx="6545344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2ea4498ea_0_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SOLID Principles</a:t>
            </a:r>
            <a:endParaRPr sz="5500"/>
          </a:p>
        </p:txBody>
      </p:sp>
      <p:sp>
        <p:nvSpPr>
          <p:cNvPr id="109" name="Google Shape;109;gd2ea4498ea_0_10"/>
          <p:cNvSpPr txBox="1">
            <a:spLocks noGrp="1"/>
          </p:cNvSpPr>
          <p:nvPr>
            <p:ph type="body" idx="1"/>
          </p:nvPr>
        </p:nvSpPr>
        <p:spPr>
          <a:xfrm>
            <a:off x="0" y="1256325"/>
            <a:ext cx="11138700" cy="4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 dirty="0"/>
          </a:p>
          <a:p>
            <a:pPr marL="457200" lvl="0" indent="-444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400"/>
              <a:buChar char="-"/>
            </a:pPr>
            <a:r>
              <a:rPr lang="en-US" sz="3400" b="1" dirty="0"/>
              <a:t>S </a:t>
            </a:r>
            <a:r>
              <a:rPr lang="en-US" sz="3400" dirty="0"/>
              <a:t>- Single responsibility principle </a:t>
            </a:r>
            <a:r>
              <a:rPr lang="en-US" sz="3400" u="sng" dirty="0">
                <a:solidFill>
                  <a:schemeClr val="hlink"/>
                </a:solidFill>
                <a:hlinkClick r:id="rId3"/>
              </a:rPr>
              <a:t>Issue</a:t>
            </a:r>
            <a:r>
              <a:rPr lang="en-US" sz="3400" dirty="0"/>
              <a:t> and </a:t>
            </a:r>
            <a:r>
              <a:rPr lang="en-US" sz="3400" u="sng" dirty="0">
                <a:solidFill>
                  <a:schemeClr val="hlink"/>
                </a:solidFill>
                <a:hlinkClick r:id="rId4"/>
              </a:rPr>
              <a:t>Fix</a:t>
            </a:r>
            <a:endParaRPr sz="3400" dirty="0"/>
          </a:p>
          <a:p>
            <a:pPr marL="457200" lvl="0" indent="-444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 b="1" dirty="0"/>
              <a:t>O </a:t>
            </a:r>
            <a:r>
              <a:rPr lang="en-US" sz="3400" dirty="0"/>
              <a:t>- Open/closed principle </a:t>
            </a:r>
            <a:r>
              <a:rPr lang="en-US" sz="3400" u="sng" dirty="0">
                <a:solidFill>
                  <a:schemeClr val="hlink"/>
                </a:solidFill>
                <a:hlinkClick r:id="rId5"/>
              </a:rPr>
              <a:t>Issue</a:t>
            </a:r>
            <a:r>
              <a:rPr lang="en-US" sz="3400" dirty="0"/>
              <a:t> and </a:t>
            </a:r>
            <a:r>
              <a:rPr lang="en-US" sz="3400" u="sng" dirty="0">
                <a:solidFill>
                  <a:schemeClr val="hlink"/>
                </a:solidFill>
                <a:hlinkClick r:id="rId6"/>
              </a:rPr>
              <a:t>Fix</a:t>
            </a:r>
            <a:endParaRPr sz="3400" dirty="0"/>
          </a:p>
          <a:p>
            <a:pPr marL="457200" lvl="0" indent="-444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 b="1" dirty="0"/>
              <a:t>L </a:t>
            </a:r>
            <a:r>
              <a:rPr lang="en-US" sz="3400" dirty="0"/>
              <a:t>- </a:t>
            </a:r>
            <a:r>
              <a:rPr lang="en-US" sz="3400" dirty="0" err="1"/>
              <a:t>Liskov</a:t>
            </a:r>
            <a:r>
              <a:rPr lang="en-US" sz="3400" dirty="0"/>
              <a:t> substitution principle </a:t>
            </a:r>
            <a:r>
              <a:rPr lang="en-US" sz="3400" u="sng" dirty="0">
                <a:solidFill>
                  <a:schemeClr val="hlink"/>
                </a:solidFill>
                <a:hlinkClick r:id="rId7"/>
              </a:rPr>
              <a:t>Issue</a:t>
            </a:r>
            <a:r>
              <a:rPr lang="en-US" sz="3400" dirty="0"/>
              <a:t> and </a:t>
            </a:r>
            <a:r>
              <a:rPr lang="en-US" sz="3400" u="sng" dirty="0">
                <a:solidFill>
                  <a:schemeClr val="hlink"/>
                </a:solidFill>
                <a:hlinkClick r:id="rId8"/>
              </a:rPr>
              <a:t>Fix</a:t>
            </a:r>
            <a:endParaRPr sz="3400" dirty="0"/>
          </a:p>
          <a:p>
            <a:pPr marL="457200" lvl="0" indent="-444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 b="1" dirty="0"/>
              <a:t>I </a:t>
            </a:r>
            <a:r>
              <a:rPr lang="en-US" sz="3400" dirty="0"/>
              <a:t>- Interface segregation principle </a:t>
            </a:r>
            <a:r>
              <a:rPr lang="en-US" sz="3400" u="sng" dirty="0">
                <a:solidFill>
                  <a:schemeClr val="hlink"/>
                </a:solidFill>
                <a:hlinkClick r:id="rId9"/>
              </a:rPr>
              <a:t>Issue</a:t>
            </a:r>
            <a:r>
              <a:rPr lang="en-US" sz="3400" dirty="0"/>
              <a:t> and </a:t>
            </a:r>
            <a:r>
              <a:rPr lang="en-US" sz="3400" u="sng" dirty="0">
                <a:solidFill>
                  <a:schemeClr val="hlink"/>
                </a:solidFill>
                <a:hlinkClick r:id="rId10"/>
              </a:rPr>
              <a:t>Fix</a:t>
            </a:r>
            <a:endParaRPr sz="3400" dirty="0"/>
          </a:p>
          <a:p>
            <a:pPr marL="457200" lvl="0" indent="-444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 b="1" dirty="0"/>
              <a:t>D </a:t>
            </a:r>
            <a:r>
              <a:rPr lang="en-US" sz="3400" dirty="0"/>
              <a:t>- Dependency inversion principle </a:t>
            </a:r>
            <a:r>
              <a:rPr lang="en-US" sz="3400" u="sng" dirty="0">
                <a:solidFill>
                  <a:schemeClr val="hlink"/>
                </a:solidFill>
                <a:hlinkClick r:id="rId11"/>
              </a:rPr>
              <a:t>Issue</a:t>
            </a:r>
            <a:r>
              <a:rPr lang="en-US" sz="3400" dirty="0"/>
              <a:t> and </a:t>
            </a:r>
            <a:r>
              <a:rPr lang="en-US" sz="3400" u="sng" dirty="0">
                <a:solidFill>
                  <a:schemeClr val="hlink"/>
                </a:solidFill>
                <a:hlinkClick r:id="rId12"/>
              </a:rPr>
              <a:t>Fix</a:t>
            </a:r>
            <a:endParaRPr sz="3400" dirty="0"/>
          </a:p>
          <a:p>
            <a:pPr marL="914400" lvl="1" indent="-444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 i="1" dirty="0"/>
              <a:t>Dependency injection</a:t>
            </a:r>
            <a:r>
              <a:rPr lang="en-US" sz="3400" dirty="0"/>
              <a:t> - (Check java - Spring)</a:t>
            </a:r>
            <a:endParaRPr sz="3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2ea4498ea_0_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Design Patterns</a:t>
            </a:r>
            <a:endParaRPr sz="5500" dirty="0"/>
          </a:p>
        </p:txBody>
      </p:sp>
      <p:sp>
        <p:nvSpPr>
          <p:cNvPr id="115" name="Google Shape;115;gd2ea4498ea_0_29"/>
          <p:cNvSpPr txBox="1">
            <a:spLocks noGrp="1"/>
          </p:cNvSpPr>
          <p:nvPr>
            <p:ph type="body" idx="1"/>
          </p:nvPr>
        </p:nvSpPr>
        <p:spPr>
          <a:xfrm>
            <a:off x="623100" y="1256325"/>
            <a:ext cx="10515600" cy="4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 dirty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effectLst/>
                <a:latin typeface="+mn-lt"/>
                <a:ea typeface="Arial" panose="020B0604020202020204" pitchFamily="34" charset="0"/>
              </a:rPr>
              <a:t>A design pattern has four elements:</a:t>
            </a:r>
            <a:endParaRPr lang="ro-RO" sz="3800" dirty="0">
              <a:effectLst/>
              <a:latin typeface="+mn-lt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800" dirty="0">
                <a:effectLst/>
                <a:latin typeface="+mn-lt"/>
                <a:ea typeface="Arial" panose="020B0604020202020204" pitchFamily="34" charset="0"/>
              </a:rPr>
              <a:t>1. A </a:t>
            </a:r>
            <a:r>
              <a:rPr lang="en-US" sz="3800" b="1" dirty="0">
                <a:effectLst/>
                <a:latin typeface="+mn-lt"/>
                <a:ea typeface="Arial" panose="020B0604020202020204" pitchFamily="34" charset="0"/>
              </a:rPr>
              <a:t>name</a:t>
            </a:r>
            <a:r>
              <a:rPr lang="en-US" sz="3800" dirty="0">
                <a:effectLst/>
                <a:latin typeface="+mn-lt"/>
                <a:ea typeface="Arial" panose="020B0604020202020204" pitchFamily="34" charset="0"/>
              </a:rPr>
              <a:t> that uniquely identifies the pattern from other patterns.</a:t>
            </a:r>
            <a:endParaRPr lang="ro-RO" sz="3800" dirty="0">
              <a:effectLst/>
              <a:latin typeface="+mn-lt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800" dirty="0">
                <a:effectLst/>
                <a:latin typeface="+mn-lt"/>
                <a:ea typeface="Arial" panose="020B0604020202020204" pitchFamily="34" charset="0"/>
              </a:rPr>
              <a:t>2. A </a:t>
            </a:r>
            <a:r>
              <a:rPr lang="en-US" sz="3800" b="1" dirty="0">
                <a:effectLst/>
                <a:latin typeface="+mn-lt"/>
                <a:ea typeface="Arial" panose="020B0604020202020204" pitchFamily="34" charset="0"/>
              </a:rPr>
              <a:t>problem description</a:t>
            </a:r>
            <a:r>
              <a:rPr lang="en-US" sz="3800" dirty="0">
                <a:effectLst/>
                <a:latin typeface="+mn-lt"/>
                <a:ea typeface="Arial" panose="020B0604020202020204" pitchFamily="34" charset="0"/>
              </a:rPr>
              <a:t> that describes the situations in which the pattern can be used. Problems addressed by design patterns are usually the realization of modifiability and extensibility design goals and nonfunctional requirements.</a:t>
            </a:r>
            <a:endParaRPr lang="ro-RO" sz="3800" dirty="0">
              <a:effectLst/>
              <a:latin typeface="+mn-lt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800" dirty="0">
                <a:effectLst/>
                <a:latin typeface="+mn-lt"/>
                <a:ea typeface="Arial" panose="020B0604020202020204" pitchFamily="34" charset="0"/>
              </a:rPr>
              <a:t>3. A </a:t>
            </a:r>
            <a:r>
              <a:rPr lang="en-US" sz="3800" b="1" dirty="0">
                <a:effectLst/>
                <a:latin typeface="+mn-lt"/>
                <a:ea typeface="Arial" panose="020B0604020202020204" pitchFamily="34" charset="0"/>
              </a:rPr>
              <a:t>solution</a:t>
            </a:r>
            <a:r>
              <a:rPr lang="en-US" sz="3800" dirty="0">
                <a:effectLst/>
                <a:latin typeface="+mn-lt"/>
                <a:ea typeface="Arial" panose="020B0604020202020204" pitchFamily="34" charset="0"/>
              </a:rPr>
              <a:t> stated as a set of collaborating classes and interfaces.</a:t>
            </a:r>
            <a:endParaRPr lang="ro-RO" sz="3800" dirty="0">
              <a:effectLst/>
              <a:latin typeface="+mn-lt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800" dirty="0">
                <a:effectLst/>
                <a:latin typeface="+mn-lt"/>
                <a:ea typeface="Arial" panose="020B0604020202020204" pitchFamily="34" charset="0"/>
              </a:rPr>
              <a:t>4. A set of </a:t>
            </a:r>
            <a:r>
              <a:rPr lang="en-US" sz="3800" b="1" dirty="0">
                <a:effectLst/>
                <a:latin typeface="+mn-lt"/>
                <a:ea typeface="Arial" panose="020B0604020202020204" pitchFamily="34" charset="0"/>
              </a:rPr>
              <a:t>consequences</a:t>
            </a:r>
            <a:r>
              <a:rPr lang="en-US" sz="3800" dirty="0">
                <a:effectLst/>
                <a:latin typeface="+mn-lt"/>
                <a:ea typeface="Arial" panose="020B0604020202020204" pitchFamily="34" charset="0"/>
              </a:rPr>
              <a:t> that describes the trade-offs and alternatives to be considered with respect to the design goals being addressed.</a:t>
            </a:r>
            <a:endParaRPr lang="ro-RO" sz="3800" dirty="0">
              <a:effectLst/>
              <a:latin typeface="+mn-lt"/>
              <a:ea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4500" b="1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500" b="1" dirty="0">
                <a:latin typeface="+mn-lt"/>
              </a:rPr>
              <a:t>Types of patterns:</a:t>
            </a:r>
            <a:endParaRPr sz="4500" b="1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800" dirty="0">
              <a:latin typeface="+mn-lt"/>
            </a:endParaRPr>
          </a:p>
          <a:p>
            <a:pPr marL="342900">
              <a:lnSpc>
                <a:spcPct val="115000"/>
              </a:lnSpc>
              <a:spcBef>
                <a:spcPts val="0"/>
              </a:spcBef>
              <a:buClr>
                <a:srgbClr val="444444"/>
              </a:buClr>
              <a:buSzPts val="1200"/>
            </a:pPr>
            <a:r>
              <a:rPr lang="en-US" sz="3800" b="1" u="none" strike="noStrike" dirty="0">
                <a:solidFill>
                  <a:srgbClr val="444444"/>
                </a:solidFill>
                <a:effectLst/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Creational patterns </a:t>
            </a:r>
            <a:r>
              <a:rPr lang="en-US" sz="3800" u="none" strike="noStrike" dirty="0">
                <a:solidFill>
                  <a:srgbClr val="444444"/>
                </a:solidFill>
                <a:effectLst/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provide object creation mechanisms that increase flexibility and reuse of existing code.</a:t>
            </a:r>
            <a:endParaRPr lang="ro-RO" sz="3800" u="none" strike="noStrike" dirty="0">
              <a:effectLst/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>
              <a:lnSpc>
                <a:spcPct val="115000"/>
              </a:lnSpc>
              <a:spcBef>
                <a:spcPts val="0"/>
              </a:spcBef>
              <a:buClr>
                <a:srgbClr val="444444"/>
              </a:buClr>
              <a:buSzPts val="1200"/>
            </a:pPr>
            <a:r>
              <a:rPr lang="en-US" sz="3800" b="1" u="none" strike="noStrike" dirty="0">
                <a:solidFill>
                  <a:srgbClr val="444444"/>
                </a:solidFill>
                <a:effectLst/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Structural patterns</a:t>
            </a:r>
            <a:r>
              <a:rPr lang="en-US" sz="3800" u="none" strike="noStrike" dirty="0">
                <a:solidFill>
                  <a:srgbClr val="444444"/>
                </a:solidFill>
                <a:effectLst/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 explain how to assemble objects and classes into larger structures, while keeping the structures flexible and efficient.</a:t>
            </a:r>
            <a:endParaRPr lang="ro-RO" sz="3800" u="none" strike="noStrike" dirty="0">
              <a:effectLst/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rgbClr val="444444"/>
              </a:buClr>
              <a:buSzPts val="1200"/>
            </a:pPr>
            <a:r>
              <a:rPr lang="en-US" sz="3800" b="1" u="none" strike="noStrike" dirty="0">
                <a:solidFill>
                  <a:srgbClr val="444444"/>
                </a:solidFill>
                <a:effectLst/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Behavioral patterns </a:t>
            </a:r>
            <a:r>
              <a:rPr lang="en-US" sz="3800" u="none" strike="noStrike" dirty="0">
                <a:solidFill>
                  <a:srgbClr val="444444"/>
                </a:solidFill>
                <a:effectLst/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take care of effective communication and the assignment of responsibilities between objects.</a:t>
            </a:r>
            <a:endParaRPr lang="ro-RO" sz="3800" u="none" strike="noStrike" dirty="0">
              <a:effectLst/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 dirty="0"/>
              <a:t>System design and object design - paradox</a:t>
            </a:r>
            <a:endParaRPr sz="3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2ea4498ea_0_46"/>
          <p:cNvSpPr txBox="1">
            <a:spLocks noGrp="1"/>
          </p:cNvSpPr>
          <p:nvPr>
            <p:ph type="title"/>
          </p:nvPr>
        </p:nvSpPr>
        <p:spPr>
          <a:xfrm>
            <a:off x="118600" y="2846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Design Patterns - Singleton </a:t>
            </a:r>
            <a:endParaRPr dirty="0"/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lang="en-US" sz="2650" dirty="0"/>
              <a:t> Single instance of a class</a:t>
            </a:r>
            <a:endParaRPr sz="2650" dirty="0"/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dirty="0"/>
          </a:p>
        </p:txBody>
      </p:sp>
      <p:sp>
        <p:nvSpPr>
          <p:cNvPr id="121" name="Google Shape;121;gd2ea4498ea_0_46"/>
          <p:cNvSpPr txBox="1">
            <a:spLocks noGrp="1"/>
          </p:cNvSpPr>
          <p:nvPr>
            <p:ph type="body" idx="1"/>
          </p:nvPr>
        </p:nvSpPr>
        <p:spPr>
          <a:xfrm>
            <a:off x="0" y="1256325"/>
            <a:ext cx="11138700" cy="4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None/>
            </a:pPr>
            <a:r>
              <a:rPr lang="en-GB" sz="18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+mn-lt"/>
              </a:rPr>
              <a:t> single class which is responsible to create an object while making sure that only single object gets created.</a:t>
            </a:r>
            <a:r>
              <a:rPr lang="en-US" sz="1800" dirty="0">
                <a:solidFill>
                  <a:srgbClr val="444444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.</a:t>
            </a:r>
            <a:endParaRPr lang="en-US" sz="1800" dirty="0"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  <a:p>
            <a:pPr marL="609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None/>
            </a:pPr>
            <a:endParaRPr lang="en-US" sz="1800" b="0" i="0" dirty="0">
              <a:solidFill>
                <a:srgbClr val="292929"/>
              </a:solidFill>
              <a:effectLst/>
              <a:highlight>
                <a:srgbClr val="FFFFFF"/>
              </a:highlight>
              <a:latin typeface="+mn-lt"/>
              <a:cs typeface="Arial"/>
              <a:sym typeface="Arial"/>
            </a:endParaRPr>
          </a:p>
          <a:p>
            <a:pPr marL="609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None/>
            </a:pPr>
            <a:r>
              <a:rPr lang="en-GB" sz="1800" b="0" i="0" dirty="0">
                <a:solidFill>
                  <a:srgbClr val="292929"/>
                </a:solidFill>
                <a:effectLst/>
                <a:latin typeface="+mn-lt"/>
              </a:rPr>
              <a:t>The singleton pattern is used to limit creation of a class to only one object. This is beneficial when one (and only one) object is needed to coordinate actions across the system. There are several examples of where only a single instance of a class should exist, including caches, thread pools, and registries.</a:t>
            </a:r>
            <a:endParaRPr sz="18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Examples: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CA1644-D994-422F-BE8D-6EC125BC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Singleton implementation</a:t>
            </a:r>
            <a:br>
              <a:rPr lang="en-US" dirty="0"/>
            </a:br>
            <a:br>
              <a:rPr lang="en-US" dirty="0"/>
            </a:br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3C5BB-1EAF-4060-B3B6-DD73F25DB75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16FAE-0B90-4F57-80BB-02D1FE493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DB31AF-73E4-44C9-AB38-E4F9D0EED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681037"/>
            <a:ext cx="6419850" cy="4667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6EB8DC-C616-40B5-B023-5C6A398AE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122" y="2882900"/>
            <a:ext cx="73152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4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4943-7F46-4B7A-9283-A963DF6B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FBD28-3EC4-4CDF-BEAB-63C6AD460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type of design pattern comes under creational pattern as this pattern provides one of the best ways to create an object.</a:t>
            </a:r>
          </a:p>
          <a:p>
            <a:endParaRPr lang="ro-R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15CCEB-C3F7-4B1F-BAC9-4895BDB7F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01" y="2743200"/>
            <a:ext cx="80105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4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0633-3C2B-4519-ABDE-A620ADC7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8A5B6-882A-417F-B0A7-572C24B17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4A169-96FE-448D-9392-ECA7E5BF5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448050" cy="130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95B535-D1DF-4ABE-AB98-0EAEDB7DF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47987"/>
            <a:ext cx="62198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1136</Words>
  <Application>Microsoft Office PowerPoint</Application>
  <PresentationFormat>Widescreen</PresentationFormat>
  <Paragraphs>129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Software engineering  V - Object Design - Design Patterns  </vt:lpstr>
      <vt:lpstr>Object design - Intro</vt:lpstr>
      <vt:lpstr>Object design  - Activities</vt:lpstr>
      <vt:lpstr>SOLID Principles</vt:lpstr>
      <vt:lpstr>Design Patterns</vt:lpstr>
      <vt:lpstr>Design Patterns - Singleton   Single instance of a class </vt:lpstr>
      <vt:lpstr>Singleton implementation  </vt:lpstr>
      <vt:lpstr>Factory</vt:lpstr>
      <vt:lpstr>Factory</vt:lpstr>
      <vt:lpstr>PowerPoint Presentation</vt:lpstr>
      <vt:lpstr>Observer Pattern</vt:lpstr>
      <vt:lpstr>Observer pattern</vt:lpstr>
      <vt:lpstr>Design Patterns - Bridge Pattern   Encapsulating Data Stores with the Bridge Pattern </vt:lpstr>
      <vt:lpstr>Design Patterns - Adapter Pattern   Encapsulating Legacy Components with the Adapter Pattern </vt:lpstr>
      <vt:lpstr>Design Patterns - Adapter Pattern   Encapsulating Legacy Components with the Adapter Pattern </vt:lpstr>
      <vt:lpstr>Design Patterns - Strategy Pattern   Encapsulating Context with the Strategy Pattern </vt:lpstr>
      <vt:lpstr>Strategy pattern example</vt:lpstr>
      <vt:lpstr>Design Patterns - Command Pattern   Encapsulating Control Flow with the Command Pattern </vt:lpstr>
      <vt:lpstr>Design Patterns - Composite Pattern   Encapsulating Hierarchies with the Composite Design Pattern </vt:lpstr>
      <vt:lpstr>Design Patterns - Composite Pattern   Encapsulating Hierarchies with the Composite Design Pattern </vt:lpstr>
      <vt:lpstr>Design Patterns - Composite Pattern   Encapsulating Hierarchies with the Composite Design Pattern </vt:lpstr>
      <vt:lpstr>PowerPoint Presentation</vt:lpstr>
      <vt:lpstr>Q&amp;A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 V - Object Design - Design Patterns  </dc:title>
  <dc:creator>Microsoft Office User</dc:creator>
  <cp:lastModifiedBy>MANUELA-ANDREEA PETRESCU</cp:lastModifiedBy>
  <cp:revision>7</cp:revision>
  <dcterms:created xsi:type="dcterms:W3CDTF">2021-04-01T08:47:33Z</dcterms:created>
  <dcterms:modified xsi:type="dcterms:W3CDTF">2022-05-03T05:45:12Z</dcterms:modified>
</cp:coreProperties>
</file>