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5DFA813C-E6E5-4279-AAB0-AE74E1280771}" type="datetimeFigureOut">
              <a:rPr lang="en-US" smtClean="0"/>
              <a:t>15-Oct-17</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30C1F0C3-2BFE-4F7C-807D-D53A96C5BA2E}"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579178221"/>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A813C-E6E5-4279-AAB0-AE74E1280771}" type="datetimeFigureOut">
              <a:rPr lang="en-US" smtClean="0"/>
              <a:t>15-Oct-17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1F0C3-2BFE-4F7C-807D-D53A96C5BA2E}" type="slidenum">
              <a:rPr lang="en-US" smtClean="0"/>
              <a:t>‹#›</a:t>
            </a:fld>
            <a:endParaRPr lang="en-US"/>
          </a:p>
        </p:txBody>
      </p:sp>
    </p:spTree>
    <p:extLst>
      <p:ext uri="{BB962C8B-B14F-4D97-AF65-F5344CB8AC3E}">
        <p14:creationId xmlns:p14="http://schemas.microsoft.com/office/powerpoint/2010/main" val="365952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DFA813C-E6E5-4279-AAB0-AE74E1280771}" type="datetimeFigureOut">
              <a:rPr lang="en-US" smtClean="0"/>
              <a:t>15-Oct-17</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30C1F0C3-2BFE-4F7C-807D-D53A96C5BA2E}"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76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A813C-E6E5-4279-AAB0-AE74E1280771}" type="datetimeFigureOut">
              <a:rPr lang="en-US" smtClean="0"/>
              <a:t>15-Oct-17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C1F0C3-2BFE-4F7C-807D-D53A96C5BA2E}" type="slidenum">
              <a:rPr lang="en-US" smtClean="0"/>
              <a:t>‹#›</a:t>
            </a:fld>
            <a:endParaRPr lang="en-US"/>
          </a:p>
        </p:txBody>
      </p:sp>
    </p:spTree>
    <p:extLst>
      <p:ext uri="{BB962C8B-B14F-4D97-AF65-F5344CB8AC3E}">
        <p14:creationId xmlns:p14="http://schemas.microsoft.com/office/powerpoint/2010/main" val="269069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DFA813C-E6E5-4279-AAB0-AE74E1280771}" type="datetimeFigureOut">
              <a:rPr lang="en-US" smtClean="0"/>
              <a:t>15-Oct-17</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30C1F0C3-2BFE-4F7C-807D-D53A96C5BA2E}"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968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A813C-E6E5-4279-AAB0-AE74E1280771}" type="datetimeFigureOut">
              <a:rPr lang="en-US" smtClean="0"/>
              <a:t>15-Oct-17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C1F0C3-2BFE-4F7C-807D-D53A96C5BA2E}" type="slidenum">
              <a:rPr lang="en-US" smtClean="0"/>
              <a:t>‹#›</a:t>
            </a:fld>
            <a:endParaRPr lang="en-US"/>
          </a:p>
        </p:txBody>
      </p:sp>
    </p:spTree>
    <p:extLst>
      <p:ext uri="{BB962C8B-B14F-4D97-AF65-F5344CB8AC3E}">
        <p14:creationId xmlns:p14="http://schemas.microsoft.com/office/powerpoint/2010/main" val="261948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A813C-E6E5-4279-AAB0-AE74E1280771}" type="datetimeFigureOut">
              <a:rPr lang="en-US" smtClean="0"/>
              <a:t>15-Oct-17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C1F0C3-2BFE-4F7C-807D-D53A96C5BA2E}" type="slidenum">
              <a:rPr lang="en-US" smtClean="0"/>
              <a:t>‹#›</a:t>
            </a:fld>
            <a:endParaRPr lang="en-US"/>
          </a:p>
        </p:txBody>
      </p:sp>
    </p:spTree>
    <p:extLst>
      <p:ext uri="{BB962C8B-B14F-4D97-AF65-F5344CB8AC3E}">
        <p14:creationId xmlns:p14="http://schemas.microsoft.com/office/powerpoint/2010/main" val="248714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A813C-E6E5-4279-AAB0-AE74E1280771}" type="datetimeFigureOut">
              <a:rPr lang="en-US" smtClean="0"/>
              <a:t>15-Oct-17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C1F0C3-2BFE-4F7C-807D-D53A96C5BA2E}" type="slidenum">
              <a:rPr lang="en-US" smtClean="0"/>
              <a:t>‹#›</a:t>
            </a:fld>
            <a:endParaRPr lang="en-US"/>
          </a:p>
        </p:txBody>
      </p:sp>
    </p:spTree>
    <p:extLst>
      <p:ext uri="{BB962C8B-B14F-4D97-AF65-F5344CB8AC3E}">
        <p14:creationId xmlns:p14="http://schemas.microsoft.com/office/powerpoint/2010/main" val="93325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5DFA813C-E6E5-4279-AAB0-AE74E1280771}" type="datetimeFigureOut">
              <a:rPr lang="en-US" smtClean="0"/>
              <a:t>15-Oct-17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C1F0C3-2BFE-4F7C-807D-D53A96C5BA2E}" type="slidenum">
              <a:rPr lang="en-US" smtClean="0"/>
              <a:t>‹#›</a:t>
            </a:fld>
            <a:endParaRPr lang="en-US"/>
          </a:p>
        </p:txBody>
      </p:sp>
    </p:spTree>
    <p:extLst>
      <p:ext uri="{BB962C8B-B14F-4D97-AF65-F5344CB8AC3E}">
        <p14:creationId xmlns:p14="http://schemas.microsoft.com/office/powerpoint/2010/main" val="583016576"/>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DFA813C-E6E5-4279-AAB0-AE74E1280771}" type="datetimeFigureOut">
              <a:rPr lang="en-US" smtClean="0"/>
              <a:t>15-Oct-17</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30C1F0C3-2BFE-4F7C-807D-D53A96C5BA2E}" type="slidenum">
              <a:rPr lang="en-US" smtClean="0"/>
              <a:t>‹#›</a:t>
            </a:fld>
            <a:endParaRPr lang="en-US"/>
          </a:p>
        </p:txBody>
      </p:sp>
    </p:spTree>
    <p:extLst>
      <p:ext uri="{BB962C8B-B14F-4D97-AF65-F5344CB8AC3E}">
        <p14:creationId xmlns:p14="http://schemas.microsoft.com/office/powerpoint/2010/main" val="1848918000"/>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DFA813C-E6E5-4279-AAB0-AE74E1280771}" type="datetimeFigureOut">
              <a:rPr lang="en-US" smtClean="0"/>
              <a:t>15-Oct-17</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30C1F0C3-2BFE-4F7C-807D-D53A96C5BA2E}" type="slidenum">
              <a:rPr lang="en-US" smtClean="0"/>
              <a:t>‹#›</a:t>
            </a:fld>
            <a:endParaRPr lang="en-US"/>
          </a:p>
        </p:txBody>
      </p:sp>
    </p:spTree>
    <p:extLst>
      <p:ext uri="{BB962C8B-B14F-4D97-AF65-F5344CB8AC3E}">
        <p14:creationId xmlns:p14="http://schemas.microsoft.com/office/powerpoint/2010/main" val="253971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DFA813C-E6E5-4279-AAB0-AE74E1280771}" type="datetimeFigureOut">
              <a:rPr lang="en-US" smtClean="0"/>
              <a:t>15-Oct-17</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30C1F0C3-2BFE-4F7C-807D-D53A96C5BA2E}"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1136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 Data Definition Language</a:t>
            </a:r>
          </a:p>
        </p:txBody>
      </p:sp>
      <p:sp>
        <p:nvSpPr>
          <p:cNvPr id="3" name="Subtitle 2"/>
          <p:cNvSpPr>
            <a:spLocks noGrp="1"/>
          </p:cNvSpPr>
          <p:nvPr>
            <p:ph type="subTitle" idx="1"/>
          </p:nvPr>
        </p:nvSpPr>
        <p:spPr/>
        <p:txBody>
          <a:bodyPr/>
          <a:lstStyle/>
          <a:p>
            <a:r>
              <a:rPr lang="en-US" dirty="0"/>
              <a:t>Seminar 1</a:t>
            </a:r>
          </a:p>
        </p:txBody>
      </p:sp>
    </p:spTree>
    <p:extLst>
      <p:ext uri="{BB962C8B-B14F-4D97-AF65-F5344CB8AC3E}">
        <p14:creationId xmlns:p14="http://schemas.microsoft.com/office/powerpoint/2010/main" val="22402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We can use ALTER TABLE to change an existing column’s data type:</a:t>
            </a:r>
          </a:p>
          <a:p>
            <a:r>
              <a:rPr lang="en-US" dirty="0"/>
              <a:t>Syntax:</a:t>
            </a:r>
          </a:p>
          <a:p>
            <a:pPr marL="0" indent="0">
              <a:buNone/>
            </a:pPr>
            <a:r>
              <a:rPr lang="en-US" dirty="0"/>
              <a:t>	ALTER TABLE </a:t>
            </a:r>
            <a:r>
              <a:rPr lang="en-US" dirty="0" err="1"/>
              <a:t>table_name</a:t>
            </a:r>
            <a:endParaRPr lang="en-US" dirty="0"/>
          </a:p>
          <a:p>
            <a:pPr marL="0" indent="0">
              <a:buNone/>
            </a:pPr>
            <a:r>
              <a:rPr lang="en-US" dirty="0"/>
              <a:t>	ALTER COLUMN </a:t>
            </a:r>
            <a:r>
              <a:rPr lang="en-US" dirty="0" err="1"/>
              <a:t>column_name</a:t>
            </a:r>
            <a:r>
              <a:rPr lang="en-US" dirty="0"/>
              <a:t> </a:t>
            </a:r>
            <a:r>
              <a:rPr lang="en-US" dirty="0" err="1" smtClean="0"/>
              <a:t>new_datatype</a:t>
            </a:r>
            <a:r>
              <a:rPr lang="en-US" dirty="0" smtClean="0"/>
              <a:t>;</a:t>
            </a:r>
            <a:endParaRPr lang="en-US" dirty="0"/>
          </a:p>
          <a:p>
            <a:r>
              <a:rPr lang="en-US" dirty="0"/>
              <a:t>Example:</a:t>
            </a:r>
          </a:p>
          <a:p>
            <a:pPr marL="0" indent="0">
              <a:buNone/>
            </a:pPr>
            <a:r>
              <a:rPr lang="en-US" dirty="0"/>
              <a:t>	ALTER TABLE Persons</a:t>
            </a:r>
          </a:p>
          <a:p>
            <a:pPr marL="0" indent="0">
              <a:buNone/>
            </a:pPr>
            <a:r>
              <a:rPr lang="en-US" dirty="0"/>
              <a:t>	ALTER COLUMN </a:t>
            </a:r>
            <a:r>
              <a:rPr lang="en-US" dirty="0" err="1"/>
              <a:t>date_of_birth</a:t>
            </a:r>
            <a:r>
              <a:rPr lang="en-US" dirty="0"/>
              <a:t> </a:t>
            </a:r>
            <a:r>
              <a:rPr lang="en-US" dirty="0" err="1" smtClean="0"/>
              <a:t>datetime</a:t>
            </a:r>
            <a:r>
              <a:rPr lang="en-US" dirty="0" smtClean="0"/>
              <a:t>;</a:t>
            </a:r>
            <a:endParaRPr lang="en-US" dirty="0"/>
          </a:p>
          <a:p>
            <a:endParaRPr lang="en-US" dirty="0"/>
          </a:p>
        </p:txBody>
      </p:sp>
    </p:spTree>
    <p:extLst>
      <p:ext uri="{BB962C8B-B14F-4D97-AF65-F5344CB8AC3E}">
        <p14:creationId xmlns:p14="http://schemas.microsoft.com/office/powerpoint/2010/main" val="311712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We can also use ALTER TABLE to remove an existing column:</a:t>
            </a:r>
          </a:p>
          <a:p>
            <a:r>
              <a:rPr lang="en-US" dirty="0"/>
              <a:t>Syntax:</a:t>
            </a:r>
          </a:p>
          <a:p>
            <a:pPr marL="0" indent="0">
              <a:buNone/>
            </a:pPr>
            <a:r>
              <a:rPr lang="en-US" dirty="0"/>
              <a:t>	ALTER TABLE </a:t>
            </a:r>
            <a:r>
              <a:rPr lang="en-US" dirty="0" err="1"/>
              <a:t>table_name</a:t>
            </a:r>
            <a:endParaRPr lang="en-US" dirty="0"/>
          </a:p>
          <a:p>
            <a:pPr marL="0" indent="0">
              <a:buNone/>
            </a:pPr>
            <a:r>
              <a:rPr lang="en-US" dirty="0"/>
              <a:t>	DROP COLUMN </a:t>
            </a:r>
            <a:r>
              <a:rPr lang="en-US" dirty="0" err="1" smtClean="0"/>
              <a:t>column_name</a:t>
            </a:r>
            <a:r>
              <a:rPr lang="en-US" dirty="0" smtClean="0"/>
              <a:t>;</a:t>
            </a:r>
            <a:endParaRPr lang="en-US" dirty="0"/>
          </a:p>
          <a:p>
            <a:r>
              <a:rPr lang="en-US" dirty="0"/>
              <a:t>Example:</a:t>
            </a:r>
          </a:p>
          <a:p>
            <a:pPr marL="0" indent="0">
              <a:buNone/>
            </a:pPr>
            <a:r>
              <a:rPr lang="en-US" dirty="0"/>
              <a:t>	ALTER TABLE Persons</a:t>
            </a:r>
          </a:p>
          <a:p>
            <a:pPr marL="0" indent="0">
              <a:buNone/>
            </a:pPr>
            <a:r>
              <a:rPr lang="en-US" dirty="0"/>
              <a:t>	DROP COLUMN </a:t>
            </a:r>
            <a:r>
              <a:rPr lang="en-US" dirty="0" err="1" smtClean="0"/>
              <a:t>date_of_birth</a:t>
            </a:r>
            <a:r>
              <a:rPr lang="en-US" dirty="0"/>
              <a:t>;</a:t>
            </a:r>
            <a:endParaRPr lang="en-US" dirty="0"/>
          </a:p>
        </p:txBody>
      </p:sp>
    </p:spTree>
    <p:extLst>
      <p:ext uri="{BB962C8B-B14F-4D97-AF65-F5344CB8AC3E}">
        <p14:creationId xmlns:p14="http://schemas.microsoft.com/office/powerpoint/2010/main" val="342140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DROP TABLE command removes an existing table from a database (including its data, constraints, indexes, triggers)</a:t>
            </a:r>
          </a:p>
          <a:p>
            <a:r>
              <a:rPr lang="en-US" dirty="0"/>
              <a:t>Syntax:</a:t>
            </a:r>
          </a:p>
          <a:p>
            <a:pPr marL="0" indent="0">
              <a:buNone/>
            </a:pPr>
            <a:r>
              <a:rPr lang="en-US" dirty="0"/>
              <a:t>	DROP TABLE </a:t>
            </a:r>
            <a:r>
              <a:rPr lang="en-US" dirty="0" err="1" smtClean="0"/>
              <a:t>table_name</a:t>
            </a:r>
            <a:r>
              <a:rPr lang="en-US" dirty="0" smtClean="0"/>
              <a:t>;</a:t>
            </a:r>
            <a:endParaRPr lang="en-US" dirty="0"/>
          </a:p>
          <a:p>
            <a:r>
              <a:rPr lang="en-US" dirty="0"/>
              <a:t>Example:</a:t>
            </a:r>
          </a:p>
          <a:p>
            <a:pPr marL="0" indent="0">
              <a:buNone/>
            </a:pPr>
            <a:r>
              <a:rPr lang="en-US" dirty="0"/>
              <a:t>	DROP TABLE </a:t>
            </a:r>
            <a:r>
              <a:rPr lang="en-US" dirty="0" smtClean="0"/>
              <a:t>Persons;</a:t>
            </a:r>
            <a:endParaRPr lang="en-US" dirty="0"/>
          </a:p>
          <a:p>
            <a:endParaRPr lang="en-US" dirty="0"/>
          </a:p>
        </p:txBody>
      </p:sp>
    </p:spTree>
    <p:extLst>
      <p:ext uri="{BB962C8B-B14F-4D97-AF65-F5344CB8AC3E}">
        <p14:creationId xmlns:p14="http://schemas.microsoft.com/office/powerpoint/2010/main" val="332714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In SQL  every column,  local variable, expression or parameter has a data type</a:t>
            </a:r>
          </a:p>
          <a:p>
            <a:r>
              <a:rPr lang="en-US" dirty="0"/>
              <a:t>A data type is an attribute that specifies the kind of values that an object can store</a:t>
            </a:r>
          </a:p>
          <a:p>
            <a:r>
              <a:rPr lang="en-US" dirty="0"/>
              <a:t>Example: (T-SQL data types)</a:t>
            </a:r>
          </a:p>
          <a:p>
            <a:pPr marL="0" indent="0">
              <a:buNone/>
            </a:pPr>
            <a:r>
              <a:rPr lang="en-US" dirty="0"/>
              <a:t>	</a:t>
            </a:r>
            <a:r>
              <a:rPr lang="en-US" dirty="0" err="1"/>
              <a:t>int</a:t>
            </a:r>
            <a:r>
              <a:rPr lang="en-US" dirty="0"/>
              <a:t>, </a:t>
            </a:r>
            <a:r>
              <a:rPr lang="en-US" dirty="0" err="1"/>
              <a:t>tinyint</a:t>
            </a:r>
            <a:r>
              <a:rPr lang="en-US" dirty="0"/>
              <a:t>, </a:t>
            </a:r>
            <a:r>
              <a:rPr lang="en-US" dirty="0" err="1"/>
              <a:t>bigint</a:t>
            </a:r>
            <a:r>
              <a:rPr lang="en-US" dirty="0"/>
              <a:t>, </a:t>
            </a:r>
            <a:r>
              <a:rPr lang="en-US" dirty="0" err="1"/>
              <a:t>smallint</a:t>
            </a:r>
            <a:r>
              <a:rPr lang="en-US" dirty="0"/>
              <a:t>, money, real, </a:t>
            </a:r>
          </a:p>
          <a:p>
            <a:pPr marL="0" indent="0">
              <a:buNone/>
            </a:pPr>
            <a:r>
              <a:rPr lang="en-US" dirty="0"/>
              <a:t>	float, </a:t>
            </a:r>
            <a:r>
              <a:rPr lang="en-US" dirty="0" err="1"/>
              <a:t>nchar</a:t>
            </a:r>
            <a:r>
              <a:rPr lang="en-US" dirty="0"/>
              <a:t>, </a:t>
            </a:r>
            <a:r>
              <a:rPr lang="en-US" dirty="0" err="1"/>
              <a:t>nvarchar</a:t>
            </a:r>
            <a:r>
              <a:rPr lang="en-US" dirty="0"/>
              <a:t>, char, varchar,</a:t>
            </a:r>
          </a:p>
          <a:p>
            <a:pPr marL="0" indent="0">
              <a:buNone/>
            </a:pPr>
            <a:r>
              <a:rPr lang="en-US" dirty="0"/>
              <a:t>	</a:t>
            </a:r>
            <a:r>
              <a:rPr lang="en-US" dirty="0" err="1"/>
              <a:t>datetime</a:t>
            </a:r>
            <a:r>
              <a:rPr lang="en-US" dirty="0"/>
              <a:t>, date, time, decimal, bit, </a:t>
            </a:r>
          </a:p>
          <a:p>
            <a:pPr marL="0" indent="0">
              <a:buNone/>
            </a:pPr>
            <a:r>
              <a:rPr lang="en-US" dirty="0"/>
              <a:t>	binary, </a:t>
            </a:r>
            <a:r>
              <a:rPr lang="en-US" dirty="0" err="1"/>
              <a:t>varbinary</a:t>
            </a:r>
            <a:r>
              <a:rPr lang="en-US" dirty="0"/>
              <a:t>, text, </a:t>
            </a:r>
            <a:r>
              <a:rPr lang="en-US" dirty="0" err="1"/>
              <a:t>ntext</a:t>
            </a:r>
            <a:r>
              <a:rPr lang="en-US" dirty="0"/>
              <a:t>, </a:t>
            </a:r>
          </a:p>
        </p:txBody>
      </p:sp>
    </p:spTree>
    <p:extLst>
      <p:ext uri="{BB962C8B-B14F-4D97-AF65-F5344CB8AC3E}">
        <p14:creationId xmlns:p14="http://schemas.microsoft.com/office/powerpoint/2010/main" val="101087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Constraints are the standard way to ensure data integrity inside a database</a:t>
            </a:r>
          </a:p>
          <a:p>
            <a:r>
              <a:rPr lang="en-US" dirty="0"/>
              <a:t>They are used to ensure rules regarding the values that are allowed in columns</a:t>
            </a:r>
          </a:p>
          <a:p>
            <a:r>
              <a:rPr lang="en-US" dirty="0"/>
              <a:t>Constraints can be defined at the table level or at the column level</a:t>
            </a:r>
          </a:p>
          <a:p>
            <a:r>
              <a:rPr lang="en-US" dirty="0"/>
              <a:t>We can define constraints when we create a table (inside a CREATE TABLE statement) or after  (using an ALTER TABLE statement)</a:t>
            </a:r>
          </a:p>
          <a:p>
            <a:r>
              <a:rPr lang="en-US" dirty="0"/>
              <a:t>We can also remove constraints using an ALTER TABLE statement</a:t>
            </a:r>
          </a:p>
          <a:p>
            <a:endParaRPr lang="en-US" dirty="0"/>
          </a:p>
        </p:txBody>
      </p:sp>
    </p:spTree>
    <p:extLst>
      <p:ext uri="{BB962C8B-B14F-4D97-AF65-F5344CB8AC3E}">
        <p14:creationId xmlns:p14="http://schemas.microsoft.com/office/powerpoint/2010/main" val="2154375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Constraints:</a:t>
            </a:r>
          </a:p>
          <a:p>
            <a:pPr marL="0" indent="0">
              <a:buNone/>
            </a:pPr>
            <a:r>
              <a:rPr lang="en-US" dirty="0"/>
              <a:t>	NOT NULL</a:t>
            </a:r>
          </a:p>
          <a:p>
            <a:pPr marL="0" indent="0">
              <a:buNone/>
            </a:pPr>
            <a:r>
              <a:rPr lang="en-US" dirty="0"/>
              <a:t>	UNIQUE</a:t>
            </a:r>
          </a:p>
          <a:p>
            <a:pPr marL="0" indent="0">
              <a:buNone/>
            </a:pPr>
            <a:r>
              <a:rPr lang="en-US" dirty="0"/>
              <a:t>	PRIMARY KEY</a:t>
            </a:r>
          </a:p>
          <a:p>
            <a:pPr marL="0" indent="0">
              <a:buNone/>
            </a:pPr>
            <a:r>
              <a:rPr lang="en-US" dirty="0"/>
              <a:t>	FOREIGN KEY</a:t>
            </a:r>
          </a:p>
          <a:p>
            <a:pPr marL="0" indent="0">
              <a:buNone/>
            </a:pPr>
            <a:r>
              <a:rPr lang="en-US" dirty="0"/>
              <a:t>	CHECK</a:t>
            </a:r>
          </a:p>
          <a:p>
            <a:pPr marL="0" indent="0">
              <a:buNone/>
            </a:pPr>
            <a:r>
              <a:rPr lang="en-US" dirty="0"/>
              <a:t>	DEFAULT</a:t>
            </a:r>
          </a:p>
        </p:txBody>
      </p:sp>
    </p:spTree>
    <p:extLst>
      <p:ext uri="{BB962C8B-B14F-4D97-AF65-F5344CB8AC3E}">
        <p14:creationId xmlns:p14="http://schemas.microsoft.com/office/powerpoint/2010/main" val="205105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By default, it is permitted to insert NULL values in a column</a:t>
            </a:r>
          </a:p>
          <a:p>
            <a:r>
              <a:rPr lang="en-US" dirty="0"/>
              <a:t>In order to prevent a column from storing NULL values, a NOT NULL constraint can be created for that column</a:t>
            </a:r>
          </a:p>
          <a:p>
            <a:r>
              <a:rPr lang="en-US" dirty="0"/>
              <a:t>After we apply a NOT NULL constraint for a column, we cannot insert NULL values in that column</a:t>
            </a:r>
          </a:p>
        </p:txBody>
      </p:sp>
    </p:spTree>
    <p:extLst>
      <p:ext uri="{BB962C8B-B14F-4D97-AF65-F5344CB8AC3E}">
        <p14:creationId xmlns:p14="http://schemas.microsoft.com/office/powerpoint/2010/main" val="224844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Example – NOT NULL constraint:</a:t>
            </a:r>
          </a:p>
          <a:p>
            <a:pPr marL="0" indent="0">
              <a:buNone/>
            </a:pPr>
            <a:r>
              <a:rPr lang="en-US" dirty="0"/>
              <a:t>	CREATE TABLE Students</a:t>
            </a:r>
          </a:p>
          <a:p>
            <a:pPr marL="0" indent="0">
              <a:buNone/>
            </a:pPr>
            <a:r>
              <a:rPr lang="en-US" dirty="0"/>
              <a:t>	(</a:t>
            </a:r>
          </a:p>
          <a:p>
            <a:pPr marL="0" indent="0">
              <a:buNone/>
            </a:pPr>
            <a:r>
              <a:rPr lang="en-US" dirty="0"/>
              <a:t>	  id </a:t>
            </a:r>
            <a:r>
              <a:rPr lang="en-US" dirty="0" err="1"/>
              <a:t>int</a:t>
            </a:r>
            <a:r>
              <a:rPr lang="en-US" dirty="0"/>
              <a:t> NOT NULL,</a:t>
            </a:r>
          </a:p>
          <a:p>
            <a:pPr marL="0" indent="0">
              <a:buNone/>
            </a:pPr>
            <a:r>
              <a:rPr lang="en-US" dirty="0"/>
              <a:t>	  </a:t>
            </a:r>
            <a:r>
              <a:rPr lang="en-US" dirty="0" err="1"/>
              <a:t>firstname</a:t>
            </a:r>
            <a:r>
              <a:rPr lang="en-US" dirty="0"/>
              <a:t> varchar(50),</a:t>
            </a:r>
          </a:p>
          <a:p>
            <a:pPr marL="0" indent="0">
              <a:buNone/>
            </a:pPr>
            <a:r>
              <a:rPr lang="en-US" dirty="0"/>
              <a:t>	  </a:t>
            </a:r>
            <a:r>
              <a:rPr lang="en-US" dirty="0" err="1"/>
              <a:t>lastname</a:t>
            </a:r>
            <a:r>
              <a:rPr lang="en-US" dirty="0"/>
              <a:t> varchar(50),</a:t>
            </a:r>
          </a:p>
          <a:p>
            <a:pPr marL="0" indent="0">
              <a:buNone/>
            </a:pPr>
            <a:r>
              <a:rPr lang="en-US" dirty="0"/>
              <a:t>	  city varchar(60)</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875909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399"/>
            <a:ext cx="8770571" cy="4013915"/>
          </a:xfrm>
        </p:spPr>
        <p:txBody>
          <a:bodyPr>
            <a:normAutofit lnSpcReduction="10000"/>
          </a:bodyPr>
          <a:lstStyle/>
          <a:p>
            <a:r>
              <a:rPr lang="en-US" dirty="0"/>
              <a:t>By default, it is possible to introduce duplicate values for a column </a:t>
            </a:r>
          </a:p>
          <a:p>
            <a:r>
              <a:rPr lang="en-US" dirty="0"/>
              <a:t>The UNIQUE constraint ensures the uniqueness of the values </a:t>
            </a:r>
          </a:p>
          <a:p>
            <a:r>
              <a:rPr lang="en-US" dirty="0"/>
              <a:t>If we define a UNIQUE constraint on a column, no two rows in a table can have the same value for that column</a:t>
            </a:r>
          </a:p>
          <a:p>
            <a:r>
              <a:rPr lang="en-US" dirty="0"/>
              <a:t>UNIQUE constraints can be defined on a column or on a group of columns </a:t>
            </a:r>
          </a:p>
          <a:p>
            <a:r>
              <a:rPr lang="en-US" dirty="0"/>
              <a:t>If we define a UNIQUE constraint on a group of columns, the combination of values for those columns is unique for every row</a:t>
            </a:r>
          </a:p>
          <a:p>
            <a:r>
              <a:rPr lang="ro-RO" dirty="0"/>
              <a:t>When a UNIQUE constraint i</a:t>
            </a:r>
            <a:r>
              <a:rPr lang="en-US" dirty="0"/>
              <a:t>s created</a:t>
            </a:r>
            <a:r>
              <a:rPr lang="ro-RO" dirty="0"/>
              <a:t>, a unique index for the column or combination of columns on which the constraint is defined </a:t>
            </a:r>
            <a:r>
              <a:rPr lang="en-US" dirty="0"/>
              <a:t>will be created</a:t>
            </a:r>
            <a:r>
              <a:rPr lang="ro-RO" dirty="0"/>
              <a:t> automatically</a:t>
            </a:r>
            <a:endParaRPr lang="en-US" dirty="0"/>
          </a:p>
        </p:txBody>
      </p:sp>
    </p:spTree>
    <p:extLst>
      <p:ext uri="{BB962C8B-B14F-4D97-AF65-F5344CB8AC3E}">
        <p14:creationId xmlns:p14="http://schemas.microsoft.com/office/powerpoint/2010/main" val="2456665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SQL </a:t>
            </a:r>
            <a:r>
              <a:rPr lang="en-US" dirty="0"/>
              <a:t>-</a:t>
            </a:r>
            <a:r>
              <a:rPr lang="ro-RO" dirty="0"/>
              <a:t> DDL - Constraints</a:t>
            </a:r>
            <a:endParaRPr lang="en-US" dirty="0"/>
          </a:p>
        </p:txBody>
      </p:sp>
      <p:sp>
        <p:nvSpPr>
          <p:cNvPr id="3" name="Content Placeholder 2"/>
          <p:cNvSpPr>
            <a:spLocks noGrp="1"/>
          </p:cNvSpPr>
          <p:nvPr>
            <p:ph idx="1"/>
          </p:nvPr>
        </p:nvSpPr>
        <p:spPr/>
        <p:txBody>
          <a:bodyPr/>
          <a:lstStyle/>
          <a:p>
            <a:r>
              <a:rPr lang="ro-RO" dirty="0" err="1"/>
              <a:t>Example</a:t>
            </a:r>
            <a:r>
              <a:rPr lang="en-US" dirty="0"/>
              <a:t> – UNIQUE constraint defined on one column:</a:t>
            </a:r>
          </a:p>
          <a:p>
            <a:pPr marL="0" indent="0">
              <a:buNone/>
            </a:pPr>
            <a:r>
              <a:rPr lang="en-US" dirty="0"/>
              <a:t>	CREATE TABLE Students</a:t>
            </a:r>
          </a:p>
          <a:p>
            <a:pPr marL="0" indent="0">
              <a:buNone/>
            </a:pPr>
            <a:r>
              <a:rPr lang="en-US" dirty="0"/>
              <a:t>	(</a:t>
            </a:r>
          </a:p>
          <a:p>
            <a:pPr marL="0" indent="0">
              <a:buNone/>
            </a:pPr>
            <a:r>
              <a:rPr lang="en-US" dirty="0"/>
              <a:t>	 id </a:t>
            </a:r>
            <a:r>
              <a:rPr lang="en-US" dirty="0" err="1"/>
              <a:t>int</a:t>
            </a:r>
            <a:r>
              <a:rPr lang="en-US" dirty="0"/>
              <a:t> UNIQUE,</a:t>
            </a:r>
          </a:p>
          <a:p>
            <a:pPr marL="0" indent="0">
              <a:buNone/>
            </a:pPr>
            <a:r>
              <a:rPr lang="en-US" dirty="0"/>
              <a:t>	 </a:t>
            </a:r>
            <a:r>
              <a:rPr lang="en-US" dirty="0" err="1"/>
              <a:t>firstname</a:t>
            </a:r>
            <a:r>
              <a:rPr lang="en-US" dirty="0"/>
              <a:t> varchar(40),</a:t>
            </a:r>
          </a:p>
          <a:p>
            <a:pPr marL="0" indent="0">
              <a:buNone/>
            </a:pPr>
            <a:r>
              <a:rPr lang="en-US" dirty="0"/>
              <a:t>	 </a:t>
            </a:r>
            <a:r>
              <a:rPr lang="en-US" dirty="0" err="1"/>
              <a:t>lastname</a:t>
            </a:r>
            <a:r>
              <a:rPr lang="en-US" dirty="0"/>
              <a:t> varchar(50),</a:t>
            </a:r>
          </a:p>
          <a:p>
            <a:pPr marL="0" indent="0">
              <a:buNone/>
            </a:pPr>
            <a:r>
              <a:rPr lang="en-US" dirty="0"/>
              <a:t>	 city varchar(50)</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38388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DDL (Data Definition Language) – contains commands that are used to create/modify/delete databases, tables, indexes, constraints and relations between tables</a:t>
            </a:r>
          </a:p>
          <a:p>
            <a:r>
              <a:rPr lang="en-US" dirty="0"/>
              <a:t>Examples:</a:t>
            </a:r>
          </a:p>
          <a:p>
            <a:r>
              <a:rPr lang="en-US" dirty="0"/>
              <a:t>CREATE DATABASE</a:t>
            </a:r>
          </a:p>
          <a:p>
            <a:r>
              <a:rPr lang="en-US" dirty="0"/>
              <a:t>ALTER DATABASE</a:t>
            </a:r>
          </a:p>
          <a:p>
            <a:r>
              <a:rPr lang="en-US" dirty="0"/>
              <a:t>DROP DATABASE</a:t>
            </a:r>
          </a:p>
          <a:p>
            <a:endParaRPr lang="en-US" dirty="0"/>
          </a:p>
        </p:txBody>
      </p:sp>
    </p:spTree>
    <p:extLst>
      <p:ext uri="{BB962C8B-B14F-4D97-AF65-F5344CB8AC3E}">
        <p14:creationId xmlns:p14="http://schemas.microsoft.com/office/powerpoint/2010/main" val="271327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770571" cy="4168462"/>
          </a:xfrm>
        </p:spPr>
        <p:txBody>
          <a:bodyPr>
            <a:normAutofit/>
          </a:bodyPr>
          <a:lstStyle/>
          <a:p>
            <a:r>
              <a:rPr lang="en-US" dirty="0"/>
              <a:t>Example – UNIQUE constraint defined on a group of columns:</a:t>
            </a:r>
          </a:p>
          <a:p>
            <a:pPr marL="0" indent="0">
              <a:buNone/>
            </a:pPr>
            <a:r>
              <a:rPr lang="en-US" dirty="0"/>
              <a:t>	CREATE TABLE Students</a:t>
            </a:r>
          </a:p>
          <a:p>
            <a:pPr marL="0" indent="0">
              <a:buNone/>
            </a:pPr>
            <a:r>
              <a:rPr lang="en-US" dirty="0"/>
              <a:t>	(</a:t>
            </a:r>
          </a:p>
          <a:p>
            <a:pPr marL="0" indent="0">
              <a:buNone/>
            </a:pPr>
            <a:r>
              <a:rPr lang="en-US" dirty="0"/>
              <a:t>	 id </a:t>
            </a:r>
            <a:r>
              <a:rPr lang="en-US" dirty="0" err="1"/>
              <a:t>int</a:t>
            </a:r>
            <a:r>
              <a:rPr lang="en-US" dirty="0"/>
              <a:t> NOT NULL,</a:t>
            </a:r>
          </a:p>
          <a:p>
            <a:pPr marL="0" indent="0">
              <a:buNone/>
            </a:pPr>
            <a:r>
              <a:rPr lang="en-US" dirty="0"/>
              <a:t>	 </a:t>
            </a:r>
            <a:r>
              <a:rPr lang="en-US" dirty="0" err="1"/>
              <a:t>firstname</a:t>
            </a:r>
            <a:r>
              <a:rPr lang="en-US" dirty="0"/>
              <a:t> varchar(50),</a:t>
            </a:r>
          </a:p>
          <a:p>
            <a:pPr marL="0" indent="0">
              <a:buNone/>
            </a:pPr>
            <a:r>
              <a:rPr lang="en-US" dirty="0"/>
              <a:t>	 </a:t>
            </a:r>
            <a:r>
              <a:rPr lang="en-US" dirty="0" err="1"/>
              <a:t>lastname</a:t>
            </a:r>
            <a:r>
              <a:rPr lang="en-US" dirty="0"/>
              <a:t> varchar(50),</a:t>
            </a:r>
          </a:p>
          <a:p>
            <a:pPr marL="0" indent="0">
              <a:buNone/>
            </a:pPr>
            <a:r>
              <a:rPr lang="en-US" dirty="0"/>
              <a:t>	 city varchar(30),</a:t>
            </a:r>
          </a:p>
          <a:p>
            <a:pPr marL="0" indent="0">
              <a:buNone/>
            </a:pPr>
            <a:r>
              <a:rPr lang="en-US" dirty="0"/>
              <a:t>	 CONSTRAINT </a:t>
            </a:r>
            <a:r>
              <a:rPr lang="en-US" dirty="0" err="1"/>
              <a:t>uc_Student_id_lastname</a:t>
            </a:r>
            <a:r>
              <a:rPr lang="en-US" dirty="0"/>
              <a:t> UNIQUE (id, </a:t>
            </a:r>
            <a:r>
              <a:rPr lang="en-US" dirty="0" err="1"/>
              <a:t>lastname</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28279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770571" cy="4258614"/>
          </a:xfrm>
        </p:spPr>
        <p:txBody>
          <a:bodyPr/>
          <a:lstStyle/>
          <a:p>
            <a:r>
              <a:rPr lang="en-US" dirty="0"/>
              <a:t>UNIQUE constraints can be defined after the table was created using the ALTER TABLE command</a:t>
            </a:r>
          </a:p>
          <a:p>
            <a:r>
              <a:rPr lang="en-US" dirty="0"/>
              <a:t>Example – UNIQUE constraint defined on a single column after the table was created:</a:t>
            </a:r>
          </a:p>
          <a:p>
            <a:pPr marL="0" indent="0">
              <a:buNone/>
            </a:pPr>
            <a:r>
              <a:rPr lang="en-US" dirty="0"/>
              <a:t>	ALTER TABLE Students</a:t>
            </a:r>
          </a:p>
          <a:p>
            <a:pPr marL="0" indent="0">
              <a:buNone/>
            </a:pPr>
            <a:r>
              <a:rPr lang="en-US" dirty="0"/>
              <a:t>	ADD UNIQUE (id</a:t>
            </a:r>
            <a:r>
              <a:rPr lang="en-US" dirty="0" smtClean="0"/>
              <a:t>);</a:t>
            </a:r>
            <a:endParaRPr lang="en-US" dirty="0"/>
          </a:p>
          <a:p>
            <a:r>
              <a:rPr lang="en-US" dirty="0"/>
              <a:t>Example – UNIQUE constraint defined on a group of columns after the table was created:</a:t>
            </a:r>
          </a:p>
          <a:p>
            <a:pPr marL="0" indent="0">
              <a:buNone/>
            </a:pPr>
            <a:r>
              <a:rPr lang="en-US" dirty="0"/>
              <a:t>	ALTER TABLE Students</a:t>
            </a:r>
          </a:p>
          <a:p>
            <a:pPr marL="0" indent="0">
              <a:buNone/>
            </a:pPr>
            <a:r>
              <a:rPr lang="en-US" dirty="0"/>
              <a:t>	ADD CONSTRAINT </a:t>
            </a:r>
            <a:r>
              <a:rPr lang="en-US" dirty="0" err="1"/>
              <a:t>uc_Students_id_lastname</a:t>
            </a:r>
            <a:r>
              <a:rPr lang="en-US" dirty="0"/>
              <a:t> UNIQUE (id, </a:t>
            </a:r>
            <a:r>
              <a:rPr lang="en-US" dirty="0" err="1"/>
              <a:t>lastname</a:t>
            </a:r>
            <a:r>
              <a:rPr lang="en-US" dirty="0" smtClean="0"/>
              <a:t>);</a:t>
            </a:r>
            <a:endParaRPr lang="en-US" dirty="0"/>
          </a:p>
        </p:txBody>
      </p:sp>
    </p:spTree>
    <p:extLst>
      <p:ext uri="{BB962C8B-B14F-4D97-AF65-F5344CB8AC3E}">
        <p14:creationId xmlns:p14="http://schemas.microsoft.com/office/powerpoint/2010/main" val="198011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Constraints can be removed using the ALTER TABLE command </a:t>
            </a:r>
          </a:p>
          <a:p>
            <a:r>
              <a:rPr lang="en-US" dirty="0"/>
              <a:t>Syntax:</a:t>
            </a:r>
          </a:p>
          <a:p>
            <a:pPr marL="0" indent="0">
              <a:buNone/>
            </a:pPr>
            <a:r>
              <a:rPr lang="en-US" dirty="0"/>
              <a:t>	ALTER TABLE </a:t>
            </a:r>
            <a:r>
              <a:rPr lang="en-US" dirty="0" err="1"/>
              <a:t>table_name</a:t>
            </a:r>
            <a:endParaRPr lang="en-US" dirty="0"/>
          </a:p>
          <a:p>
            <a:pPr marL="0" indent="0">
              <a:buNone/>
            </a:pPr>
            <a:r>
              <a:rPr lang="en-US" dirty="0"/>
              <a:t>	DROP CONSTRAINT </a:t>
            </a:r>
            <a:r>
              <a:rPr lang="en-US" dirty="0" err="1" smtClean="0"/>
              <a:t>constraint_name</a:t>
            </a:r>
            <a:r>
              <a:rPr lang="en-US" dirty="0" smtClean="0"/>
              <a:t>;</a:t>
            </a:r>
            <a:endParaRPr lang="en-US" dirty="0"/>
          </a:p>
          <a:p>
            <a:r>
              <a:rPr lang="en-US" dirty="0"/>
              <a:t>Example:</a:t>
            </a:r>
          </a:p>
          <a:p>
            <a:pPr marL="0" indent="0">
              <a:buNone/>
            </a:pPr>
            <a:r>
              <a:rPr lang="en-US" dirty="0"/>
              <a:t>	ALTER TABLE Students</a:t>
            </a:r>
          </a:p>
          <a:p>
            <a:pPr marL="0" indent="0">
              <a:buNone/>
            </a:pPr>
            <a:r>
              <a:rPr lang="en-US" dirty="0"/>
              <a:t>	DROP CONSTRAINT </a:t>
            </a:r>
            <a:r>
              <a:rPr lang="en-US" dirty="0" err="1" smtClean="0"/>
              <a:t>uc_Students_id_lastname</a:t>
            </a:r>
            <a:r>
              <a:rPr lang="en-US" dirty="0" smtClean="0"/>
              <a:t>;</a:t>
            </a:r>
            <a:endParaRPr lang="en-US" dirty="0"/>
          </a:p>
        </p:txBody>
      </p:sp>
    </p:spTree>
    <p:extLst>
      <p:ext uri="{BB962C8B-B14F-4D97-AF65-F5344CB8AC3E}">
        <p14:creationId xmlns:p14="http://schemas.microsoft.com/office/powerpoint/2010/main" val="3646358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Every table can have a single primary key</a:t>
            </a:r>
          </a:p>
          <a:p>
            <a:r>
              <a:rPr lang="en-US" dirty="0"/>
              <a:t>A primary key uniquely identifies every row stored in a table</a:t>
            </a:r>
          </a:p>
          <a:p>
            <a:r>
              <a:rPr lang="en-US" dirty="0"/>
              <a:t>A PRIMARY KEY constraint defined on a column does not allow duplicate or NULL values for that column</a:t>
            </a:r>
          </a:p>
          <a:p>
            <a:r>
              <a:rPr lang="en-US" dirty="0"/>
              <a:t>We can define a PRIMARY KEY constraint on a single column or on a group of columns</a:t>
            </a:r>
          </a:p>
          <a:p>
            <a:r>
              <a:rPr lang="en-US" dirty="0"/>
              <a:t>When a PRIMARY KEY constraint is defined, it automatically creates a corresponding unique, clustered or </a:t>
            </a:r>
            <a:r>
              <a:rPr lang="en-US" dirty="0" err="1"/>
              <a:t>nonclustered</a:t>
            </a:r>
            <a:r>
              <a:rPr lang="en-US" dirty="0"/>
              <a:t> index</a:t>
            </a:r>
          </a:p>
          <a:p>
            <a:endParaRPr lang="en-US" dirty="0"/>
          </a:p>
        </p:txBody>
      </p:sp>
    </p:spTree>
    <p:extLst>
      <p:ext uri="{BB962C8B-B14F-4D97-AF65-F5344CB8AC3E}">
        <p14:creationId xmlns:p14="http://schemas.microsoft.com/office/powerpoint/2010/main" val="1549653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Example – creating a PRIMARY KEY constraint as part of the table definition:</a:t>
            </a:r>
          </a:p>
          <a:p>
            <a:pPr marL="0" indent="0">
              <a:buNone/>
            </a:pPr>
            <a:r>
              <a:rPr lang="en-US" dirty="0"/>
              <a:t>	CREATE TABLE Students</a:t>
            </a:r>
          </a:p>
          <a:p>
            <a:pPr marL="0" indent="0">
              <a:buNone/>
            </a:pPr>
            <a:r>
              <a:rPr lang="en-US" dirty="0"/>
              <a:t>	(</a:t>
            </a:r>
          </a:p>
          <a:p>
            <a:pPr marL="0" indent="0">
              <a:buNone/>
            </a:pPr>
            <a:r>
              <a:rPr lang="en-US" dirty="0"/>
              <a:t>	 id </a:t>
            </a:r>
            <a:r>
              <a:rPr lang="en-US" dirty="0" err="1"/>
              <a:t>int</a:t>
            </a:r>
            <a:r>
              <a:rPr lang="en-US" dirty="0"/>
              <a:t> PRIMARY KEY,</a:t>
            </a:r>
          </a:p>
          <a:p>
            <a:pPr marL="0" indent="0">
              <a:buNone/>
            </a:pPr>
            <a:r>
              <a:rPr lang="en-US" dirty="0"/>
              <a:t>	 </a:t>
            </a:r>
            <a:r>
              <a:rPr lang="en-US" dirty="0" err="1"/>
              <a:t>firstname</a:t>
            </a:r>
            <a:r>
              <a:rPr lang="en-US" dirty="0"/>
              <a:t> varchar(50),</a:t>
            </a:r>
          </a:p>
          <a:p>
            <a:pPr marL="0" indent="0">
              <a:buNone/>
            </a:pPr>
            <a:r>
              <a:rPr lang="en-US" dirty="0"/>
              <a:t>	 </a:t>
            </a:r>
            <a:r>
              <a:rPr lang="en-US" dirty="0" err="1"/>
              <a:t>lastname</a:t>
            </a:r>
            <a:r>
              <a:rPr lang="en-US" dirty="0"/>
              <a:t> varchar(50),</a:t>
            </a:r>
          </a:p>
          <a:p>
            <a:pPr marL="0" indent="0">
              <a:buNone/>
            </a:pPr>
            <a:r>
              <a:rPr lang="en-US" dirty="0"/>
              <a:t>	 city varchar(50) </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2461962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770571" cy="4419600"/>
          </a:xfrm>
        </p:spPr>
        <p:txBody>
          <a:bodyPr>
            <a:normAutofit/>
          </a:bodyPr>
          <a:lstStyle/>
          <a:p>
            <a:r>
              <a:rPr lang="en-US" dirty="0"/>
              <a:t>Example – creating a compound PRIMARY KEY constraint as part of the table definition:</a:t>
            </a:r>
          </a:p>
          <a:p>
            <a:pPr marL="0" indent="0">
              <a:buNone/>
            </a:pPr>
            <a:r>
              <a:rPr lang="en-US" dirty="0"/>
              <a:t>	CREATE TABLE Students</a:t>
            </a:r>
          </a:p>
          <a:p>
            <a:pPr marL="0" indent="0">
              <a:buNone/>
            </a:pPr>
            <a:r>
              <a:rPr lang="en-US" dirty="0"/>
              <a:t>	( </a:t>
            </a:r>
          </a:p>
          <a:p>
            <a:pPr marL="0" indent="0">
              <a:buNone/>
            </a:pPr>
            <a:r>
              <a:rPr lang="en-US" dirty="0"/>
              <a:t>	 id </a:t>
            </a:r>
            <a:r>
              <a:rPr lang="en-US" dirty="0" err="1"/>
              <a:t>int</a:t>
            </a:r>
            <a:r>
              <a:rPr lang="en-US" dirty="0"/>
              <a:t>, </a:t>
            </a:r>
          </a:p>
          <a:p>
            <a:pPr marL="0" indent="0">
              <a:buNone/>
            </a:pPr>
            <a:r>
              <a:rPr lang="en-US" dirty="0"/>
              <a:t>	 </a:t>
            </a:r>
            <a:r>
              <a:rPr lang="en-US" dirty="0" err="1"/>
              <a:t>firstname</a:t>
            </a:r>
            <a:r>
              <a:rPr lang="en-US" dirty="0"/>
              <a:t> varchar(50),</a:t>
            </a:r>
          </a:p>
          <a:p>
            <a:pPr marL="0" indent="0">
              <a:buNone/>
            </a:pPr>
            <a:r>
              <a:rPr lang="en-US" dirty="0"/>
              <a:t>	 </a:t>
            </a:r>
            <a:r>
              <a:rPr lang="en-US" dirty="0" err="1"/>
              <a:t>lastname</a:t>
            </a:r>
            <a:r>
              <a:rPr lang="en-US" dirty="0"/>
              <a:t> varchar(50),</a:t>
            </a:r>
          </a:p>
          <a:p>
            <a:pPr marL="0" indent="0">
              <a:buNone/>
            </a:pPr>
            <a:r>
              <a:rPr lang="en-US" dirty="0"/>
              <a:t>	 city varchar(50),</a:t>
            </a:r>
          </a:p>
          <a:p>
            <a:pPr marL="0" indent="0">
              <a:buNone/>
            </a:pPr>
            <a:r>
              <a:rPr lang="en-US" dirty="0"/>
              <a:t>	 CONSTRAINT </a:t>
            </a:r>
            <a:r>
              <a:rPr lang="en-US" dirty="0" err="1"/>
              <a:t>pk_Students</a:t>
            </a:r>
            <a:r>
              <a:rPr lang="en-US" dirty="0"/>
              <a:t> PRIMARY KEY (id, </a:t>
            </a:r>
            <a:r>
              <a:rPr lang="en-US" dirty="0" err="1"/>
              <a:t>lastname</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28084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770571" cy="4168462"/>
          </a:xfrm>
        </p:spPr>
        <p:txBody>
          <a:bodyPr>
            <a:normAutofit/>
          </a:bodyPr>
          <a:lstStyle/>
          <a:p>
            <a:r>
              <a:rPr lang="en-US" dirty="0"/>
              <a:t>In order to create a PRIMARY KEY constraint after the table was created, NOT NULL constraints must be defined for the column or columns that are going to be included in the primary key</a:t>
            </a:r>
          </a:p>
          <a:p>
            <a:r>
              <a:rPr lang="en-US" dirty="0"/>
              <a:t>Example – defining a PRIMARY KEY constraint after the table was created:</a:t>
            </a:r>
          </a:p>
          <a:p>
            <a:pPr marL="0" indent="0">
              <a:buNone/>
            </a:pPr>
            <a:r>
              <a:rPr lang="en-US" dirty="0"/>
              <a:t>	ALTER TABLE Students</a:t>
            </a:r>
          </a:p>
          <a:p>
            <a:pPr marL="0" indent="0">
              <a:buNone/>
            </a:pPr>
            <a:r>
              <a:rPr lang="en-US" dirty="0"/>
              <a:t>	ADD CONSTRAINT </a:t>
            </a:r>
            <a:r>
              <a:rPr lang="en-US" dirty="0" err="1"/>
              <a:t>pk_Students</a:t>
            </a:r>
            <a:r>
              <a:rPr lang="en-US" dirty="0"/>
              <a:t> PRIMARY KEY (id, </a:t>
            </a:r>
            <a:r>
              <a:rPr lang="en-US" dirty="0" err="1"/>
              <a:t>lastname</a:t>
            </a:r>
            <a:r>
              <a:rPr lang="en-US" dirty="0" smtClean="0"/>
              <a:t>);</a:t>
            </a:r>
            <a:endParaRPr lang="en-US" dirty="0"/>
          </a:p>
          <a:p>
            <a:r>
              <a:rPr lang="en-US" dirty="0"/>
              <a:t>Example – removing a PRIMARY KEY constraint:</a:t>
            </a:r>
          </a:p>
          <a:p>
            <a:pPr marL="0" indent="0">
              <a:buNone/>
            </a:pPr>
            <a:r>
              <a:rPr lang="en-US" dirty="0"/>
              <a:t>	ALTER TABLE Students</a:t>
            </a:r>
          </a:p>
          <a:p>
            <a:pPr marL="0" indent="0">
              <a:buNone/>
            </a:pPr>
            <a:r>
              <a:rPr lang="en-US" dirty="0"/>
              <a:t>	DROP CONSTRAINT </a:t>
            </a:r>
            <a:r>
              <a:rPr lang="en-US" dirty="0" err="1" smtClean="0"/>
              <a:t>pk_Students</a:t>
            </a:r>
            <a:r>
              <a:rPr lang="en-US" dirty="0" smtClean="0"/>
              <a:t>;</a:t>
            </a:r>
            <a:endParaRPr lang="en-US" dirty="0"/>
          </a:p>
        </p:txBody>
      </p:sp>
    </p:spTree>
    <p:extLst>
      <p:ext uri="{BB962C8B-B14F-4D97-AF65-F5344CB8AC3E}">
        <p14:creationId xmlns:p14="http://schemas.microsoft.com/office/powerpoint/2010/main" val="1332964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770571" cy="4116946"/>
          </a:xfrm>
        </p:spPr>
        <p:txBody>
          <a:bodyPr>
            <a:normAutofit/>
          </a:bodyPr>
          <a:lstStyle/>
          <a:p>
            <a:r>
              <a:rPr lang="en-US" dirty="0"/>
              <a:t>A foreign key is a column or combination of columns that is used to establish and enforce a link between the data in two tables</a:t>
            </a:r>
          </a:p>
          <a:p>
            <a:r>
              <a:rPr lang="en-US" dirty="0"/>
              <a:t>In a foreign key reference, a link is created between two tables when the column or columns that hold the primary key value for one table are referenced by the column or columns in another table</a:t>
            </a:r>
          </a:p>
          <a:p>
            <a:r>
              <a:rPr lang="en-US" dirty="0"/>
              <a:t>A FOREIGN KEY constraint can reference columns in tables that belong to the same database or within the same table (self-reference table)</a:t>
            </a:r>
          </a:p>
          <a:p>
            <a:r>
              <a:rPr lang="en-US" dirty="0"/>
              <a:t>FOREIGN KEY constraints ensure the referential integrity by guaranteeing that changes cannot be made to data in the primary key table if those changes invalidate the link to data in the foreign key table</a:t>
            </a:r>
          </a:p>
        </p:txBody>
      </p:sp>
    </p:spTree>
    <p:extLst>
      <p:ext uri="{BB962C8B-B14F-4D97-AF65-F5344CB8AC3E}">
        <p14:creationId xmlns:p14="http://schemas.microsoft.com/office/powerpoint/2010/main" val="110217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Example:</a:t>
            </a:r>
          </a:p>
          <a:p>
            <a:pPr marL="0" indent="0">
              <a:buNone/>
            </a:pPr>
            <a:r>
              <a:rPr lang="en-US" dirty="0"/>
              <a:t>Table Clients </a:t>
            </a:r>
          </a:p>
          <a:p>
            <a:endParaRPr lang="en-US" dirty="0"/>
          </a:p>
          <a:p>
            <a:endParaRPr lang="en-US" dirty="0"/>
          </a:p>
          <a:p>
            <a:endParaRPr lang="en-US" dirty="0"/>
          </a:p>
          <a:p>
            <a:pPr marL="0" indent="0">
              <a:buNone/>
            </a:pPr>
            <a:r>
              <a:rPr lang="en-US" dirty="0"/>
              <a:t>Table Orders</a:t>
            </a:r>
          </a:p>
        </p:txBody>
      </p:sp>
      <p:graphicFrame>
        <p:nvGraphicFramePr>
          <p:cNvPr id="4" name="Table 3"/>
          <p:cNvGraphicFramePr>
            <a:graphicFrameLocks noGrp="1"/>
          </p:cNvGraphicFramePr>
          <p:nvPr>
            <p:extLst>
              <p:ext uri="{D42A27DB-BD31-4B8C-83A1-F6EECF244321}">
                <p14:modId xmlns:p14="http://schemas.microsoft.com/office/powerpoint/2010/main" val="3410107784"/>
              </p:ext>
            </p:extLst>
          </p:nvPr>
        </p:nvGraphicFramePr>
        <p:xfrm>
          <a:off x="2933700" y="3385593"/>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dirty="0" err="1"/>
                        <a:t>Client_id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City</a:t>
                      </a:r>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Brian</a:t>
                      </a:r>
                    </a:p>
                  </a:txBody>
                  <a:tcPr/>
                </a:tc>
                <a:tc>
                  <a:txBody>
                    <a:bodyPr/>
                    <a:lstStyle/>
                    <a:p>
                      <a:r>
                        <a:rPr lang="en-US" dirty="0"/>
                        <a:t>Stone</a:t>
                      </a:r>
                    </a:p>
                  </a:txBody>
                  <a:tcPr/>
                </a:tc>
                <a:tc>
                  <a:txBody>
                    <a:bodyPr/>
                    <a:lstStyle/>
                    <a:p>
                      <a:r>
                        <a:rPr lang="en-US" dirty="0"/>
                        <a:t>New York</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Rosie</a:t>
                      </a:r>
                    </a:p>
                  </a:txBody>
                  <a:tcPr/>
                </a:tc>
                <a:tc>
                  <a:txBody>
                    <a:bodyPr/>
                    <a:lstStyle/>
                    <a:p>
                      <a:r>
                        <a:rPr lang="en-US" dirty="0"/>
                        <a:t>Blake</a:t>
                      </a:r>
                    </a:p>
                  </a:txBody>
                  <a:tcPr/>
                </a:tc>
                <a:tc>
                  <a:txBody>
                    <a:bodyPr/>
                    <a:lstStyle/>
                    <a:p>
                      <a:r>
                        <a:rPr lang="en-US" dirty="0"/>
                        <a:t>London</a:t>
                      </a:r>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85981874"/>
              </p:ext>
            </p:extLst>
          </p:nvPr>
        </p:nvGraphicFramePr>
        <p:xfrm>
          <a:off x="2933700" y="5286723"/>
          <a:ext cx="8128000" cy="138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en-US" dirty="0" err="1"/>
                        <a:t>Order_id</a:t>
                      </a:r>
                      <a:endParaRPr lang="en-US" dirty="0"/>
                    </a:p>
                  </a:txBody>
                  <a:tcPr/>
                </a:tc>
                <a:tc>
                  <a:txBody>
                    <a:bodyPr/>
                    <a:lstStyle/>
                    <a:p>
                      <a:r>
                        <a:rPr lang="en-US" dirty="0" err="1"/>
                        <a:t>Order_no</a:t>
                      </a:r>
                      <a:endParaRPr lang="en-US" dirty="0"/>
                    </a:p>
                  </a:txBody>
                  <a:tcPr/>
                </a:tc>
                <a:tc>
                  <a:txBody>
                    <a:bodyPr/>
                    <a:lstStyle/>
                    <a:p>
                      <a:r>
                        <a:rPr lang="en-US" dirty="0"/>
                        <a:t>Description</a:t>
                      </a:r>
                    </a:p>
                  </a:txBody>
                  <a:tcPr/>
                </a:tc>
                <a:tc>
                  <a:txBody>
                    <a:bodyPr/>
                    <a:lstStyle/>
                    <a:p>
                      <a:r>
                        <a:rPr lang="en-US" dirty="0" err="1"/>
                        <a:t>Client_id</a:t>
                      </a:r>
                      <a:endParaRPr lang="en-US" dirty="0"/>
                    </a:p>
                  </a:txBody>
                  <a:tcPr/>
                </a:tc>
                <a:extLst>
                  <a:ext uri="{0D108BD9-81ED-4DB2-BD59-A6C34878D82A}">
                    <a16:rowId xmlns:a16="http://schemas.microsoft.com/office/drawing/2014/main" xmlns="" val="10000"/>
                  </a:ext>
                </a:extLst>
              </a:tr>
              <a:tr h="370840">
                <a:tc>
                  <a:txBody>
                    <a:bodyPr/>
                    <a:lstStyle/>
                    <a:p>
                      <a:r>
                        <a:rPr lang="en-US" dirty="0"/>
                        <a:t>1</a:t>
                      </a:r>
                    </a:p>
                  </a:txBody>
                  <a:tcPr/>
                </a:tc>
                <a:tc>
                  <a:txBody>
                    <a:bodyPr/>
                    <a:lstStyle/>
                    <a:p>
                      <a:r>
                        <a:rPr lang="en-US" dirty="0"/>
                        <a:t>12345</a:t>
                      </a:r>
                    </a:p>
                  </a:txBody>
                  <a:tcPr/>
                </a:tc>
                <a:tc>
                  <a:txBody>
                    <a:bodyPr/>
                    <a:lstStyle/>
                    <a:p>
                      <a:r>
                        <a:rPr lang="en-US" dirty="0"/>
                        <a:t>Some</a:t>
                      </a:r>
                      <a:r>
                        <a:rPr lang="en-US" baseline="0" dirty="0"/>
                        <a:t> description</a:t>
                      </a:r>
                      <a:endParaRPr lang="en-US" dirty="0"/>
                    </a:p>
                  </a:txBody>
                  <a:tcPr/>
                </a:tc>
                <a:tc>
                  <a:txBody>
                    <a:bodyPr/>
                    <a:lstStyle/>
                    <a:p>
                      <a:r>
                        <a:rPr lang="en-US" dirty="0"/>
                        <a:t>2</a:t>
                      </a:r>
                    </a:p>
                  </a:txBody>
                  <a:tcPr/>
                </a:tc>
                <a:extLst>
                  <a:ext uri="{0D108BD9-81ED-4DB2-BD59-A6C34878D82A}">
                    <a16:rowId xmlns:a16="http://schemas.microsoft.com/office/drawing/2014/main" xmlns="" val="10001"/>
                  </a:ext>
                </a:extLst>
              </a:tr>
              <a:tr h="370840">
                <a:tc>
                  <a:txBody>
                    <a:bodyPr/>
                    <a:lstStyle/>
                    <a:p>
                      <a:r>
                        <a:rPr lang="en-US" dirty="0"/>
                        <a:t>2</a:t>
                      </a:r>
                    </a:p>
                  </a:txBody>
                  <a:tcPr/>
                </a:tc>
                <a:tc>
                  <a:txBody>
                    <a:bodyPr/>
                    <a:lstStyle/>
                    <a:p>
                      <a:r>
                        <a:rPr lang="en-US" dirty="0"/>
                        <a:t>23456</a:t>
                      </a:r>
                    </a:p>
                  </a:txBody>
                  <a:tcPr/>
                </a:tc>
                <a:tc>
                  <a:txBody>
                    <a:bodyPr/>
                    <a:lstStyle/>
                    <a:p>
                      <a:r>
                        <a:rPr lang="en-US" dirty="0"/>
                        <a:t>Some</a:t>
                      </a:r>
                      <a:r>
                        <a:rPr lang="en-US" baseline="0" dirty="0"/>
                        <a:t> other description</a:t>
                      </a:r>
                      <a:endParaRPr lang="en-US" dirty="0"/>
                    </a:p>
                  </a:txBody>
                  <a:tcPr/>
                </a:tc>
                <a:tc>
                  <a:txBody>
                    <a:bodyPr/>
                    <a:lstStyle/>
                    <a:p>
                      <a:r>
                        <a:rPr lang="en-US" dirty="0"/>
                        <a:t>1</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05208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err="1"/>
              <a:t>Client_id</a:t>
            </a:r>
            <a:r>
              <a:rPr lang="en-US" dirty="0"/>
              <a:t> column from table Orders references the </a:t>
            </a:r>
            <a:r>
              <a:rPr lang="en-US" dirty="0" err="1"/>
              <a:t>Client_id</a:t>
            </a:r>
            <a:r>
              <a:rPr lang="en-US" dirty="0"/>
              <a:t> column from table Clients</a:t>
            </a:r>
          </a:p>
          <a:p>
            <a:r>
              <a:rPr lang="en-US" dirty="0" err="1"/>
              <a:t>Client_id</a:t>
            </a:r>
            <a:r>
              <a:rPr lang="en-US" dirty="0"/>
              <a:t> column from table Orders is </a:t>
            </a:r>
            <a:r>
              <a:rPr lang="en-US" dirty="0">
                <a:solidFill>
                  <a:srgbClr val="D60093"/>
                </a:solidFill>
              </a:rPr>
              <a:t>foreign key</a:t>
            </a:r>
            <a:r>
              <a:rPr lang="en-US" dirty="0"/>
              <a:t>, while </a:t>
            </a:r>
            <a:r>
              <a:rPr lang="en-US" dirty="0" err="1"/>
              <a:t>Client_id</a:t>
            </a:r>
            <a:r>
              <a:rPr lang="en-US" dirty="0"/>
              <a:t> column from table Clients is </a:t>
            </a:r>
            <a:r>
              <a:rPr lang="en-US" dirty="0">
                <a:solidFill>
                  <a:srgbClr val="D60093"/>
                </a:solidFill>
              </a:rPr>
              <a:t>primary key</a:t>
            </a:r>
          </a:p>
          <a:p>
            <a:r>
              <a:rPr lang="en-US" dirty="0" err="1"/>
              <a:t>Client_id</a:t>
            </a:r>
            <a:r>
              <a:rPr lang="en-US" dirty="0"/>
              <a:t> column from table Orders can store only values that are stored in the </a:t>
            </a:r>
            <a:r>
              <a:rPr lang="en-US" dirty="0" err="1"/>
              <a:t>Client_id</a:t>
            </a:r>
            <a:r>
              <a:rPr lang="en-US" dirty="0"/>
              <a:t> column from table Clients</a:t>
            </a:r>
          </a:p>
          <a:p>
            <a:endParaRPr lang="en-US" dirty="0"/>
          </a:p>
          <a:p>
            <a:endParaRPr lang="en-US" dirty="0"/>
          </a:p>
        </p:txBody>
      </p:sp>
    </p:spTree>
    <p:extLst>
      <p:ext uri="{BB962C8B-B14F-4D97-AF65-F5344CB8AC3E}">
        <p14:creationId xmlns:p14="http://schemas.microsoft.com/office/powerpoint/2010/main" val="132563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ro-RO" dirty="0"/>
              <a:t>CREATE TABLE</a:t>
            </a:r>
          </a:p>
          <a:p>
            <a:r>
              <a:rPr lang="ro-RO" dirty="0"/>
              <a:t>ALTER TABLE</a:t>
            </a:r>
          </a:p>
          <a:p>
            <a:r>
              <a:rPr lang="ro-RO" dirty="0"/>
              <a:t>DROP TABLE</a:t>
            </a:r>
          </a:p>
          <a:p>
            <a:r>
              <a:rPr lang="ro-RO" dirty="0"/>
              <a:t>CREATE INDEX</a:t>
            </a:r>
            <a:endParaRPr lang="en-US" dirty="0"/>
          </a:p>
          <a:p>
            <a:r>
              <a:rPr lang="en-US" dirty="0"/>
              <a:t>ALTER INDEX</a:t>
            </a:r>
            <a:endParaRPr lang="ro-RO" dirty="0"/>
          </a:p>
          <a:p>
            <a:r>
              <a:rPr lang="ro-RO" dirty="0"/>
              <a:t>DROP INDEX</a:t>
            </a:r>
            <a:endParaRPr lang="en-US" dirty="0"/>
          </a:p>
          <a:p>
            <a:endParaRPr lang="en-US" dirty="0"/>
          </a:p>
        </p:txBody>
      </p:sp>
    </p:spTree>
    <p:extLst>
      <p:ext uri="{BB962C8B-B14F-4D97-AF65-F5344CB8AC3E}">
        <p14:creationId xmlns:p14="http://schemas.microsoft.com/office/powerpoint/2010/main" val="2618187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Example – defining a FOREIGN KEY constraint as part of the table definition:</a:t>
            </a:r>
          </a:p>
          <a:p>
            <a:pPr marL="0" indent="0">
              <a:buNone/>
            </a:pPr>
            <a:r>
              <a:rPr lang="en-US" dirty="0"/>
              <a:t>	CREATE TABLE Orders</a:t>
            </a:r>
          </a:p>
          <a:p>
            <a:pPr marL="0" indent="0">
              <a:buNone/>
            </a:pPr>
            <a:r>
              <a:rPr lang="en-US" dirty="0"/>
              <a:t>	(</a:t>
            </a:r>
          </a:p>
          <a:p>
            <a:pPr marL="0" indent="0">
              <a:buNone/>
            </a:pPr>
            <a:r>
              <a:rPr lang="en-US" dirty="0"/>
              <a:t>	 </a:t>
            </a:r>
            <a:r>
              <a:rPr lang="en-US" dirty="0" err="1"/>
              <a:t>Order_id</a:t>
            </a:r>
            <a:r>
              <a:rPr lang="en-US" dirty="0"/>
              <a:t> </a:t>
            </a:r>
            <a:r>
              <a:rPr lang="en-US" dirty="0" err="1"/>
              <a:t>int</a:t>
            </a:r>
            <a:r>
              <a:rPr lang="en-US" dirty="0"/>
              <a:t> PRIMARY KEY,</a:t>
            </a:r>
          </a:p>
          <a:p>
            <a:pPr marL="0" indent="0">
              <a:buNone/>
            </a:pPr>
            <a:r>
              <a:rPr lang="en-US" dirty="0"/>
              <a:t>	 </a:t>
            </a:r>
            <a:r>
              <a:rPr lang="en-US" dirty="0" err="1"/>
              <a:t>Order_no</a:t>
            </a:r>
            <a:r>
              <a:rPr lang="en-US" dirty="0"/>
              <a:t> </a:t>
            </a:r>
            <a:r>
              <a:rPr lang="en-US" dirty="0" err="1"/>
              <a:t>int</a:t>
            </a:r>
            <a:r>
              <a:rPr lang="en-US" dirty="0"/>
              <a:t>,</a:t>
            </a:r>
          </a:p>
          <a:p>
            <a:pPr marL="0" indent="0">
              <a:buNone/>
            </a:pPr>
            <a:r>
              <a:rPr lang="en-US" dirty="0"/>
              <a:t>	 Description varchar(200),</a:t>
            </a:r>
          </a:p>
          <a:p>
            <a:pPr marL="0" indent="0">
              <a:buNone/>
            </a:pPr>
            <a:r>
              <a:rPr lang="en-US" dirty="0"/>
              <a:t>	 </a:t>
            </a:r>
            <a:r>
              <a:rPr lang="en-US" dirty="0" err="1"/>
              <a:t>Client_id</a:t>
            </a:r>
            <a:r>
              <a:rPr lang="en-US" dirty="0"/>
              <a:t> </a:t>
            </a:r>
            <a:r>
              <a:rPr lang="en-US" dirty="0" err="1"/>
              <a:t>int</a:t>
            </a:r>
            <a:r>
              <a:rPr lang="en-US" dirty="0"/>
              <a:t> FOREIGN KEY REFERENCES Clients (</a:t>
            </a:r>
            <a:r>
              <a:rPr lang="en-US" dirty="0" err="1"/>
              <a:t>Client_id</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926624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343955"/>
            <a:ext cx="9258300" cy="4514045"/>
          </a:xfrm>
        </p:spPr>
        <p:txBody>
          <a:bodyPr>
            <a:normAutofit/>
          </a:bodyPr>
          <a:lstStyle/>
          <a:p>
            <a:r>
              <a:rPr lang="en-US" dirty="0"/>
              <a:t>Example – defining a FOREIGN KEY constraint with the name </a:t>
            </a:r>
            <a:r>
              <a:rPr lang="en-US" dirty="0" err="1"/>
              <a:t>fk_Client</a:t>
            </a:r>
            <a:r>
              <a:rPr lang="en-US" dirty="0"/>
              <a:t> as part of the table definition:</a:t>
            </a:r>
          </a:p>
          <a:p>
            <a:pPr marL="0" indent="0">
              <a:buNone/>
            </a:pPr>
            <a:r>
              <a:rPr lang="en-US" dirty="0"/>
              <a:t>	CREATE TABLE Orders</a:t>
            </a:r>
          </a:p>
          <a:p>
            <a:pPr marL="0" indent="0">
              <a:buNone/>
            </a:pPr>
            <a:r>
              <a:rPr lang="en-US" dirty="0"/>
              <a:t>	(</a:t>
            </a:r>
          </a:p>
          <a:p>
            <a:pPr marL="0" indent="0">
              <a:buNone/>
            </a:pPr>
            <a:r>
              <a:rPr lang="en-US" dirty="0"/>
              <a:t>	 </a:t>
            </a:r>
            <a:r>
              <a:rPr lang="en-US" dirty="0" err="1"/>
              <a:t>Order_id</a:t>
            </a:r>
            <a:r>
              <a:rPr lang="en-US" dirty="0"/>
              <a:t> </a:t>
            </a:r>
            <a:r>
              <a:rPr lang="en-US" dirty="0" err="1"/>
              <a:t>int</a:t>
            </a:r>
            <a:r>
              <a:rPr lang="en-US" dirty="0"/>
              <a:t> PRIMARY KEY,</a:t>
            </a:r>
          </a:p>
          <a:p>
            <a:pPr marL="0" indent="0">
              <a:buNone/>
            </a:pPr>
            <a:r>
              <a:rPr lang="en-US" dirty="0"/>
              <a:t>	 </a:t>
            </a:r>
            <a:r>
              <a:rPr lang="en-US" dirty="0" err="1"/>
              <a:t>Order_no</a:t>
            </a:r>
            <a:r>
              <a:rPr lang="en-US" dirty="0"/>
              <a:t> </a:t>
            </a:r>
            <a:r>
              <a:rPr lang="en-US" dirty="0" err="1"/>
              <a:t>int</a:t>
            </a:r>
            <a:r>
              <a:rPr lang="en-US" dirty="0"/>
              <a:t>,</a:t>
            </a:r>
          </a:p>
          <a:p>
            <a:pPr marL="0" indent="0">
              <a:buNone/>
            </a:pPr>
            <a:r>
              <a:rPr lang="en-US" dirty="0"/>
              <a:t>	 Description varchar(200),</a:t>
            </a:r>
          </a:p>
          <a:p>
            <a:pPr marL="0" indent="0">
              <a:buNone/>
            </a:pPr>
            <a:r>
              <a:rPr lang="en-US" dirty="0"/>
              <a:t>	 </a:t>
            </a:r>
            <a:r>
              <a:rPr lang="en-US" dirty="0" err="1"/>
              <a:t>Client_id</a:t>
            </a:r>
            <a:r>
              <a:rPr lang="en-US" dirty="0"/>
              <a:t> </a:t>
            </a:r>
            <a:r>
              <a:rPr lang="en-US" dirty="0" err="1"/>
              <a:t>int</a:t>
            </a:r>
            <a:r>
              <a:rPr lang="en-US" dirty="0"/>
              <a:t>,</a:t>
            </a:r>
          </a:p>
          <a:p>
            <a:pPr marL="0" indent="0">
              <a:buNone/>
            </a:pPr>
            <a:r>
              <a:rPr lang="en-US" dirty="0"/>
              <a:t>	CONSTRAINT </a:t>
            </a:r>
            <a:r>
              <a:rPr lang="en-US" dirty="0" err="1"/>
              <a:t>fk_Client</a:t>
            </a:r>
            <a:r>
              <a:rPr lang="en-US" dirty="0"/>
              <a:t> FOREIGN KEY (</a:t>
            </a:r>
            <a:r>
              <a:rPr lang="en-US" dirty="0" err="1"/>
              <a:t>Client_id</a:t>
            </a:r>
            <a:r>
              <a:rPr lang="en-US" dirty="0"/>
              <a:t>) REFERENCES Clients (</a:t>
            </a:r>
            <a:r>
              <a:rPr lang="en-US" dirty="0" err="1"/>
              <a:t>Client_id</a:t>
            </a:r>
            <a:r>
              <a:rPr lang="en-US" dirty="0"/>
              <a:t>)</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461829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Example – defining a FOREIGN KEY constraint after the table was created:</a:t>
            </a:r>
          </a:p>
          <a:p>
            <a:pPr marL="0" indent="0">
              <a:buNone/>
            </a:pPr>
            <a:r>
              <a:rPr lang="en-US" dirty="0"/>
              <a:t>	ALTER TABLE Orders</a:t>
            </a:r>
          </a:p>
          <a:p>
            <a:pPr marL="0" indent="0">
              <a:buNone/>
            </a:pPr>
            <a:r>
              <a:rPr lang="en-US" dirty="0"/>
              <a:t>	ADD FOREIGN KEY (</a:t>
            </a:r>
            <a:r>
              <a:rPr lang="en-US" dirty="0" err="1"/>
              <a:t>Client_id</a:t>
            </a:r>
            <a:r>
              <a:rPr lang="en-US" dirty="0"/>
              <a:t>) REFERENCES Clients (</a:t>
            </a:r>
            <a:r>
              <a:rPr lang="en-US" dirty="0" err="1"/>
              <a:t>Cliend_id</a:t>
            </a:r>
            <a:r>
              <a:rPr lang="en-US" dirty="0" smtClean="0"/>
              <a:t>);</a:t>
            </a:r>
            <a:endParaRPr lang="en-US" dirty="0"/>
          </a:p>
          <a:p>
            <a:r>
              <a:rPr lang="en-US" dirty="0"/>
              <a:t>Example – defining a FOREIGN KEY constraint with the name </a:t>
            </a:r>
            <a:r>
              <a:rPr lang="en-US" dirty="0" err="1"/>
              <a:t>fk_Client</a:t>
            </a:r>
            <a:r>
              <a:rPr lang="en-US" dirty="0"/>
              <a:t> after the table was created:</a:t>
            </a:r>
          </a:p>
          <a:p>
            <a:pPr marL="0" indent="0">
              <a:buNone/>
            </a:pPr>
            <a:r>
              <a:rPr lang="en-US" dirty="0"/>
              <a:t>	ALTER TABLE Orders</a:t>
            </a:r>
          </a:p>
          <a:p>
            <a:pPr marL="0" indent="0">
              <a:buNone/>
            </a:pPr>
            <a:r>
              <a:rPr lang="en-US" dirty="0"/>
              <a:t>	ADD CONSTRAINT </a:t>
            </a:r>
            <a:r>
              <a:rPr lang="en-US" dirty="0" err="1"/>
              <a:t>fk_Client</a:t>
            </a:r>
            <a:r>
              <a:rPr lang="en-US" dirty="0"/>
              <a:t> FOREIGN KEY (</a:t>
            </a:r>
            <a:r>
              <a:rPr lang="en-US" dirty="0" err="1"/>
              <a:t>Client_id</a:t>
            </a:r>
            <a:r>
              <a:rPr lang="en-US" dirty="0"/>
              <a:t>) REFERENCES Clients 	(</a:t>
            </a:r>
            <a:r>
              <a:rPr lang="en-US" dirty="0" err="1"/>
              <a:t>Client_id</a:t>
            </a:r>
            <a:r>
              <a:rPr lang="en-US" dirty="0" smtClean="0"/>
              <a:t>);</a:t>
            </a:r>
            <a:endParaRPr lang="en-US" dirty="0"/>
          </a:p>
        </p:txBody>
      </p:sp>
    </p:spTree>
    <p:extLst>
      <p:ext uri="{BB962C8B-B14F-4D97-AF65-F5344CB8AC3E}">
        <p14:creationId xmlns:p14="http://schemas.microsoft.com/office/powerpoint/2010/main" val="4082346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When a FOREIGN KEY constraint is defined, there are some actions that can be specified to address the cases when the values stored in the primary key column that is referenced by the foreign key column are deleted of modified:</a:t>
            </a:r>
          </a:p>
          <a:p>
            <a:pPr lvl="1"/>
            <a:r>
              <a:rPr lang="en-US" dirty="0"/>
              <a:t>NO ACTION</a:t>
            </a:r>
          </a:p>
          <a:p>
            <a:pPr lvl="1"/>
            <a:r>
              <a:rPr lang="en-US" dirty="0"/>
              <a:t>CASCADE</a:t>
            </a:r>
          </a:p>
          <a:p>
            <a:pPr lvl="1"/>
            <a:r>
              <a:rPr lang="en-US" dirty="0"/>
              <a:t>SET NULL</a:t>
            </a:r>
          </a:p>
          <a:p>
            <a:pPr lvl="1"/>
            <a:r>
              <a:rPr lang="en-US" dirty="0"/>
              <a:t>SET DEFAULT</a:t>
            </a:r>
          </a:p>
          <a:p>
            <a:endParaRPr lang="en-US" dirty="0"/>
          </a:p>
        </p:txBody>
      </p:sp>
    </p:spTree>
    <p:extLst>
      <p:ext uri="{BB962C8B-B14F-4D97-AF65-F5344CB8AC3E}">
        <p14:creationId xmlns:p14="http://schemas.microsoft.com/office/powerpoint/2010/main" val="478181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399"/>
            <a:ext cx="8770571" cy="4245735"/>
          </a:xfrm>
        </p:spPr>
        <p:txBody>
          <a:bodyPr>
            <a:normAutofit/>
          </a:bodyPr>
          <a:lstStyle/>
          <a:p>
            <a:r>
              <a:rPr lang="en-US" dirty="0"/>
              <a:t>NO ACTION (default) - the SQL Server Database Engine raises an error and the update or delete action on the row in the referenced (primary key) table is rolled back</a:t>
            </a:r>
          </a:p>
          <a:p>
            <a:r>
              <a:rPr lang="en-US" dirty="0"/>
              <a:t>CASCADE - corresponding rows are updated or deleted from the referencing table if that row is updated or deleted from the referenced (primary key) table</a:t>
            </a:r>
          </a:p>
          <a:p>
            <a:r>
              <a:rPr lang="en-US" dirty="0"/>
              <a:t>SET NULL - all the values that make up the foreign key are set to NULL when the corresponding row in the referenced table is updated or deleted (in this case,  the foreign key columns must be </a:t>
            </a:r>
            <a:r>
              <a:rPr lang="en-US" dirty="0" err="1"/>
              <a:t>nullable</a:t>
            </a:r>
            <a:r>
              <a:rPr lang="en-US" dirty="0"/>
              <a:t>)</a:t>
            </a:r>
          </a:p>
          <a:p>
            <a:r>
              <a:rPr lang="en-US" dirty="0"/>
              <a:t>SET DEFAULT - all the values that comprise the foreign key are set to their default values when the corresponding row in the referenced table is updated or deleted (in this case, all foreign key columns must have default definitions) </a:t>
            </a:r>
          </a:p>
        </p:txBody>
      </p:sp>
    </p:spTree>
    <p:extLst>
      <p:ext uri="{BB962C8B-B14F-4D97-AF65-F5344CB8AC3E}">
        <p14:creationId xmlns:p14="http://schemas.microsoft.com/office/powerpoint/2010/main" val="134604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399"/>
            <a:ext cx="8770571" cy="4232857"/>
          </a:xfrm>
        </p:spPr>
        <p:txBody>
          <a:bodyPr>
            <a:normAutofit lnSpcReduction="10000"/>
          </a:bodyPr>
          <a:lstStyle/>
          <a:p>
            <a:r>
              <a:rPr lang="en-US" dirty="0"/>
              <a:t>Example – defining a FOREIGN KEY constraint with actions specified for update and delete:</a:t>
            </a:r>
          </a:p>
          <a:p>
            <a:pPr marL="0" indent="0">
              <a:buNone/>
            </a:pPr>
            <a:r>
              <a:rPr lang="en-US" dirty="0"/>
              <a:t>	CREATE TABLE Orders</a:t>
            </a:r>
          </a:p>
          <a:p>
            <a:pPr marL="0" indent="0">
              <a:buNone/>
            </a:pPr>
            <a:r>
              <a:rPr lang="en-US" dirty="0"/>
              <a:t>	( </a:t>
            </a:r>
          </a:p>
          <a:p>
            <a:pPr marL="0" indent="0">
              <a:buNone/>
            </a:pPr>
            <a:r>
              <a:rPr lang="en-US" dirty="0"/>
              <a:t>	 </a:t>
            </a:r>
            <a:r>
              <a:rPr lang="en-US" dirty="0" err="1"/>
              <a:t>Order_id</a:t>
            </a:r>
            <a:r>
              <a:rPr lang="en-US" dirty="0"/>
              <a:t> </a:t>
            </a:r>
            <a:r>
              <a:rPr lang="en-US" dirty="0" err="1"/>
              <a:t>int</a:t>
            </a:r>
            <a:r>
              <a:rPr lang="en-US" dirty="0"/>
              <a:t> PRIMARY KEY,</a:t>
            </a:r>
          </a:p>
          <a:p>
            <a:pPr marL="0" indent="0">
              <a:buNone/>
            </a:pPr>
            <a:r>
              <a:rPr lang="en-US" dirty="0"/>
              <a:t>	 </a:t>
            </a:r>
            <a:r>
              <a:rPr lang="en-US" dirty="0" err="1"/>
              <a:t>Order_no</a:t>
            </a:r>
            <a:r>
              <a:rPr lang="en-US" dirty="0"/>
              <a:t> </a:t>
            </a:r>
            <a:r>
              <a:rPr lang="en-US" dirty="0" err="1"/>
              <a:t>int</a:t>
            </a:r>
            <a:r>
              <a:rPr lang="en-US" dirty="0"/>
              <a:t>,</a:t>
            </a:r>
          </a:p>
          <a:p>
            <a:pPr marL="0" indent="0">
              <a:buNone/>
            </a:pPr>
            <a:r>
              <a:rPr lang="en-US" dirty="0"/>
              <a:t>	 Description varchar(200),</a:t>
            </a:r>
          </a:p>
          <a:p>
            <a:pPr marL="0" indent="0">
              <a:buNone/>
            </a:pPr>
            <a:r>
              <a:rPr lang="en-US" dirty="0"/>
              <a:t>	 </a:t>
            </a:r>
            <a:r>
              <a:rPr lang="en-US" dirty="0" err="1"/>
              <a:t>Client_id</a:t>
            </a:r>
            <a:r>
              <a:rPr lang="en-US" dirty="0"/>
              <a:t> </a:t>
            </a:r>
            <a:r>
              <a:rPr lang="en-US" dirty="0" err="1"/>
              <a:t>int</a:t>
            </a:r>
            <a:r>
              <a:rPr lang="en-US" dirty="0"/>
              <a:t> FOREIGN KEY REFERENCES Clients (</a:t>
            </a:r>
            <a:r>
              <a:rPr lang="en-US" dirty="0" err="1"/>
              <a:t>Client_id</a:t>
            </a:r>
            <a:r>
              <a:rPr lang="en-US" dirty="0"/>
              <a:t>) </a:t>
            </a:r>
          </a:p>
          <a:p>
            <a:pPr marL="0" indent="0">
              <a:buNone/>
            </a:pPr>
            <a:r>
              <a:rPr lang="en-US" dirty="0"/>
              <a:t>	 ON UPDATE CASCADE ON DELETE CASCADE</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9541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770571" cy="4419600"/>
          </a:xfrm>
        </p:spPr>
        <p:txBody>
          <a:bodyPr/>
          <a:lstStyle/>
          <a:p>
            <a:r>
              <a:rPr lang="en-US" dirty="0"/>
              <a:t>A CHECK constraint is used to allow only certain values for a column or group of columns</a:t>
            </a:r>
          </a:p>
          <a:p>
            <a:r>
              <a:rPr lang="en-US" dirty="0"/>
              <a:t>Example – creating a CHECK constraint as part of the table definition:</a:t>
            </a:r>
          </a:p>
          <a:p>
            <a:pPr marL="0" indent="0">
              <a:buNone/>
            </a:pPr>
            <a:r>
              <a:rPr lang="en-US" dirty="0"/>
              <a:t>	CREATE TABLE Students</a:t>
            </a:r>
          </a:p>
          <a:p>
            <a:pPr marL="0" indent="0">
              <a:buNone/>
            </a:pPr>
            <a:r>
              <a:rPr lang="en-US" dirty="0"/>
              <a:t>	(</a:t>
            </a:r>
          </a:p>
          <a:p>
            <a:pPr marL="0" indent="0">
              <a:buNone/>
            </a:pPr>
            <a:r>
              <a:rPr lang="en-US" dirty="0"/>
              <a:t>	 </a:t>
            </a:r>
            <a:r>
              <a:rPr lang="en-US" dirty="0" err="1"/>
              <a:t>student_id</a:t>
            </a:r>
            <a:r>
              <a:rPr lang="en-US" dirty="0"/>
              <a:t> </a:t>
            </a:r>
            <a:r>
              <a:rPr lang="en-US" dirty="0" err="1"/>
              <a:t>int</a:t>
            </a:r>
            <a:r>
              <a:rPr lang="en-US" dirty="0"/>
              <a:t> PRIMARY KEY CHECK (</a:t>
            </a:r>
            <a:r>
              <a:rPr lang="en-US" dirty="0" err="1"/>
              <a:t>student_id</a:t>
            </a:r>
            <a:r>
              <a:rPr lang="en-US" dirty="0"/>
              <a:t> &gt;0),</a:t>
            </a:r>
          </a:p>
          <a:p>
            <a:pPr marL="0" indent="0">
              <a:buNone/>
            </a:pPr>
            <a:r>
              <a:rPr lang="en-US" dirty="0"/>
              <a:t>	 </a:t>
            </a:r>
            <a:r>
              <a:rPr lang="en-US" dirty="0" err="1"/>
              <a:t>firstname</a:t>
            </a:r>
            <a:r>
              <a:rPr lang="en-US" dirty="0"/>
              <a:t> varchar(30) NOT NULL,</a:t>
            </a:r>
          </a:p>
          <a:p>
            <a:pPr marL="0" indent="0">
              <a:buNone/>
            </a:pPr>
            <a:r>
              <a:rPr lang="en-US" dirty="0"/>
              <a:t>	 </a:t>
            </a:r>
            <a:r>
              <a:rPr lang="en-US" dirty="0" err="1"/>
              <a:t>lastname</a:t>
            </a:r>
            <a:r>
              <a:rPr lang="en-US" dirty="0"/>
              <a:t> varchar(30) NOT NULL,</a:t>
            </a:r>
          </a:p>
          <a:p>
            <a:pPr marL="0" indent="0">
              <a:buNone/>
            </a:pPr>
            <a:r>
              <a:rPr lang="en-US" dirty="0"/>
              <a:t>	 city varchar(50)</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260676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400"/>
            <a:ext cx="8863348" cy="4419600"/>
          </a:xfrm>
        </p:spPr>
        <p:txBody>
          <a:bodyPr>
            <a:normAutofit lnSpcReduction="10000"/>
          </a:bodyPr>
          <a:lstStyle/>
          <a:p>
            <a:r>
              <a:rPr lang="en-US" dirty="0"/>
              <a:t>Example – creating a CHECK constraint on a group of columns as part of the table definition:</a:t>
            </a:r>
          </a:p>
          <a:p>
            <a:pPr marL="0" indent="0">
              <a:buNone/>
            </a:pPr>
            <a:r>
              <a:rPr lang="en-US" dirty="0"/>
              <a:t>	CREATE TABLE Students</a:t>
            </a:r>
          </a:p>
          <a:p>
            <a:pPr marL="0" indent="0">
              <a:buNone/>
            </a:pPr>
            <a:r>
              <a:rPr lang="en-US" dirty="0"/>
              <a:t>	( </a:t>
            </a:r>
          </a:p>
          <a:p>
            <a:pPr marL="0" indent="0">
              <a:buNone/>
            </a:pPr>
            <a:r>
              <a:rPr lang="en-US" dirty="0"/>
              <a:t>	 </a:t>
            </a:r>
            <a:r>
              <a:rPr lang="en-US" dirty="0" err="1"/>
              <a:t>student_id</a:t>
            </a:r>
            <a:r>
              <a:rPr lang="en-US" dirty="0"/>
              <a:t> </a:t>
            </a:r>
            <a:r>
              <a:rPr lang="en-US" dirty="0" err="1"/>
              <a:t>int</a:t>
            </a:r>
            <a:r>
              <a:rPr lang="en-US" dirty="0"/>
              <a:t> PRIMARY KEY,</a:t>
            </a:r>
          </a:p>
          <a:p>
            <a:pPr marL="0" indent="0">
              <a:buNone/>
            </a:pPr>
            <a:r>
              <a:rPr lang="en-US" dirty="0"/>
              <a:t>	 </a:t>
            </a:r>
            <a:r>
              <a:rPr lang="en-US" dirty="0" err="1"/>
              <a:t>firstname</a:t>
            </a:r>
            <a:r>
              <a:rPr lang="en-US" dirty="0"/>
              <a:t> varchar(30) NOT NULL, </a:t>
            </a:r>
          </a:p>
          <a:p>
            <a:pPr marL="0" indent="0">
              <a:buNone/>
            </a:pPr>
            <a:r>
              <a:rPr lang="en-US" dirty="0"/>
              <a:t>	 </a:t>
            </a:r>
            <a:r>
              <a:rPr lang="en-US" dirty="0" err="1"/>
              <a:t>lastname</a:t>
            </a:r>
            <a:r>
              <a:rPr lang="en-US" dirty="0"/>
              <a:t>  varchar(30) NOT NULL,</a:t>
            </a:r>
          </a:p>
          <a:p>
            <a:pPr marL="0" indent="0">
              <a:buNone/>
            </a:pPr>
            <a:r>
              <a:rPr lang="en-US" dirty="0"/>
              <a:t>	 city varchar(50),</a:t>
            </a:r>
          </a:p>
          <a:p>
            <a:pPr marL="0" indent="0">
              <a:buNone/>
            </a:pPr>
            <a:r>
              <a:rPr lang="en-US" dirty="0"/>
              <a:t>	 CONSTRAINT </a:t>
            </a:r>
            <a:r>
              <a:rPr lang="en-US" dirty="0" err="1"/>
              <a:t>ck_Students</a:t>
            </a:r>
            <a:r>
              <a:rPr lang="en-US" dirty="0"/>
              <a:t> CHECK (</a:t>
            </a:r>
            <a:r>
              <a:rPr lang="en-US" dirty="0" err="1"/>
              <a:t>student_id</a:t>
            </a:r>
            <a:r>
              <a:rPr lang="en-US" dirty="0"/>
              <a:t>&gt;0 AND city IN (‘Cluj-Napoca’, 	 ‘Sibiu’))</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871170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p:txBody>
          <a:bodyPr/>
          <a:lstStyle/>
          <a:p>
            <a:r>
              <a:rPr lang="en-US" dirty="0"/>
              <a:t>Example – adding a CHECK constraint after the table was created:</a:t>
            </a:r>
          </a:p>
          <a:p>
            <a:pPr marL="0" indent="0">
              <a:buNone/>
            </a:pPr>
            <a:r>
              <a:rPr lang="en-US" dirty="0"/>
              <a:t>	ALTER TABLE Students</a:t>
            </a:r>
          </a:p>
          <a:p>
            <a:pPr marL="0" indent="0">
              <a:buNone/>
            </a:pPr>
            <a:r>
              <a:rPr lang="en-US" dirty="0"/>
              <a:t>	ADD CHECK (</a:t>
            </a:r>
            <a:r>
              <a:rPr lang="en-US" dirty="0" err="1"/>
              <a:t>student_id</a:t>
            </a:r>
            <a:r>
              <a:rPr lang="en-US" dirty="0"/>
              <a:t>&gt;0</a:t>
            </a:r>
            <a:r>
              <a:rPr lang="en-US" dirty="0" smtClean="0"/>
              <a:t>);</a:t>
            </a:r>
            <a:endParaRPr lang="en-US" dirty="0"/>
          </a:p>
          <a:p>
            <a:r>
              <a:rPr lang="en-US" dirty="0"/>
              <a:t>Example – adding a CHECK constraint with the name </a:t>
            </a:r>
            <a:r>
              <a:rPr lang="en-US" dirty="0" err="1"/>
              <a:t>ck_Student</a:t>
            </a:r>
            <a:r>
              <a:rPr lang="en-US" dirty="0"/>
              <a:t> after the table was created:</a:t>
            </a:r>
          </a:p>
          <a:p>
            <a:pPr marL="0" indent="0">
              <a:buNone/>
            </a:pPr>
            <a:r>
              <a:rPr lang="en-US" dirty="0"/>
              <a:t>	ALTER TABLE Students</a:t>
            </a:r>
          </a:p>
          <a:p>
            <a:pPr marL="0" indent="0">
              <a:buNone/>
            </a:pPr>
            <a:r>
              <a:rPr lang="en-US" dirty="0"/>
              <a:t>	ADD CONSTRAINT </a:t>
            </a:r>
            <a:r>
              <a:rPr lang="en-US" dirty="0" err="1"/>
              <a:t>ck_Student</a:t>
            </a:r>
            <a:r>
              <a:rPr lang="en-US" dirty="0"/>
              <a:t> CHECK (</a:t>
            </a:r>
            <a:r>
              <a:rPr lang="en-US" dirty="0" err="1"/>
              <a:t>student_id</a:t>
            </a:r>
            <a:r>
              <a:rPr lang="en-US" dirty="0"/>
              <a:t> &gt; 0 AND city in (‘</a:t>
            </a:r>
            <a:r>
              <a:rPr lang="en-US" dirty="0" err="1"/>
              <a:t>Cluj</a:t>
            </a:r>
            <a:r>
              <a:rPr lang="en-US" dirty="0"/>
              <a:t>-	</a:t>
            </a:r>
            <a:r>
              <a:rPr lang="en-US" dirty="0" err="1"/>
              <a:t>Napoca</a:t>
            </a:r>
            <a:r>
              <a:rPr lang="en-US" dirty="0"/>
              <a:t>’, ‘Sibiu</a:t>
            </a:r>
            <a:r>
              <a:rPr lang="en-US" dirty="0" smtClean="0"/>
              <a:t>’));</a:t>
            </a:r>
            <a:endParaRPr lang="en-US" dirty="0"/>
          </a:p>
        </p:txBody>
      </p:sp>
    </p:spTree>
    <p:extLst>
      <p:ext uri="{BB962C8B-B14F-4D97-AF65-F5344CB8AC3E}">
        <p14:creationId xmlns:p14="http://schemas.microsoft.com/office/powerpoint/2010/main" val="150761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 - Constraints</a:t>
            </a:r>
          </a:p>
        </p:txBody>
      </p:sp>
      <p:sp>
        <p:nvSpPr>
          <p:cNvPr id="3" name="Content Placeholder 2"/>
          <p:cNvSpPr>
            <a:spLocks noGrp="1"/>
          </p:cNvSpPr>
          <p:nvPr>
            <p:ph idx="1"/>
          </p:nvPr>
        </p:nvSpPr>
        <p:spPr>
          <a:xfrm>
            <a:off x="2933700" y="2438399"/>
            <a:ext cx="8770571" cy="4181341"/>
          </a:xfrm>
        </p:spPr>
        <p:txBody>
          <a:bodyPr>
            <a:normAutofit/>
          </a:bodyPr>
          <a:lstStyle/>
          <a:p>
            <a:r>
              <a:rPr lang="en-US" dirty="0"/>
              <a:t>A DEFAULT constraint is used to automatically insert a default value for a column </a:t>
            </a:r>
          </a:p>
          <a:p>
            <a:r>
              <a:rPr lang="en-US" dirty="0"/>
              <a:t>The default value is added for every row inserted that does not specify a value for that column</a:t>
            </a:r>
          </a:p>
          <a:p>
            <a:r>
              <a:rPr lang="en-US" dirty="0"/>
              <a:t>It can be used to insert system values generated by calling functions like GETDATE()  </a:t>
            </a:r>
          </a:p>
          <a:p>
            <a:r>
              <a:rPr lang="en-US" dirty="0"/>
              <a:t>Example: adding a DEFAULT CONSTRAINT after the table was created:</a:t>
            </a:r>
          </a:p>
          <a:p>
            <a:pPr marL="0" indent="0">
              <a:buNone/>
            </a:pPr>
            <a:r>
              <a:rPr lang="en-US" dirty="0"/>
              <a:t>	ALTER TABLE Students</a:t>
            </a:r>
          </a:p>
          <a:p>
            <a:pPr marL="0" indent="0">
              <a:buNone/>
            </a:pPr>
            <a:r>
              <a:rPr lang="en-US" dirty="0"/>
              <a:t>	ADD CONSTRAINT </a:t>
            </a:r>
            <a:r>
              <a:rPr lang="en-US" dirty="0" err="1"/>
              <a:t>df_city</a:t>
            </a:r>
            <a:r>
              <a:rPr lang="en-US" dirty="0"/>
              <a:t> DEFAULT ‘Cluj-Napoca’ FOR </a:t>
            </a:r>
            <a:r>
              <a:rPr lang="en-US" dirty="0" smtClean="0"/>
              <a:t>city;</a:t>
            </a:r>
            <a:endParaRPr lang="en-US" dirty="0"/>
          </a:p>
        </p:txBody>
      </p:sp>
    </p:spTree>
    <p:extLst>
      <p:ext uri="{BB962C8B-B14F-4D97-AF65-F5344CB8AC3E}">
        <p14:creationId xmlns:p14="http://schemas.microsoft.com/office/powerpoint/2010/main" val="296950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a:xfrm>
            <a:off x="2933700" y="2438400"/>
            <a:ext cx="8770571" cy="4208060"/>
          </a:xfrm>
        </p:spPr>
        <p:txBody>
          <a:bodyPr/>
          <a:lstStyle/>
          <a:p>
            <a:r>
              <a:rPr lang="en-US" dirty="0"/>
              <a:t>CREATE DATABASE command creates a new database </a:t>
            </a:r>
          </a:p>
          <a:p>
            <a:r>
              <a:rPr lang="en-US" dirty="0"/>
              <a:t>Syntax:</a:t>
            </a:r>
          </a:p>
          <a:p>
            <a:pPr marL="0" indent="0">
              <a:buNone/>
            </a:pPr>
            <a:r>
              <a:rPr lang="en-US" dirty="0"/>
              <a:t>	CREATE DATABASE </a:t>
            </a:r>
            <a:r>
              <a:rPr lang="en-US" dirty="0" err="1" smtClean="0"/>
              <a:t>database_name</a:t>
            </a:r>
            <a:r>
              <a:rPr lang="en-US" dirty="0" smtClean="0"/>
              <a:t>;</a:t>
            </a:r>
            <a:endParaRPr lang="en-US" dirty="0"/>
          </a:p>
          <a:p>
            <a:r>
              <a:rPr lang="en-US" dirty="0"/>
              <a:t>Example:</a:t>
            </a:r>
          </a:p>
          <a:p>
            <a:pPr marL="0" indent="0">
              <a:buNone/>
            </a:pPr>
            <a:r>
              <a:rPr lang="en-US" dirty="0"/>
              <a:t>	CREATE DATABASE </a:t>
            </a:r>
            <a:r>
              <a:rPr lang="en-US" dirty="0" smtClean="0"/>
              <a:t>World;</a:t>
            </a:r>
            <a:endParaRPr lang="en-US" dirty="0"/>
          </a:p>
          <a:p>
            <a:r>
              <a:rPr lang="en-US" dirty="0"/>
              <a:t>ALTER DATABASE command modifies an existing database</a:t>
            </a:r>
          </a:p>
          <a:p>
            <a:r>
              <a:rPr lang="en-US" dirty="0"/>
              <a:t>Example – changing the name of an existing database:</a:t>
            </a:r>
          </a:p>
          <a:p>
            <a:pPr marL="0" indent="0">
              <a:buNone/>
            </a:pPr>
            <a:r>
              <a:rPr lang="en-US" dirty="0"/>
              <a:t>	ALTER DATABASE World MODIFY </a:t>
            </a:r>
            <a:r>
              <a:rPr lang="en-US" dirty="0" smtClean="0"/>
              <a:t>Name=People;</a:t>
            </a:r>
            <a:endParaRPr lang="en-US" dirty="0"/>
          </a:p>
          <a:p>
            <a:endParaRPr lang="en-US" dirty="0"/>
          </a:p>
        </p:txBody>
      </p:sp>
    </p:spTree>
    <p:extLst>
      <p:ext uri="{BB962C8B-B14F-4D97-AF65-F5344CB8AC3E}">
        <p14:creationId xmlns:p14="http://schemas.microsoft.com/office/powerpoint/2010/main" val="2568979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 </a:t>
            </a:r>
            <a:r>
              <a:rPr lang="en-US" dirty="0"/>
              <a:t>DDL - Constraints</a:t>
            </a:r>
          </a:p>
        </p:txBody>
      </p:sp>
      <p:sp>
        <p:nvSpPr>
          <p:cNvPr id="3" name="Content Placeholder 2"/>
          <p:cNvSpPr>
            <a:spLocks noGrp="1"/>
          </p:cNvSpPr>
          <p:nvPr>
            <p:ph idx="1"/>
          </p:nvPr>
        </p:nvSpPr>
        <p:spPr>
          <a:xfrm>
            <a:off x="2933700" y="2438400"/>
            <a:ext cx="8770571" cy="4258614"/>
          </a:xfrm>
        </p:spPr>
        <p:txBody>
          <a:bodyPr/>
          <a:lstStyle/>
          <a:p>
            <a:r>
              <a:rPr lang="en-US" dirty="0"/>
              <a:t>Example – adding a DEFAULT constraint as part of the table definition:</a:t>
            </a:r>
          </a:p>
          <a:p>
            <a:pPr marL="0" indent="0">
              <a:buNone/>
            </a:pPr>
            <a:r>
              <a:rPr lang="en-US" dirty="0"/>
              <a:t>	CREATE TABLE Clients </a:t>
            </a:r>
          </a:p>
          <a:p>
            <a:pPr marL="0" indent="0">
              <a:buNone/>
            </a:pPr>
            <a:r>
              <a:rPr lang="en-US" dirty="0"/>
              <a:t>	(</a:t>
            </a:r>
          </a:p>
          <a:p>
            <a:pPr marL="0" indent="0">
              <a:buNone/>
            </a:pPr>
            <a:r>
              <a:rPr lang="en-US" dirty="0"/>
              <a:t>	 </a:t>
            </a:r>
            <a:r>
              <a:rPr lang="en-US" dirty="0" err="1"/>
              <a:t>client_id</a:t>
            </a:r>
            <a:r>
              <a:rPr lang="en-US" dirty="0"/>
              <a:t> </a:t>
            </a:r>
            <a:r>
              <a:rPr lang="en-US" dirty="0" err="1"/>
              <a:t>int</a:t>
            </a:r>
            <a:r>
              <a:rPr lang="en-US" dirty="0"/>
              <a:t> PRIMARY KEY,</a:t>
            </a:r>
          </a:p>
          <a:p>
            <a:pPr marL="0" indent="0">
              <a:buNone/>
            </a:pPr>
            <a:r>
              <a:rPr lang="en-US" dirty="0"/>
              <a:t>	 </a:t>
            </a:r>
            <a:r>
              <a:rPr lang="en-US" dirty="0" err="1"/>
              <a:t>firstname</a:t>
            </a:r>
            <a:r>
              <a:rPr lang="en-US" dirty="0"/>
              <a:t> varchar(30) NOT NULL,</a:t>
            </a:r>
          </a:p>
          <a:p>
            <a:pPr marL="0" indent="0">
              <a:buNone/>
            </a:pPr>
            <a:r>
              <a:rPr lang="en-US" dirty="0"/>
              <a:t>	 </a:t>
            </a:r>
            <a:r>
              <a:rPr lang="en-US" dirty="0" err="1"/>
              <a:t>lastname</a:t>
            </a:r>
            <a:r>
              <a:rPr lang="en-US" dirty="0"/>
              <a:t>  varchar(30) NOT NULL, </a:t>
            </a:r>
          </a:p>
          <a:p>
            <a:pPr marL="0" indent="0">
              <a:buNone/>
            </a:pPr>
            <a:r>
              <a:rPr lang="en-US" dirty="0"/>
              <a:t>	 city varchar(30) DEFAULT ‘Sibiu’ ,</a:t>
            </a:r>
          </a:p>
          <a:p>
            <a:pPr marL="0" indent="0">
              <a:buNone/>
            </a:pPr>
            <a:r>
              <a:rPr lang="en-US" dirty="0"/>
              <a:t>	 </a:t>
            </a:r>
            <a:r>
              <a:rPr lang="en-US" dirty="0" err="1"/>
              <a:t>registration_date</a:t>
            </a:r>
            <a:r>
              <a:rPr lang="en-US" dirty="0"/>
              <a:t> date DEFAULT GETDATE()</a:t>
            </a:r>
          </a:p>
          <a:p>
            <a:pPr marL="0" indent="0">
              <a:buNone/>
            </a:pPr>
            <a:r>
              <a:rPr lang="en-US"/>
              <a:t>	</a:t>
            </a:r>
            <a:r>
              <a:rPr lang="en-US" smtClean="0"/>
              <a:t>);</a:t>
            </a:r>
            <a:endParaRPr lang="en-US" dirty="0"/>
          </a:p>
        </p:txBody>
      </p:sp>
    </p:spTree>
    <p:extLst>
      <p:ext uri="{BB962C8B-B14F-4D97-AF65-F5344CB8AC3E}">
        <p14:creationId xmlns:p14="http://schemas.microsoft.com/office/powerpoint/2010/main" val="314094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DROP DATABASE command removes a database </a:t>
            </a:r>
          </a:p>
          <a:p>
            <a:r>
              <a:rPr lang="en-US" dirty="0"/>
              <a:t>Syntax:</a:t>
            </a:r>
          </a:p>
          <a:p>
            <a:pPr marL="0" indent="0">
              <a:buNone/>
            </a:pPr>
            <a:r>
              <a:rPr lang="en-US" dirty="0"/>
              <a:t>	DROP DATABASE </a:t>
            </a:r>
            <a:r>
              <a:rPr lang="en-US" dirty="0" err="1" smtClean="0"/>
              <a:t>database_name</a:t>
            </a:r>
            <a:r>
              <a:rPr lang="en-US" dirty="0" smtClean="0"/>
              <a:t>;</a:t>
            </a:r>
            <a:endParaRPr lang="en-US" dirty="0"/>
          </a:p>
          <a:p>
            <a:r>
              <a:rPr lang="en-US" dirty="0"/>
              <a:t>Example:</a:t>
            </a:r>
          </a:p>
          <a:p>
            <a:pPr marL="0" indent="0">
              <a:buNone/>
            </a:pPr>
            <a:r>
              <a:rPr lang="en-US" dirty="0"/>
              <a:t>	DROP DATABASE </a:t>
            </a:r>
            <a:r>
              <a:rPr lang="en-US" dirty="0" smtClean="0"/>
              <a:t>People;</a:t>
            </a:r>
            <a:endParaRPr lang="en-US" dirty="0"/>
          </a:p>
          <a:p>
            <a:endParaRPr lang="en-US" dirty="0"/>
          </a:p>
        </p:txBody>
      </p:sp>
    </p:spTree>
    <p:extLst>
      <p:ext uri="{BB962C8B-B14F-4D97-AF65-F5344CB8AC3E}">
        <p14:creationId xmlns:p14="http://schemas.microsoft.com/office/powerpoint/2010/main" val="270195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A database contains at least one table</a:t>
            </a:r>
          </a:p>
          <a:p>
            <a:r>
              <a:rPr lang="en-US" dirty="0"/>
              <a:t>Every table has a name and stores data as rows</a:t>
            </a:r>
          </a:p>
          <a:p>
            <a:r>
              <a:rPr lang="en-US" dirty="0"/>
              <a:t>Example - a table with four columns and three rows: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9829281"/>
              </p:ext>
            </p:extLst>
          </p:nvPr>
        </p:nvGraphicFramePr>
        <p:xfrm>
          <a:off x="3029235" y="4143332"/>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gridCol w="2032000">
                  <a:extLst>
                    <a:ext uri="{9D8B030D-6E8A-4147-A177-3AD203B41FA5}">
                      <a16:colId xmlns:a16="http://schemas.microsoft.com/office/drawing/2014/main" xmlns="" val="20003"/>
                    </a:ext>
                  </a:extLst>
                </a:gridCol>
              </a:tblGrid>
              <a:tr h="370840">
                <a:tc>
                  <a:txBody>
                    <a:bodyPr/>
                    <a:lstStyle/>
                    <a:p>
                      <a:r>
                        <a:rPr lang="ro-RO" dirty="0" err="1"/>
                        <a:t>Id</a:t>
                      </a:r>
                      <a:endParaRPr lang="en-US" dirty="0"/>
                    </a:p>
                  </a:txBody>
                  <a:tcPr/>
                </a:tc>
                <a:tc>
                  <a:txBody>
                    <a:bodyPr/>
                    <a:lstStyle/>
                    <a:p>
                      <a:r>
                        <a:rPr lang="en-US" dirty="0" err="1"/>
                        <a:t>FirstName</a:t>
                      </a:r>
                      <a:endParaRPr lang="en-US" dirty="0"/>
                    </a:p>
                  </a:txBody>
                  <a:tcPr/>
                </a:tc>
                <a:tc>
                  <a:txBody>
                    <a:bodyPr/>
                    <a:lstStyle/>
                    <a:p>
                      <a:r>
                        <a:rPr lang="en-US" dirty="0" err="1"/>
                        <a:t>LastName</a:t>
                      </a:r>
                      <a:endParaRPr lang="en-US" dirty="0"/>
                    </a:p>
                  </a:txBody>
                  <a:tcPr/>
                </a:tc>
                <a:tc>
                  <a:txBody>
                    <a:bodyPr/>
                    <a:lstStyle/>
                    <a:p>
                      <a:r>
                        <a:rPr lang="en-US" dirty="0"/>
                        <a:t>City</a:t>
                      </a:r>
                    </a:p>
                  </a:txBody>
                  <a:tcPr/>
                </a:tc>
                <a:extLst>
                  <a:ext uri="{0D108BD9-81ED-4DB2-BD59-A6C34878D82A}">
                    <a16:rowId xmlns:a16="http://schemas.microsoft.com/office/drawing/2014/main" xmlns="" val="10000"/>
                  </a:ext>
                </a:extLst>
              </a:tr>
              <a:tr h="370840">
                <a:tc>
                  <a:txBody>
                    <a:bodyPr/>
                    <a:lstStyle/>
                    <a:p>
                      <a:r>
                        <a:rPr lang="ro-RO" dirty="0"/>
                        <a:t>1</a:t>
                      </a:r>
                      <a:endParaRPr lang="en-US" dirty="0"/>
                    </a:p>
                  </a:txBody>
                  <a:tcPr/>
                </a:tc>
                <a:tc>
                  <a:txBody>
                    <a:bodyPr/>
                    <a:lstStyle/>
                    <a:p>
                      <a:r>
                        <a:rPr lang="en-US" dirty="0"/>
                        <a:t>Joe</a:t>
                      </a:r>
                    </a:p>
                  </a:txBody>
                  <a:tcPr/>
                </a:tc>
                <a:tc>
                  <a:txBody>
                    <a:bodyPr/>
                    <a:lstStyle/>
                    <a:p>
                      <a:r>
                        <a:rPr lang="en-US" dirty="0"/>
                        <a:t>Black</a:t>
                      </a:r>
                    </a:p>
                  </a:txBody>
                  <a:tcPr/>
                </a:tc>
                <a:tc>
                  <a:txBody>
                    <a:bodyPr/>
                    <a:lstStyle/>
                    <a:p>
                      <a:r>
                        <a:rPr lang="en-US" dirty="0"/>
                        <a:t>New</a:t>
                      </a:r>
                      <a:r>
                        <a:rPr lang="en-US" baseline="0" dirty="0"/>
                        <a:t> York</a:t>
                      </a:r>
                      <a:endParaRPr lang="en-US" dirty="0"/>
                    </a:p>
                  </a:txBody>
                  <a:tcPr/>
                </a:tc>
                <a:extLst>
                  <a:ext uri="{0D108BD9-81ED-4DB2-BD59-A6C34878D82A}">
                    <a16:rowId xmlns:a16="http://schemas.microsoft.com/office/drawing/2014/main" xmlns="" val="10001"/>
                  </a:ext>
                </a:extLst>
              </a:tr>
              <a:tr h="370840">
                <a:tc>
                  <a:txBody>
                    <a:bodyPr/>
                    <a:lstStyle/>
                    <a:p>
                      <a:r>
                        <a:rPr lang="ro-RO" dirty="0"/>
                        <a:t>2</a:t>
                      </a:r>
                      <a:endParaRPr lang="en-US" dirty="0"/>
                    </a:p>
                  </a:txBody>
                  <a:tcPr/>
                </a:tc>
                <a:tc>
                  <a:txBody>
                    <a:bodyPr/>
                    <a:lstStyle/>
                    <a:p>
                      <a:r>
                        <a:rPr lang="en-US" dirty="0"/>
                        <a:t>Sebastian</a:t>
                      </a:r>
                    </a:p>
                  </a:txBody>
                  <a:tcPr/>
                </a:tc>
                <a:tc>
                  <a:txBody>
                    <a:bodyPr/>
                    <a:lstStyle/>
                    <a:p>
                      <a:r>
                        <a:rPr lang="en-US" dirty="0"/>
                        <a:t>Valmont</a:t>
                      </a:r>
                    </a:p>
                  </a:txBody>
                  <a:tcPr/>
                </a:tc>
                <a:tc>
                  <a:txBody>
                    <a:bodyPr/>
                    <a:lstStyle/>
                    <a:p>
                      <a:r>
                        <a:rPr lang="en-US" dirty="0"/>
                        <a:t>New</a:t>
                      </a:r>
                      <a:r>
                        <a:rPr lang="en-US" baseline="0" dirty="0"/>
                        <a:t> York</a:t>
                      </a:r>
                      <a:endParaRPr lang="en-US" dirty="0"/>
                    </a:p>
                  </a:txBody>
                  <a:tcPr/>
                </a:tc>
                <a:extLst>
                  <a:ext uri="{0D108BD9-81ED-4DB2-BD59-A6C34878D82A}">
                    <a16:rowId xmlns:a16="http://schemas.microsoft.com/office/drawing/2014/main" xmlns="" val="10002"/>
                  </a:ext>
                </a:extLst>
              </a:tr>
              <a:tr h="370840">
                <a:tc>
                  <a:txBody>
                    <a:bodyPr/>
                    <a:lstStyle/>
                    <a:p>
                      <a:r>
                        <a:rPr lang="ro-RO" dirty="0"/>
                        <a:t>3</a:t>
                      </a:r>
                      <a:endParaRPr lang="en-US" dirty="0"/>
                    </a:p>
                  </a:txBody>
                  <a:tcPr/>
                </a:tc>
                <a:tc>
                  <a:txBody>
                    <a:bodyPr/>
                    <a:lstStyle/>
                    <a:p>
                      <a:r>
                        <a:rPr lang="en-US" dirty="0"/>
                        <a:t>Jessica</a:t>
                      </a:r>
                    </a:p>
                  </a:txBody>
                  <a:tcPr/>
                </a:tc>
                <a:tc>
                  <a:txBody>
                    <a:bodyPr/>
                    <a:lstStyle/>
                    <a:p>
                      <a:r>
                        <a:rPr lang="en-US" dirty="0"/>
                        <a:t>Tabor</a:t>
                      </a:r>
                    </a:p>
                  </a:txBody>
                  <a:tcPr/>
                </a:tc>
                <a:tc>
                  <a:txBody>
                    <a:bodyPr/>
                    <a:lstStyle/>
                    <a:p>
                      <a:r>
                        <a:rPr lang="en-US" dirty="0"/>
                        <a:t>Los</a:t>
                      </a:r>
                      <a:r>
                        <a:rPr lang="en-US" baseline="0" dirty="0"/>
                        <a:t> Angeles</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7607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CREATE TABLE command creates a new table  </a:t>
            </a:r>
          </a:p>
          <a:p>
            <a:r>
              <a:rPr lang="en-US" dirty="0"/>
              <a:t>Syntax:</a:t>
            </a:r>
          </a:p>
          <a:p>
            <a:pPr marL="0" indent="0">
              <a:buNone/>
            </a:pPr>
            <a:r>
              <a:rPr lang="en-US" dirty="0"/>
              <a:t>	CREATE TABLE </a:t>
            </a:r>
            <a:r>
              <a:rPr lang="en-US" dirty="0" err="1"/>
              <a:t>table_name</a:t>
            </a:r>
            <a:endParaRPr lang="en-US" dirty="0"/>
          </a:p>
          <a:p>
            <a:pPr marL="0" indent="0">
              <a:buNone/>
            </a:pPr>
            <a:r>
              <a:rPr lang="en-US" dirty="0"/>
              <a:t>	( column_name_1 </a:t>
            </a:r>
            <a:r>
              <a:rPr lang="en-US" dirty="0" err="1"/>
              <a:t>data_type</a:t>
            </a:r>
            <a:r>
              <a:rPr lang="en-US" dirty="0"/>
              <a:t>,</a:t>
            </a:r>
          </a:p>
          <a:p>
            <a:pPr marL="0" indent="0">
              <a:buNone/>
            </a:pPr>
            <a:r>
              <a:rPr lang="en-US" dirty="0"/>
              <a:t>	  column_name_2 </a:t>
            </a:r>
            <a:r>
              <a:rPr lang="en-US" dirty="0" err="1"/>
              <a:t>data_type</a:t>
            </a:r>
            <a:r>
              <a:rPr lang="en-US" dirty="0"/>
              <a:t>,</a:t>
            </a:r>
          </a:p>
          <a:p>
            <a:pPr marL="0" indent="0">
              <a:buNone/>
            </a:pPr>
            <a:r>
              <a:rPr lang="en-US" dirty="0"/>
              <a:t>	  ….</a:t>
            </a:r>
          </a:p>
          <a:p>
            <a:pPr marL="0" indent="0">
              <a:buNone/>
            </a:pPr>
            <a:r>
              <a:rPr lang="en-US" dirty="0"/>
              <a:t>	  </a:t>
            </a:r>
            <a:r>
              <a:rPr lang="en-US" dirty="0" err="1"/>
              <a:t>column_name_n</a:t>
            </a:r>
            <a:r>
              <a:rPr lang="en-US" dirty="0"/>
              <a:t> </a:t>
            </a:r>
            <a:r>
              <a:rPr lang="en-US" dirty="0" err="1"/>
              <a:t>data_type</a:t>
            </a:r>
            <a:endParaRPr lang="en-US" dirty="0"/>
          </a:p>
          <a:p>
            <a:pPr marL="0" indent="0">
              <a:buNone/>
            </a:pP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val="189121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normAutofit fontScale="92500" lnSpcReduction="10000"/>
          </a:bodyPr>
          <a:lstStyle/>
          <a:p>
            <a:r>
              <a:rPr lang="en-US" dirty="0"/>
              <a:t>We want to create a table called Persons that has four columns: id, </a:t>
            </a:r>
            <a:r>
              <a:rPr lang="en-US" dirty="0" err="1"/>
              <a:t>firstname</a:t>
            </a:r>
            <a:r>
              <a:rPr lang="en-US" dirty="0"/>
              <a:t>, </a:t>
            </a:r>
            <a:r>
              <a:rPr lang="en-US" dirty="0" err="1"/>
              <a:t>lastname</a:t>
            </a:r>
            <a:r>
              <a:rPr lang="en-US" dirty="0"/>
              <a:t> and city:</a:t>
            </a:r>
          </a:p>
          <a:p>
            <a:pPr marL="0" indent="0">
              <a:buNone/>
            </a:pPr>
            <a:r>
              <a:rPr lang="en-US" dirty="0"/>
              <a:t>	CREATE TABLE Persons</a:t>
            </a:r>
          </a:p>
          <a:p>
            <a:pPr marL="0" indent="0">
              <a:buNone/>
            </a:pPr>
            <a:r>
              <a:rPr lang="en-US" dirty="0"/>
              <a:t>	( </a:t>
            </a:r>
          </a:p>
          <a:p>
            <a:pPr marL="0" indent="0">
              <a:buNone/>
            </a:pPr>
            <a:r>
              <a:rPr lang="en-US" dirty="0"/>
              <a:t>	 id </a:t>
            </a:r>
            <a:r>
              <a:rPr lang="en-US" dirty="0" err="1"/>
              <a:t>int</a:t>
            </a:r>
            <a:r>
              <a:rPr lang="en-US" dirty="0"/>
              <a:t>, </a:t>
            </a:r>
          </a:p>
          <a:p>
            <a:pPr marL="0" indent="0">
              <a:buNone/>
            </a:pPr>
            <a:r>
              <a:rPr lang="en-US" dirty="0"/>
              <a:t> 	 </a:t>
            </a:r>
            <a:r>
              <a:rPr lang="en-US" dirty="0" err="1"/>
              <a:t>firstname</a:t>
            </a:r>
            <a:r>
              <a:rPr lang="en-US" dirty="0"/>
              <a:t> varchar(30),</a:t>
            </a:r>
          </a:p>
          <a:p>
            <a:pPr marL="0" indent="0">
              <a:buNone/>
            </a:pPr>
            <a:r>
              <a:rPr lang="en-US" dirty="0"/>
              <a:t> 	 </a:t>
            </a:r>
            <a:r>
              <a:rPr lang="en-US" dirty="0" err="1"/>
              <a:t>lastname</a:t>
            </a:r>
            <a:r>
              <a:rPr lang="en-US" dirty="0"/>
              <a:t> varchar(30),</a:t>
            </a:r>
          </a:p>
          <a:p>
            <a:pPr marL="0" indent="0">
              <a:buNone/>
            </a:pPr>
            <a:r>
              <a:rPr lang="en-US" dirty="0"/>
              <a:t> 	 city varchar(40)</a:t>
            </a:r>
          </a:p>
          <a:p>
            <a:pPr marL="0" indent="0">
              <a:buNone/>
            </a:pPr>
            <a:r>
              <a:rPr lang="en-US" dirty="0"/>
              <a:t>	</a:t>
            </a:r>
            <a:r>
              <a:rPr lang="en-US" dirty="0" smtClean="0"/>
              <a:t>);</a:t>
            </a:r>
            <a:endParaRPr lang="en-US" dirty="0"/>
          </a:p>
          <a:p>
            <a:endParaRPr lang="en-US" dirty="0"/>
          </a:p>
        </p:txBody>
      </p:sp>
    </p:spTree>
    <p:extLst>
      <p:ext uri="{BB962C8B-B14F-4D97-AF65-F5344CB8AC3E}">
        <p14:creationId xmlns:p14="http://schemas.microsoft.com/office/powerpoint/2010/main" val="325898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DDL</a:t>
            </a:r>
          </a:p>
        </p:txBody>
      </p:sp>
      <p:sp>
        <p:nvSpPr>
          <p:cNvPr id="3" name="Content Placeholder 2"/>
          <p:cNvSpPr>
            <a:spLocks noGrp="1"/>
          </p:cNvSpPr>
          <p:nvPr>
            <p:ph idx="1"/>
          </p:nvPr>
        </p:nvSpPr>
        <p:spPr/>
        <p:txBody>
          <a:bodyPr/>
          <a:lstStyle/>
          <a:p>
            <a:r>
              <a:rPr lang="en-US" dirty="0"/>
              <a:t>ALTER TABLE command modifies the structure of an existing table</a:t>
            </a:r>
          </a:p>
          <a:p>
            <a:r>
              <a:rPr lang="en-US" dirty="0"/>
              <a:t>We can use ALTER TABLE to add a new column:</a:t>
            </a:r>
          </a:p>
          <a:p>
            <a:r>
              <a:rPr lang="en-US" dirty="0"/>
              <a:t>Syntax:</a:t>
            </a:r>
          </a:p>
          <a:p>
            <a:pPr marL="0" indent="0">
              <a:buNone/>
            </a:pPr>
            <a:r>
              <a:rPr lang="en-US" dirty="0"/>
              <a:t>	ALTER TABLE </a:t>
            </a:r>
            <a:r>
              <a:rPr lang="en-US" dirty="0" err="1"/>
              <a:t>table_name</a:t>
            </a:r>
            <a:endParaRPr lang="en-US" dirty="0"/>
          </a:p>
          <a:p>
            <a:pPr marL="0" indent="0">
              <a:buNone/>
            </a:pPr>
            <a:r>
              <a:rPr lang="en-US" dirty="0"/>
              <a:t>	ADD </a:t>
            </a:r>
            <a:r>
              <a:rPr lang="en-US" dirty="0" err="1"/>
              <a:t>column_name</a:t>
            </a:r>
            <a:r>
              <a:rPr lang="en-US" dirty="0"/>
              <a:t> </a:t>
            </a:r>
            <a:r>
              <a:rPr lang="en-US" dirty="0" smtClean="0"/>
              <a:t>datatype;</a:t>
            </a:r>
            <a:endParaRPr lang="en-US" dirty="0"/>
          </a:p>
          <a:p>
            <a:r>
              <a:rPr lang="en-US" dirty="0"/>
              <a:t>Example:</a:t>
            </a:r>
          </a:p>
          <a:p>
            <a:pPr marL="0" indent="0">
              <a:buNone/>
            </a:pPr>
            <a:r>
              <a:rPr lang="en-US" dirty="0"/>
              <a:t>	ALTER TABLE Persons</a:t>
            </a:r>
          </a:p>
          <a:p>
            <a:pPr marL="0" indent="0">
              <a:buNone/>
            </a:pPr>
            <a:r>
              <a:rPr lang="en-US" dirty="0"/>
              <a:t>	ADD </a:t>
            </a:r>
            <a:r>
              <a:rPr lang="en-US" dirty="0" err="1"/>
              <a:t>date_of_birth</a:t>
            </a:r>
            <a:r>
              <a:rPr lang="en-US" dirty="0"/>
              <a:t> </a:t>
            </a:r>
            <a:r>
              <a:rPr lang="en-US" dirty="0" smtClean="0"/>
              <a:t>date;</a:t>
            </a:r>
            <a:endParaRPr lang="en-US" dirty="0"/>
          </a:p>
          <a:p>
            <a:endParaRPr lang="en-US" dirty="0"/>
          </a:p>
          <a:p>
            <a:endParaRPr lang="en-US" dirty="0"/>
          </a:p>
        </p:txBody>
      </p:sp>
    </p:spTree>
    <p:extLst>
      <p:ext uri="{BB962C8B-B14F-4D97-AF65-F5344CB8AC3E}">
        <p14:creationId xmlns:p14="http://schemas.microsoft.com/office/powerpoint/2010/main" val="5380207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C181C"/>
      </a:dk2>
      <a:lt2>
        <a:srgbClr val="FEFCF7"/>
      </a:lt2>
      <a:accent1>
        <a:srgbClr val="72626E"/>
      </a:accent1>
      <a:accent2>
        <a:srgbClr val="AD8082"/>
      </a:accent2>
      <a:accent3>
        <a:srgbClr val="E9B29A"/>
      </a:accent3>
      <a:accent4>
        <a:srgbClr val="72A59F"/>
      </a:accent4>
      <a:accent5>
        <a:srgbClr val="798375"/>
      </a:accent5>
      <a:accent6>
        <a:srgbClr val="336971"/>
      </a:accent6>
      <a:hlink>
        <a:srgbClr val="72A59F"/>
      </a:hlink>
      <a:folHlink>
        <a:srgbClr val="72626E"/>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Feathered</Template>
  <TotalTime>2830</TotalTime>
  <Words>1478</Words>
  <Application>Microsoft Office PowerPoint</Application>
  <PresentationFormat>Widescreen</PresentationFormat>
  <Paragraphs>340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Calibri</vt:lpstr>
      <vt:lpstr>Century Schoolbook</vt:lpstr>
      <vt:lpstr>Corbel</vt:lpstr>
      <vt:lpstr>Feathered</vt:lpstr>
      <vt:lpstr>SQL – Data Definition Language</vt:lpstr>
      <vt:lpstr>SQL - DDL</vt:lpstr>
      <vt:lpstr>SQL - DDL</vt:lpstr>
      <vt:lpstr>SQL - DDL</vt:lpstr>
      <vt:lpstr>SQL - DDL</vt:lpstr>
      <vt:lpstr>SQL - DDL</vt:lpstr>
      <vt:lpstr>SQL - DDL</vt:lpstr>
      <vt:lpstr>SQL - DDL</vt:lpstr>
      <vt:lpstr>SQL - DDL</vt:lpstr>
      <vt:lpstr>SQL - DDL</vt:lpstr>
      <vt:lpstr>SQL - DDL</vt:lpstr>
      <vt:lpstr>SQL - DDL</vt:lpstr>
      <vt:lpstr>SQL - DDL</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lpstr>SQL - DDL - Constraints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 Data Definition Language</dc:title>
  <dc:creator>Camelia Andor</dc:creator>
  <cp:lastModifiedBy>Camelia Andor</cp:lastModifiedBy>
  <cp:revision>171</cp:revision>
  <dcterms:created xsi:type="dcterms:W3CDTF">2017-10-06T15:42:24Z</dcterms:created>
  <dcterms:modified xsi:type="dcterms:W3CDTF">2017-10-15T18:35:00Z</dcterms:modified>
</cp:coreProperties>
</file>