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71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9" r:id="rId14"/>
    <p:sldId id="390" r:id="rId15"/>
    <p:sldId id="374" r:id="rId16"/>
    <p:sldId id="375" r:id="rId17"/>
    <p:sldId id="376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9" autoAdjust="0"/>
  </p:normalViewPr>
  <p:slideViewPr>
    <p:cSldViewPr>
      <p:cViewPr varScale="1">
        <p:scale>
          <a:sx n="68" d="100"/>
          <a:sy n="68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446B50-EBCC-4549-B913-78C31A5715D4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44EF314-D17D-42F0-A4EA-2B5F4C42C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4D0E8A-F903-4BFC-AAE4-071EBECB2044}" type="datetimeFigureOut">
              <a:rPr lang="en-US"/>
              <a:pPr>
                <a:defRPr/>
              </a:pPr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BF1447-E096-4932-96A5-57CCAFD72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76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A75E47-11DF-41CD-B4DC-1E2CC3B1BAC3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4D20E-36F9-4F27-B041-4D28D47D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4CFCB-691A-4A3C-921B-9FFF6B0B59C0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F83E8-4ADD-4B1D-B7EA-F2A47D9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9A652-83DF-4311-B4A1-900FE9437C69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FF3F-B42D-4A27-94EB-0B0BE2060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0C99-798F-4B77-8525-B6B1A68C542F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C160-630B-43EC-9EBD-26D39DBB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EA27-4E63-4B72-A22C-4A41B554A709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C9EEC-B89F-4F8E-980B-CC1F47709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6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02068-6A82-465E-9AA1-37F23B374125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A941E-C710-4599-A526-A0D1465B02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FBCDC-DD36-4C9B-9459-7594B816EA70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E29FF-8F5F-4A5B-9DCB-A5593FF60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1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64E29-04AA-42F6-82BD-B739C63AA4C7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1F437-345C-473B-872F-2EE25B976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534AB-BFF8-4218-BBBB-983CAE0B0C6C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92BF-3E6B-4DF9-BB30-4F6CEC4F7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A4BAC-04EA-4A36-8BBD-A7524A61B525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87381-B7F6-431C-A51A-F2F020511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2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25F6B-7528-402F-AD9F-BAB886339EE5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E576-5DEB-47C2-8D44-98945CBD5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4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7141E8-33FF-45C2-819B-9E7015E51387}" type="datetime1">
              <a:rPr lang="ro-RO"/>
              <a:pPr>
                <a:defRPr/>
              </a:pPr>
              <a:t>08.06.2017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F29C45-B3A1-4D71-9EF3-A524C24DD4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Managementul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memoriei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in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OS: </a:t>
            </a: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Alocarea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statica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(cu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partitii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fixe)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416224"/>
            <a:ext cx="5029200" cy="389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23" y="4501376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i="1" dirty="0"/>
              <a:t>Fiecare partiţie are coadă proprie</a:t>
            </a:r>
            <a:r>
              <a:rPr lang="ro-RO" dirty="0"/>
              <a:t>; operatorul stabileşte de la început care sunt procesele care vor fi executate în fiecare partiţie</a:t>
            </a:r>
            <a:r>
              <a:rPr lang="ro-RO" dirty="0" smtClean="0"/>
              <a:t>.</a:t>
            </a:r>
            <a:r>
              <a:rPr lang="en-US" dirty="0" smtClean="0"/>
              <a:t> (</a:t>
            </a:r>
            <a:r>
              <a:rPr lang="ro-RO" dirty="0"/>
              <a:t>simplă din punctul de vedere al </a:t>
            </a:r>
            <a:r>
              <a:rPr lang="ro-RO" b="1" dirty="0" smtClean="0"/>
              <a:t>SO</a:t>
            </a:r>
            <a:r>
              <a:rPr lang="en-US" dirty="0" smtClean="0"/>
              <a:t>)</a:t>
            </a:r>
            <a:r>
              <a:rPr lang="ro-RO" dirty="0" smtClean="0"/>
              <a:t>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i="1" dirty="0"/>
              <a:t>O singură coadă pentru toate partiţiile</a:t>
            </a:r>
            <a:r>
              <a:rPr lang="ro-RO" dirty="0"/>
              <a:t>; </a:t>
            </a:r>
            <a:r>
              <a:rPr lang="ro-RO" b="1" dirty="0"/>
              <a:t>SO </a:t>
            </a:r>
            <a:r>
              <a:rPr lang="ro-RO" dirty="0"/>
              <a:t>alege, pentru procesul care urmează să intre în lucru, în ce partiţie se va executa</a:t>
            </a:r>
            <a:r>
              <a:rPr lang="ro-RO" dirty="0" smtClean="0"/>
              <a:t>.</a:t>
            </a:r>
            <a:r>
              <a:rPr lang="en-US" dirty="0" smtClean="0"/>
              <a:t> (</a:t>
            </a:r>
            <a:r>
              <a:rPr lang="ro-RO" dirty="0"/>
              <a:t>avantajoasă, pentru faptul că se poate alege partiţia cea mai potrivită pentru plasarea unui </a:t>
            </a:r>
            <a:r>
              <a:rPr lang="ro-RO" dirty="0" smtClean="0"/>
              <a:t>proces</a:t>
            </a:r>
            <a:r>
              <a:rPr lang="en-US" dirty="0" smtClean="0"/>
              <a:t>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C00000"/>
                </a:solidFill>
              </a:rPr>
              <a:t>Procesul</a:t>
            </a:r>
            <a:r>
              <a:rPr lang="en-US" dirty="0" smtClean="0">
                <a:solidFill>
                  <a:srgbClr val="C00000"/>
                </a:solidFill>
              </a:rPr>
              <a:t> care nu intra in </a:t>
            </a:r>
            <a:r>
              <a:rPr lang="en-US" dirty="0" err="1" smtClean="0">
                <a:solidFill>
                  <a:srgbClr val="C00000"/>
                </a:solidFill>
              </a:rPr>
              <a:t>partitie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este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eliminat</a:t>
            </a:r>
            <a:r>
              <a:rPr lang="en-US" dirty="0" smtClean="0">
                <a:solidFill>
                  <a:srgbClr val="C00000"/>
                </a:solidFill>
              </a:rPr>
              <a:t> din </a:t>
            </a:r>
            <a:r>
              <a:rPr lang="en-US" dirty="0" err="1" smtClean="0">
                <a:solidFill>
                  <a:srgbClr val="C00000"/>
                </a:solidFill>
              </a:rPr>
              <a:t>sistem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10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Memoria cache: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tehnici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management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66713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Memoria cache este împărţită </a:t>
            </a:r>
            <a:r>
              <a:rPr lang="ro-RO" dirty="0" smtClean="0"/>
              <a:t>în </a:t>
            </a:r>
            <a:r>
              <a:rPr lang="es-AR" i="1" dirty="0" err="1" smtClean="0"/>
              <a:t>sloturi</a:t>
            </a:r>
            <a:r>
              <a:rPr lang="es-AR" dirty="0" smtClean="0"/>
              <a:t> de </a:t>
            </a:r>
            <a:r>
              <a:rPr lang="ro-RO" dirty="0" smtClean="0"/>
              <a:t>dimensiunea </a:t>
            </a:r>
            <a:r>
              <a:rPr lang="ro-RO" dirty="0"/>
              <a:t>unui bloc de </a:t>
            </a:r>
            <a:r>
              <a:rPr lang="ro-RO" dirty="0" smtClean="0"/>
              <a:t>memorie</a:t>
            </a:r>
            <a:r>
              <a:rPr lang="en-US" dirty="0" smtClean="0"/>
              <a:t>. </a:t>
            </a:r>
            <a:r>
              <a:rPr lang="en-US" dirty="0" err="1" smtClean="0"/>
              <a:t>Intr</a:t>
            </a:r>
            <a:r>
              <a:rPr lang="en-US" dirty="0" smtClean="0"/>
              <a:t>-un slot se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copia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bloc din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operativa</a:t>
            </a:r>
            <a:r>
              <a:rPr lang="en-US" dirty="0" smtClean="0"/>
              <a:t>. </a:t>
            </a:r>
            <a:r>
              <a:rPr lang="en-US" dirty="0" err="1" smtClean="0"/>
              <a:t>Proiectarea</a:t>
            </a:r>
            <a:r>
              <a:rPr lang="en-US" dirty="0" smtClean="0"/>
              <a:t> </a:t>
            </a:r>
            <a:r>
              <a:rPr lang="en-US" dirty="0" err="1" smtClean="0"/>
              <a:t>memoriei</a:t>
            </a:r>
            <a:r>
              <a:rPr lang="en-US" dirty="0" smtClean="0"/>
              <a:t> operative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memoria</a:t>
            </a:r>
            <a:r>
              <a:rPr lang="en-US" dirty="0" smtClean="0"/>
              <a:t> cache se face </a:t>
            </a:r>
            <a:r>
              <a:rPr lang="en-US" dirty="0" err="1" smtClean="0"/>
              <a:t>prin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Proiectare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– </a:t>
            </a:r>
            <a:r>
              <a:rPr lang="en-US" dirty="0" err="1" smtClean="0"/>
              <a:t>fiecare</a:t>
            </a:r>
            <a:r>
              <a:rPr lang="en-US" dirty="0" smtClean="0"/>
              <a:t> bloc de </a:t>
            </a:r>
            <a:r>
              <a:rPr lang="en-US" dirty="0" err="1" smtClean="0"/>
              <a:t>memorie</a:t>
            </a:r>
            <a:r>
              <a:rPr lang="en-US" dirty="0" smtClean="0"/>
              <a:t> are </a:t>
            </a:r>
            <a:r>
              <a:rPr lang="en-US" dirty="0" err="1" smtClean="0"/>
              <a:t>asociat</a:t>
            </a:r>
            <a:r>
              <a:rPr lang="en-US" dirty="0" smtClean="0"/>
              <a:t> </a:t>
            </a:r>
            <a:r>
              <a:rPr lang="en-US" dirty="0" err="1" smtClean="0"/>
              <a:t>acelasi</a:t>
            </a:r>
            <a:r>
              <a:rPr lang="en-US" dirty="0" smtClean="0"/>
              <a:t> slot, </a:t>
            </a:r>
            <a:r>
              <a:rPr lang="en-US" dirty="0" err="1" smtClean="0"/>
              <a:t>deci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r>
              <a:rPr lang="en-US" dirty="0" smtClean="0"/>
              <a:t> din </a:t>
            </a:r>
            <a:r>
              <a:rPr lang="en-US" dirty="0" err="1" smtClean="0"/>
              <a:t>blocurile</a:t>
            </a:r>
            <a:r>
              <a:rPr lang="en-US" dirty="0" smtClean="0"/>
              <a:t> </a:t>
            </a:r>
            <a:r>
              <a:rPr lang="en-US" dirty="0" err="1" smtClean="0"/>
              <a:t>arondate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fi in cache</a:t>
            </a:r>
          </a:p>
          <a:p>
            <a:r>
              <a:rPr lang="en-US" dirty="0" err="1" smtClean="0"/>
              <a:t>Proiectare</a:t>
            </a:r>
            <a:r>
              <a:rPr lang="en-US" dirty="0" smtClean="0"/>
              <a:t> </a:t>
            </a:r>
            <a:r>
              <a:rPr lang="en-US" dirty="0" err="1" smtClean="0"/>
              <a:t>asociativa</a:t>
            </a:r>
            <a:r>
              <a:rPr lang="en-US" dirty="0" smtClean="0"/>
              <a:t> – </a:t>
            </a:r>
            <a:r>
              <a:rPr lang="en-US" dirty="0" err="1" smtClean="0"/>
              <a:t>blocurile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</a:t>
            </a:r>
            <a:r>
              <a:rPr lang="en-US" dirty="0" err="1" smtClean="0"/>
              <a:t>orice</a:t>
            </a:r>
            <a:r>
              <a:rPr lang="en-US" dirty="0" smtClean="0"/>
              <a:t> slot liber =&gt; </a:t>
            </a:r>
            <a:r>
              <a:rPr lang="es-AR" i="1" dirty="0" err="1"/>
              <a:t>politica</a:t>
            </a:r>
            <a:r>
              <a:rPr lang="es-AR" i="1" dirty="0"/>
              <a:t> de </a:t>
            </a:r>
            <a:r>
              <a:rPr lang="es-AR" i="1" dirty="0" err="1" smtClean="0"/>
              <a:t>înlocuire</a:t>
            </a:r>
            <a:r>
              <a:rPr lang="es-AR" i="1" dirty="0" smtClean="0"/>
              <a:t> </a:t>
            </a:r>
            <a:r>
              <a:rPr lang="ro-RO" dirty="0" smtClean="0"/>
              <a:t>NRU</a:t>
            </a:r>
            <a:r>
              <a:rPr lang="ro-RO" dirty="0"/>
              <a:t>, FIFO, LRU </a:t>
            </a:r>
            <a:endParaRPr lang="en-US" dirty="0" smtClean="0"/>
          </a:p>
          <a:p>
            <a:r>
              <a:rPr lang="ro-RO" dirty="0"/>
              <a:t> </a:t>
            </a:r>
            <a:r>
              <a:rPr lang="en-US" dirty="0" err="1" smtClean="0"/>
              <a:t>Proiectarea</a:t>
            </a:r>
            <a:r>
              <a:rPr lang="en-US" dirty="0" smtClean="0"/>
              <a:t> set-</a:t>
            </a:r>
            <a:r>
              <a:rPr lang="en-US" dirty="0" err="1" smtClean="0"/>
              <a:t>asociativa</a:t>
            </a:r>
            <a:r>
              <a:rPr lang="en-US" dirty="0" smtClean="0"/>
              <a:t> –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sloturi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grupate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set,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arondarea</a:t>
            </a:r>
            <a:r>
              <a:rPr lang="en-US" dirty="0" smtClean="0"/>
              <a:t> se face direct la set.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210" y="4580378"/>
            <a:ext cx="5171039" cy="205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85" y="3163094"/>
            <a:ext cx="3666651" cy="181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Sisteme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fisiere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tip Unix: UFS, EXT2, EXT3, EXT4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73944"/>
              </p:ext>
            </p:extLst>
          </p:nvPr>
        </p:nvGraphicFramePr>
        <p:xfrm>
          <a:off x="152400" y="821220"/>
          <a:ext cx="2203450" cy="290098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203450"/>
              </a:tblGrid>
              <a:tr h="322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Blocul 0  ‑ bloc de boot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223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Blocul 1  ‑ Superbloc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893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Blocul 2  ‑ inod  </a:t>
                      </a:r>
                      <a:endParaRPr lang="en-U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‑ ‑ ‑ ‑ ‑ ‑ ‑ ‑ ‑ ‑ - - -</a:t>
                      </a:r>
                      <a:endParaRPr lang="en-U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Blocul n  ‑ inod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669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Blocul n+1  zona fişier </a:t>
                      </a:r>
                      <a:endParaRPr lang="en-U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 ‑ ‑‑ ‑ ‑ ‑ ‑ ‑ ‑ ‑ ‑ ‑ ‑</a:t>
                      </a:r>
                      <a:endParaRPr lang="en-US" sz="16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Blocul n+m  zona fişier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36671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discului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26535"/>
              </p:ext>
            </p:extLst>
          </p:nvPr>
        </p:nvGraphicFramePr>
        <p:xfrm>
          <a:off x="2559147" y="4104918"/>
          <a:ext cx="2971800" cy="4876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004237"/>
                <a:gridCol w="967563"/>
              </a:tblGrid>
              <a:tr h="4852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Numele fişierului </a:t>
                      </a:r>
                      <a:endParaRPr lang="en-US" sz="1600" spc="-15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 smtClean="0">
                          <a:effectLst/>
                        </a:rPr>
                        <a:t>(</a:t>
                      </a:r>
                      <a:r>
                        <a:rPr lang="ro-RO" sz="1600" spc="-15" dirty="0">
                          <a:effectLst/>
                        </a:rPr>
                        <a:t>practic oricât de lung) 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spc="-15" dirty="0">
                          <a:effectLst/>
                        </a:rPr>
                        <a:t>inumăr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7781" y="4223266"/>
            <a:ext cx="243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intrare</a:t>
            </a:r>
            <a:r>
              <a:rPr lang="en-US" dirty="0" smtClean="0"/>
              <a:t> in director: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48618"/>
              </p:ext>
            </p:extLst>
          </p:nvPr>
        </p:nvGraphicFramePr>
        <p:xfrm>
          <a:off x="2814478" y="838200"/>
          <a:ext cx="6096000" cy="28117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224122"/>
                <a:gridCol w="4871878"/>
              </a:tblGrid>
              <a:tr h="2557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mode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Drepturile de acces şi tipul fişierului.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4457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link count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Numărul de directoare care conţin referiri la acest inumăr, adică numărul de legături spre acest fişier.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user ID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Numărul (UID) de identificare a proprietarului.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group ID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Numărul (GID) de identificare a grupului.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Size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Numărul de octeţi (lungimea) fişierului.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access time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Momentul ultimului acces la fişier.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mod time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Momentul ultimei modificări a fişierului.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inode time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Momentul ultimei modificări a structurii inodului.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block list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Lista adreselor disc pentru primele blocuri care aparţin fişierului.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  <a:tr h="23389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600" dirty="0">
                          <a:effectLst/>
                        </a:rPr>
                        <a:t>indirect list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o-RO" sz="1400" dirty="0">
                          <a:effectLst/>
                        </a:rPr>
                        <a:t>Referinţe către celelalte blocuri care aparţin fişierului.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39895" y="366713"/>
            <a:ext cx="244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Structura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inod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29751" y="4975225"/>
            <a:ext cx="59107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</a:t>
            </a:r>
            <a:r>
              <a:rPr lang="ro-RO" b="1" dirty="0" smtClean="0"/>
              <a:t>onstante </a:t>
            </a:r>
            <a:r>
              <a:rPr lang="en-US" b="1" dirty="0" smtClean="0"/>
              <a:t>ale UFS</a:t>
            </a:r>
            <a:r>
              <a:rPr lang="en-US" dirty="0" smtClean="0"/>
              <a:t>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lungimea unui </a:t>
            </a:r>
            <a:r>
              <a:rPr lang="ro-RO" dirty="0" smtClean="0"/>
              <a:t>inod</a:t>
            </a:r>
            <a:r>
              <a:rPr lang="en-US" dirty="0" smtClean="0"/>
              <a:t> (ex. 64 </a:t>
            </a:r>
            <a:r>
              <a:rPr lang="en-US" dirty="0" err="1" smtClean="0"/>
              <a:t>octeti</a:t>
            </a:r>
            <a:r>
              <a:rPr lang="en-US" dirty="0" smtClean="0"/>
              <a:t>)</a:t>
            </a:r>
            <a:r>
              <a:rPr lang="ro-RO" dirty="0" smtClean="0"/>
              <a:t>,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lungimea unui </a:t>
            </a:r>
            <a:r>
              <a:rPr lang="ro-RO" dirty="0" smtClean="0"/>
              <a:t>bloc</a:t>
            </a:r>
            <a:r>
              <a:rPr lang="en-US" dirty="0" smtClean="0"/>
              <a:t> (ex. 512oct)</a:t>
            </a:r>
            <a:r>
              <a:rPr lang="ro-RO" dirty="0" smtClean="0"/>
              <a:t>,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lungimea unei adrese disc </a:t>
            </a:r>
            <a:r>
              <a:rPr lang="ro-RO" dirty="0" smtClean="0"/>
              <a:t>(</a:t>
            </a:r>
            <a:r>
              <a:rPr lang="en-US" dirty="0" smtClean="0"/>
              <a:t>ex. 4 </a:t>
            </a:r>
            <a:r>
              <a:rPr lang="en-US" dirty="0" err="1" smtClean="0"/>
              <a:t>oct</a:t>
            </a:r>
            <a:r>
              <a:rPr lang="en-US" dirty="0" smtClean="0"/>
              <a:t>)</a:t>
            </a:r>
            <a:r>
              <a:rPr lang="ro-RO" dirty="0" smtClean="0"/>
              <a:t>,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câte </a:t>
            </a:r>
            <a:r>
              <a:rPr lang="ro-RO" dirty="0" smtClean="0"/>
              <a:t>blocuri </a:t>
            </a:r>
            <a:r>
              <a:rPr lang="ro-RO" dirty="0"/>
              <a:t>se înregistrează direct în </a:t>
            </a:r>
            <a:r>
              <a:rPr lang="ro-RO" dirty="0" smtClean="0"/>
              <a:t>inod</a:t>
            </a:r>
            <a:r>
              <a:rPr lang="en-US" dirty="0" smtClean="0"/>
              <a:t> (ex. 10)</a:t>
            </a:r>
            <a:r>
              <a:rPr lang="ro-RO" dirty="0" smtClean="0"/>
              <a:t>,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câte </a:t>
            </a:r>
            <a:r>
              <a:rPr lang="en-US" dirty="0" err="1" smtClean="0"/>
              <a:t>nivele</a:t>
            </a:r>
            <a:r>
              <a:rPr lang="en-US" dirty="0" smtClean="0"/>
              <a:t> de </a:t>
            </a:r>
            <a:r>
              <a:rPr lang="ro-RO" dirty="0" smtClean="0"/>
              <a:t>referinţe indirecte</a:t>
            </a:r>
            <a:r>
              <a:rPr lang="en-US" dirty="0" smtClean="0"/>
              <a:t> (ex. 3)</a:t>
            </a:r>
            <a:r>
              <a:rPr lang="ro-RO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Schema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alocarii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blocurilor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unui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fisier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UFS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6713"/>
            <a:ext cx="6477000" cy="629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Legarea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fisierelor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procese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Unix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713"/>
            <a:ext cx="6697662" cy="618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70967" y="366713"/>
            <a:ext cx="244633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Legaturi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patologice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c-</a:t>
            </a:r>
            <a:r>
              <a:rPr lang="en-US" dirty="0" err="1" smtClean="0">
                <a:solidFill>
                  <a:srgbClr val="C00000"/>
                </a:solidFill>
              </a:rPr>
              <a:t>l,f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multiacces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m-t </a:t>
            </a:r>
            <a:r>
              <a:rPr lang="en-US" dirty="0" err="1" smtClean="0">
                <a:solidFill>
                  <a:srgbClr val="C00000"/>
                </a:solidFill>
              </a:rPr>
              <a:t>sau</a:t>
            </a:r>
            <a:r>
              <a:rPr lang="en-US" dirty="0" smtClean="0">
                <a:solidFill>
                  <a:srgbClr val="C00000"/>
                </a:solidFill>
              </a:rPr>
              <a:t> n-t </a:t>
            </a:r>
            <a:r>
              <a:rPr lang="en-US" dirty="0" err="1" smtClean="0">
                <a:solidFill>
                  <a:srgbClr val="C00000"/>
                </a:solidFill>
              </a:rPr>
              <a:t>legatura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simbolica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U-F3 </a:t>
            </a:r>
            <a:r>
              <a:rPr lang="en-US" dirty="0" err="1" smtClean="0">
                <a:solidFill>
                  <a:srgbClr val="C00000"/>
                </a:solidFill>
              </a:rPr>
              <a:t>sau</a:t>
            </a:r>
            <a:r>
              <a:rPr lang="en-US" dirty="0" smtClean="0">
                <a:solidFill>
                  <a:srgbClr val="C00000"/>
                </a:solidFill>
              </a:rPr>
              <a:t> w-F3  </a:t>
            </a:r>
            <a:r>
              <a:rPr lang="en-US" dirty="0" err="1" smtClean="0">
                <a:solidFill>
                  <a:srgbClr val="C00000"/>
                </a:solidFill>
              </a:rPr>
              <a:t>legatura</a:t>
            </a:r>
            <a:r>
              <a:rPr lang="en-US" dirty="0" smtClean="0">
                <a:solidFill>
                  <a:srgbClr val="C00000"/>
                </a:solidFill>
              </a:rPr>
              <a:t> hard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o pipe </a:t>
            </a:r>
            <a:r>
              <a:rPr lang="en-US" dirty="0" err="1" smtClean="0">
                <a:solidFill>
                  <a:srgbClr val="C00000"/>
                </a:solidFill>
              </a:rPr>
              <a:t>sau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coada</a:t>
            </a:r>
            <a:r>
              <a:rPr lang="en-US" dirty="0" smtClean="0">
                <a:solidFill>
                  <a:srgbClr val="C00000"/>
                </a:solidFill>
              </a:rPr>
              <a:t> de </a:t>
            </a:r>
            <a:r>
              <a:rPr lang="en-US" dirty="0" err="1" smtClean="0">
                <a:solidFill>
                  <a:srgbClr val="C00000"/>
                </a:solidFill>
              </a:rPr>
              <a:t>mesaje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semafor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sau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memorie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partajata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 smtClean="0">
                <a:solidFill>
                  <a:srgbClr val="C00000"/>
                </a:solidFill>
              </a:rPr>
              <a:t> socket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 g </a:t>
            </a:r>
            <a:r>
              <a:rPr lang="en-US" dirty="0" err="1" smtClean="0">
                <a:solidFill>
                  <a:srgbClr val="C00000"/>
                </a:solidFill>
              </a:rPr>
              <a:t>intrari</a:t>
            </a:r>
            <a:r>
              <a:rPr lang="en-US" dirty="0" smtClean="0">
                <a:solidFill>
                  <a:srgbClr val="C00000"/>
                </a:solidFill>
              </a:rPr>
              <a:t> standard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 e h </a:t>
            </a:r>
            <a:r>
              <a:rPr lang="en-US" dirty="0" err="1" smtClean="0">
                <a:solidFill>
                  <a:srgbClr val="C00000"/>
                </a:solidFill>
              </a:rPr>
              <a:t>iesiri</a:t>
            </a:r>
            <a:r>
              <a:rPr lang="en-US" dirty="0" smtClean="0">
                <a:solidFill>
                  <a:srgbClr val="C00000"/>
                </a:solidFill>
              </a:rPr>
              <a:t> standard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 I </a:t>
            </a:r>
            <a:r>
              <a:rPr lang="en-US" dirty="0" err="1" smtClean="0">
                <a:solidFill>
                  <a:srgbClr val="C00000"/>
                </a:solidFill>
              </a:rPr>
              <a:t>erori</a:t>
            </a:r>
            <a:r>
              <a:rPr lang="en-US" dirty="0" smtClean="0">
                <a:solidFill>
                  <a:srgbClr val="C00000"/>
                </a:solidFill>
              </a:rPr>
              <a:t> standard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8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Tipuri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fisiere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Unix: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legaturi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montare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23" y="366713"/>
            <a:ext cx="89036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</a:t>
            </a:r>
            <a:r>
              <a:rPr lang="ro-RO" b="1" dirty="0" smtClean="0"/>
              <a:t>ntităţi </a:t>
            </a:r>
            <a:r>
              <a:rPr lang="ro-RO" b="1" dirty="0"/>
              <a:t>tratate </a:t>
            </a:r>
            <a:r>
              <a:rPr lang="en-US" b="1" dirty="0" smtClean="0"/>
              <a:t>de Unix </a:t>
            </a:r>
            <a:r>
              <a:rPr lang="ro-RO" b="1" dirty="0" smtClean="0"/>
              <a:t>ca fişiere</a:t>
            </a:r>
            <a:r>
              <a:rPr lang="ro-RO" dirty="0" smtClean="0"/>
              <a:t>:</a:t>
            </a:r>
            <a:r>
              <a:rPr lang="en-US" dirty="0" smtClean="0"/>
              <a:t> 1)</a:t>
            </a:r>
            <a:r>
              <a:rPr lang="ro-RO" dirty="0" smtClean="0"/>
              <a:t>Fişiere </a:t>
            </a:r>
            <a:r>
              <a:rPr lang="ro-RO" dirty="0"/>
              <a:t>normale (obişnuite</a:t>
            </a:r>
            <a:r>
              <a:rPr lang="ro-RO" dirty="0" smtClean="0"/>
              <a:t>)</a:t>
            </a:r>
            <a:r>
              <a:rPr lang="en-US" dirty="0" smtClean="0"/>
              <a:t>, 2)</a:t>
            </a:r>
            <a:r>
              <a:rPr lang="ro-RO" dirty="0" smtClean="0"/>
              <a:t>Directori</a:t>
            </a:r>
            <a:r>
              <a:rPr lang="en-US" dirty="0" smtClean="0"/>
              <a:t>, 3)L</a:t>
            </a:r>
            <a:r>
              <a:rPr lang="ro-RO" dirty="0" smtClean="0"/>
              <a:t>egături hard</a:t>
            </a:r>
            <a:r>
              <a:rPr lang="en-US" dirty="0" smtClean="0"/>
              <a:t>, 4)</a:t>
            </a:r>
            <a:r>
              <a:rPr lang="ro-RO" dirty="0" smtClean="0"/>
              <a:t>Legături simbolice</a:t>
            </a:r>
            <a:r>
              <a:rPr lang="en-US" dirty="0" smtClean="0"/>
              <a:t>, 5)</a:t>
            </a:r>
            <a:r>
              <a:rPr lang="ro-RO" dirty="0" smtClean="0"/>
              <a:t>Socketuri</a:t>
            </a:r>
            <a:r>
              <a:rPr lang="en-US" dirty="0" smtClean="0"/>
              <a:t>, 6)</a:t>
            </a:r>
            <a:r>
              <a:rPr lang="ro-RO" dirty="0" smtClean="0"/>
              <a:t>FIFO </a:t>
            </a:r>
            <a:r>
              <a:rPr lang="ro-RO" dirty="0"/>
              <a:t>- pipe cu </a:t>
            </a:r>
            <a:r>
              <a:rPr lang="ro-RO" dirty="0" smtClean="0"/>
              <a:t>nume</a:t>
            </a:r>
            <a:r>
              <a:rPr lang="en-US" dirty="0" smtClean="0"/>
              <a:t>, 7)</a:t>
            </a:r>
            <a:r>
              <a:rPr lang="ro-RO" dirty="0" smtClean="0"/>
              <a:t>Periferice caracter</a:t>
            </a:r>
            <a:r>
              <a:rPr lang="en-US" dirty="0" smtClean="0"/>
              <a:t>, 8)</a:t>
            </a:r>
            <a:r>
              <a:rPr lang="ro-RO" dirty="0" smtClean="0"/>
              <a:t>Periferice bloc</a:t>
            </a:r>
            <a:r>
              <a:rPr lang="en-US" dirty="0" smtClean="0"/>
              <a:t>, 9)</a:t>
            </a:r>
            <a:r>
              <a:rPr lang="ro-RO" dirty="0" smtClean="0"/>
              <a:t>Pipe (</a:t>
            </a:r>
            <a:r>
              <a:rPr lang="en-US" dirty="0" smtClean="0"/>
              <a:t>pipe </a:t>
            </a:r>
            <a:r>
              <a:rPr lang="ro-RO" dirty="0" smtClean="0"/>
              <a:t>anon</a:t>
            </a:r>
            <a:r>
              <a:rPr lang="en-US" dirty="0" err="1" smtClean="0"/>
              <a:t>i</a:t>
            </a:r>
            <a:r>
              <a:rPr lang="ro-RO" dirty="0" smtClean="0"/>
              <a:t>me)</a:t>
            </a:r>
            <a:r>
              <a:rPr lang="en-US" dirty="0" smtClean="0"/>
              <a:t>, 10)</a:t>
            </a:r>
            <a:r>
              <a:rPr lang="ro-RO" dirty="0" smtClean="0"/>
              <a:t>Segmente </a:t>
            </a:r>
            <a:r>
              <a:rPr lang="ro-RO" dirty="0"/>
              <a:t>de memorie </a:t>
            </a:r>
            <a:r>
              <a:rPr lang="ro-RO" dirty="0" smtClean="0"/>
              <a:t>partajată</a:t>
            </a:r>
            <a:r>
              <a:rPr lang="en-US" dirty="0" smtClean="0"/>
              <a:t>, 11)</a:t>
            </a:r>
            <a:r>
              <a:rPr lang="ro-RO" dirty="0" smtClean="0"/>
              <a:t>Cozi </a:t>
            </a:r>
            <a:r>
              <a:rPr lang="ro-RO" dirty="0"/>
              <a:t>de </a:t>
            </a:r>
            <a:r>
              <a:rPr lang="ro-RO" dirty="0" smtClean="0"/>
              <a:t>mesaje</a:t>
            </a:r>
            <a:r>
              <a:rPr lang="en-US" dirty="0" smtClean="0"/>
              <a:t>, 12)</a:t>
            </a:r>
            <a:r>
              <a:rPr lang="ro-RO" dirty="0" smtClean="0"/>
              <a:t>Semafoare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96428"/>
              </p:ext>
            </p:extLst>
          </p:nvPr>
        </p:nvGraphicFramePr>
        <p:xfrm>
          <a:off x="114300" y="2271713"/>
          <a:ext cx="8763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0"/>
                <a:gridCol w="4381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Legaturi</a:t>
                      </a:r>
                      <a:r>
                        <a:rPr lang="en-US" dirty="0" smtClean="0"/>
                        <a:t> 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Legaturi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simbolice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shortcats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#ln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fisier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legatura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$ln –s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fisier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legatura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Se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creaza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un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nou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inode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cu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numele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legatura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care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puncteaza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la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acelasi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fisier</a:t>
                      </a:r>
                      <a:endParaRPr lang="en-US" b="1" baseline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Daca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+mn-lt"/>
                          <a:cs typeface="Courier New" panose="02070309020205020404" pitchFamily="49" charset="0"/>
                        </a:rPr>
                        <a:t>fisier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se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sterge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 err="1" smtClean="0">
                          <a:latin typeface="+mn-lt"/>
                          <a:cs typeface="Courier New" panose="02070309020205020404" pitchFamily="49" charset="0"/>
                        </a:rPr>
                        <a:t>legatura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ramane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valabila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(se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decrementeaza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numarul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de link-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uri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la </a:t>
                      </a:r>
                      <a:r>
                        <a:rPr lang="en-US" b="1" dirty="0" err="1" smtClean="0">
                          <a:latin typeface="+mn-lt"/>
                          <a:cs typeface="Courier New" panose="02070309020205020404" pitchFamily="49" charset="0"/>
                        </a:rPr>
                        <a:t>fisier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Puncteaza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numai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la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fisiere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nu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la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directoare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numai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acelasi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sistem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fisiere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drepturile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acces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nu se pot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schimba</a:t>
                      </a:r>
                      <a:endParaRPr lang="en-US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Pot fi create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numai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superuser</a:t>
                      </a:r>
                      <a:endParaRPr lang="en-US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Se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creaza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intr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-un director (de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regula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directorul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curent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) o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intrare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legatura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ce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are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acelasi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inumar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cu </a:t>
                      </a:r>
                      <a:r>
                        <a:rPr lang="en-US" b="1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fisier</a:t>
                      </a:r>
                      <a:endParaRPr lang="en-US" b="1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Daca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+mn-lt"/>
                          <a:cs typeface="Courier New" panose="02070309020205020404" pitchFamily="49" charset="0"/>
                        </a:rPr>
                        <a:t>fisier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se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sterge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 err="1" smtClean="0">
                          <a:latin typeface="+mn-lt"/>
                          <a:cs typeface="Courier New" panose="02070309020205020404" pitchFamily="49" charset="0"/>
                        </a:rPr>
                        <a:t>legatura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nu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mai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este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valabila</a:t>
                      </a:r>
                      <a:endParaRPr lang="en-US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Poate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puncta la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fisiere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sau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directoare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din diverse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sisteme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fisiere</a:t>
                      </a:r>
                      <a:r>
                        <a:rPr lang="en-US" b="0" dirty="0" smtClean="0">
                          <a:latin typeface="+mn-lt"/>
                          <a:cs typeface="Courier New" panose="02070309020205020404" pitchFamily="49" charset="0"/>
                        </a:rPr>
                        <a:t>, eventual </a:t>
                      </a:r>
                      <a:r>
                        <a:rPr lang="en-US" b="0" dirty="0" err="1" smtClean="0">
                          <a:latin typeface="+mn-lt"/>
                          <a:cs typeface="Courier New" panose="02070309020205020404" pitchFamily="49" charset="0"/>
                        </a:rPr>
                        <a:t>pentru</a:t>
                      </a:r>
                      <a:r>
                        <a:rPr lang="en-US" b="0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legatura</a:t>
                      </a:r>
                      <a:r>
                        <a:rPr lang="en-US" b="0" baseline="0" dirty="0" smtClean="0">
                          <a:latin typeface="+mn-lt"/>
                          <a:cs typeface="Courier New" panose="02070309020205020404" pitchFamily="49" charset="0"/>
                        </a:rPr>
                        <a:t> se pot </a:t>
                      </a:r>
                      <a:r>
                        <a:rPr lang="en-US" b="0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asocia</a:t>
                      </a:r>
                      <a:r>
                        <a:rPr lang="en-US" b="0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diferite</a:t>
                      </a:r>
                      <a:r>
                        <a:rPr lang="en-US" b="0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drepturi</a:t>
                      </a:r>
                      <a:r>
                        <a:rPr lang="en-US" b="0" baseline="0" dirty="0" smtClean="0">
                          <a:latin typeface="+mn-lt"/>
                          <a:cs typeface="Courier New" panose="02070309020205020404" pitchFamily="49" charset="0"/>
                        </a:rPr>
                        <a:t> de </a:t>
                      </a:r>
                      <a:r>
                        <a:rPr lang="en-US" b="0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acces</a:t>
                      </a:r>
                      <a:endParaRPr lang="en-US" b="0" dirty="0" smtClean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Pot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fi create de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orice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utilizator</a:t>
                      </a:r>
                      <a:endParaRPr lang="en-US" baseline="0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723" y="1567042"/>
            <a:ext cx="913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Legaturi</a:t>
            </a:r>
            <a:r>
              <a:rPr lang="en-US" dirty="0" smtClean="0"/>
              <a:t> hard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legaturi</a:t>
            </a:r>
            <a:r>
              <a:rPr lang="en-US" dirty="0" smtClean="0"/>
              <a:t> </a:t>
            </a:r>
            <a:r>
              <a:rPr lang="en-US" dirty="0" err="1" smtClean="0"/>
              <a:t>simbolice</a:t>
            </a:r>
            <a:r>
              <a:rPr lang="en-US" dirty="0" smtClean="0"/>
              <a:t>. </a:t>
            </a:r>
            <a:r>
              <a:rPr lang="en-US" dirty="0" err="1" smtClean="0"/>
              <a:t>Ambele</a:t>
            </a:r>
            <a:r>
              <a:rPr lang="en-US" dirty="0" smtClean="0"/>
              <a:t> permit ca un </a:t>
            </a:r>
            <a:r>
              <a:rPr lang="en-US" b="1" dirty="0" err="1" smtClean="0"/>
              <a:t>fisier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poata</a:t>
            </a:r>
            <a:r>
              <a:rPr lang="en-US" dirty="0" smtClean="0"/>
              <a:t> fi </a:t>
            </a:r>
            <a:r>
              <a:rPr lang="en-US" dirty="0" err="1" smtClean="0"/>
              <a:t>invocat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printr</a:t>
            </a:r>
            <a:r>
              <a:rPr lang="en-US" dirty="0" smtClean="0"/>
              <a:t>-un alt </a:t>
            </a:r>
            <a:r>
              <a:rPr lang="en-US" dirty="0" err="1" smtClean="0"/>
              <a:t>nume</a:t>
            </a:r>
            <a:r>
              <a:rPr lang="en-US" dirty="0" smtClean="0"/>
              <a:t> de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b="1" dirty="0" err="1" smtClean="0"/>
              <a:t>legatura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68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Evaluare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profesori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la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cursul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OS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06575"/>
              </p:ext>
            </p:extLst>
          </p:nvPr>
        </p:nvGraphicFramePr>
        <p:xfrm>
          <a:off x="76200" y="533400"/>
          <a:ext cx="8991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25040"/>
                <a:gridCol w="1432560"/>
                <a:gridCol w="2164080"/>
                <a:gridCol w="1798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CALITATEA</a:t>
                      </a:r>
                    </a:p>
                    <a:p>
                      <a:r>
                        <a:rPr lang="en-US" dirty="0" smtClean="0"/>
                        <a:t>PREDARII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DIFICULTATEA </a:t>
                      </a:r>
                    </a:p>
                    <a:p>
                      <a:r>
                        <a:rPr lang="en-US" dirty="0" smtClean="0"/>
                        <a:t>MATERIEI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RELAVANTA</a:t>
                      </a:r>
                    </a:p>
                    <a:p>
                      <a:r>
                        <a:rPr lang="en-US" dirty="0" smtClean="0"/>
                        <a:t>MATERIEI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0=curs 1=seminar 2=</a:t>
                      </a:r>
                      <a:r>
                        <a:rPr lang="en-US" sz="1800" dirty="0" err="1" smtClean="0"/>
                        <a:t>laborator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</a:t>
                      </a:r>
                      <a:r>
                        <a:rPr lang="en-US" sz="1800" dirty="0" err="1" smtClean="0"/>
                        <a:t>Rares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Boian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1 Florin </a:t>
                      </a:r>
                      <a:r>
                        <a:rPr lang="en-US" sz="1800" dirty="0" err="1" smtClean="0"/>
                        <a:t>Boian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2 Dan </a:t>
                      </a:r>
                      <a:r>
                        <a:rPr lang="en-US" sz="1800" dirty="0" err="1" smtClean="0"/>
                        <a:t>Cojocar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3 Mihai </a:t>
                      </a:r>
                      <a:r>
                        <a:rPr lang="en-US" sz="1800" dirty="0" err="1" smtClean="0"/>
                        <a:t>Suciu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4 Alexandra </a:t>
                      </a:r>
                      <a:r>
                        <a:rPr lang="en-US" sz="1800" dirty="0" err="1" smtClean="0"/>
                        <a:t>Mondoc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5 Alina </a:t>
                      </a:r>
                      <a:r>
                        <a:rPr lang="en-US" sz="1800" dirty="0" err="1" smtClean="0"/>
                        <a:t>Calin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6 Bogdan Pop </a:t>
                      </a:r>
                    </a:p>
                    <a:p>
                      <a:r>
                        <a:rPr lang="en-US" sz="1800" dirty="0" smtClean="0"/>
                        <a:t>7 Daniel </a:t>
                      </a:r>
                      <a:r>
                        <a:rPr lang="en-US" sz="1800" dirty="0" err="1" smtClean="0"/>
                        <a:t>Ticle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8 Flavia </a:t>
                      </a:r>
                      <a:r>
                        <a:rPr lang="en-US" sz="1800" dirty="0" err="1" smtClean="0"/>
                        <a:t>Borodi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9 Raul </a:t>
                      </a:r>
                      <a:r>
                        <a:rPr lang="en-US" sz="1800" dirty="0" err="1" smtClean="0"/>
                        <a:t>Tosa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A Vlad </a:t>
                      </a:r>
                      <a:r>
                        <a:rPr lang="en-US" sz="1800" dirty="0" err="1" smtClean="0"/>
                        <a:t>Topan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</a:t>
                      </a:r>
                      <a:r>
                        <a:rPr lang="en-US" sz="1800" dirty="0" err="1" smtClean="0"/>
                        <a:t>vai</a:t>
                      </a:r>
                      <a:r>
                        <a:rPr lang="en-US" sz="1800" dirty="0" smtClean="0"/>
                        <a:t>! </a:t>
                      </a:r>
                    </a:p>
                    <a:p>
                      <a:r>
                        <a:rPr lang="en-US" sz="1800" dirty="0" smtClean="0"/>
                        <a:t>1 = nu </a:t>
                      </a:r>
                      <a:r>
                        <a:rPr lang="en-US" sz="1800" dirty="0" err="1" smtClean="0"/>
                        <a:t>prea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2 = hmm </a:t>
                      </a:r>
                    </a:p>
                    <a:p>
                      <a:r>
                        <a:rPr lang="en-US" sz="1800" dirty="0" smtClean="0"/>
                        <a:t>3 = ok </a:t>
                      </a:r>
                    </a:p>
                    <a:p>
                      <a:r>
                        <a:rPr lang="en-US" sz="1800" dirty="0" smtClean="0"/>
                        <a:t>4 = super!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</a:t>
                      </a:r>
                      <a:r>
                        <a:rPr lang="en-US" sz="1800" dirty="0" err="1" smtClean="0"/>
                        <a:t>floare</a:t>
                      </a:r>
                      <a:r>
                        <a:rPr lang="en-US" sz="1800" dirty="0" smtClean="0"/>
                        <a:t> la </a:t>
                      </a:r>
                      <a:r>
                        <a:rPr lang="en-US" sz="1800" dirty="0" err="1" smtClean="0"/>
                        <a:t>ureche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1 = </a:t>
                      </a:r>
                      <a:r>
                        <a:rPr lang="en-US" sz="1800" dirty="0" err="1" smtClean="0"/>
                        <a:t>usurel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2 = merge </a:t>
                      </a:r>
                    </a:p>
                    <a:p>
                      <a:r>
                        <a:rPr lang="en-US" sz="1800" dirty="0" smtClean="0"/>
                        <a:t>3 = </a:t>
                      </a:r>
                      <a:r>
                        <a:rPr lang="en-US" sz="1800" dirty="0" err="1" smtClean="0"/>
                        <a:t>greu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4 = SF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 = </a:t>
                      </a:r>
                      <a:r>
                        <a:rPr lang="en-US" sz="1800" dirty="0" err="1" smtClean="0"/>
                        <a:t>deloc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1 = nu </a:t>
                      </a:r>
                      <a:r>
                        <a:rPr lang="en-US" sz="1800" dirty="0" err="1" smtClean="0"/>
                        <a:t>prea</a:t>
                      </a:r>
                      <a:r>
                        <a:rPr lang="en-US" sz="1800" dirty="0" smtClean="0"/>
                        <a:t> </a:t>
                      </a:r>
                    </a:p>
                    <a:p>
                      <a:r>
                        <a:rPr lang="en-US" sz="1800" dirty="0" smtClean="0"/>
                        <a:t>2 = cat de cat </a:t>
                      </a:r>
                    </a:p>
                    <a:p>
                      <a:r>
                        <a:rPr lang="en-US" sz="1800" dirty="0" smtClean="0"/>
                        <a:t>3 = ok </a:t>
                      </a:r>
                    </a:p>
                    <a:p>
                      <a:r>
                        <a:rPr lang="en-US" sz="1800" dirty="0" smtClean="0"/>
                        <a:t>4 = super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88" y="4758520"/>
            <a:ext cx="9139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Rugam</a:t>
            </a:r>
            <a:r>
              <a:rPr lang="en-US" b="1" dirty="0" smtClean="0">
                <a:solidFill>
                  <a:srgbClr val="FF0000"/>
                </a:solidFill>
              </a:rPr>
              <a:t> ca </a:t>
            </a:r>
            <a:r>
              <a:rPr lang="en-US" b="1" dirty="0" err="1" smtClean="0">
                <a:solidFill>
                  <a:srgbClr val="FF0000"/>
                </a:solidFill>
              </a:rPr>
              <a:t>fiecare</a:t>
            </a:r>
            <a:r>
              <a:rPr lang="en-US" b="1" dirty="0" smtClean="0">
                <a:solidFill>
                  <a:srgbClr val="FF0000"/>
                </a:solidFill>
              </a:rPr>
              <a:t> student </a:t>
            </a:r>
            <a:r>
              <a:rPr lang="en-US" b="1" dirty="0" err="1" smtClean="0">
                <a:solidFill>
                  <a:srgbClr val="FF0000"/>
                </a:solidFill>
              </a:rPr>
              <a:t>sa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scrie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pe</a:t>
            </a:r>
            <a:r>
              <a:rPr lang="en-US" b="1" dirty="0" smtClean="0">
                <a:solidFill>
                  <a:srgbClr val="FF0000"/>
                </a:solidFill>
              </a:rPr>
              <a:t> un </a:t>
            </a:r>
            <a:r>
              <a:rPr lang="en-US" b="1" dirty="0" err="1" smtClean="0">
                <a:solidFill>
                  <a:srgbClr val="FF0000"/>
                </a:solidFill>
              </a:rPr>
              <a:t>biletel</a:t>
            </a:r>
            <a:r>
              <a:rPr lang="en-US" b="1" dirty="0" smtClean="0">
                <a:solidFill>
                  <a:srgbClr val="FF0000"/>
                </a:solidFill>
              </a:rPr>
              <a:t> cate </a:t>
            </a:r>
            <a:r>
              <a:rPr lang="en-US" b="1" dirty="0">
                <a:solidFill>
                  <a:srgbClr val="FF0000"/>
                </a:solidFill>
              </a:rPr>
              <a:t>un </a:t>
            </a:r>
            <a:r>
              <a:rPr lang="en-US" b="1" dirty="0" err="1">
                <a:solidFill>
                  <a:srgbClr val="FF0000"/>
                </a:solidFill>
              </a:rPr>
              <a:t>numar</a:t>
            </a:r>
            <a:r>
              <a:rPr lang="en-US" b="1" dirty="0">
                <a:solidFill>
                  <a:srgbClr val="FF0000"/>
                </a:solidFill>
              </a:rPr>
              <a:t> de 5 </a:t>
            </a:r>
            <a:r>
              <a:rPr lang="en-US" b="1" dirty="0" err="1">
                <a:solidFill>
                  <a:srgbClr val="FF0000"/>
                </a:solidFill>
              </a:rPr>
              <a:t>cifre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pentru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fiecare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pereche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activitate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profesor</a:t>
            </a:r>
            <a:r>
              <a:rPr lang="en-US" b="1" dirty="0">
                <a:solidFill>
                  <a:srgbClr val="FF0000"/>
                </a:solidFill>
              </a:rPr>
              <a:t> la care a </a:t>
            </a:r>
            <a:r>
              <a:rPr lang="en-US" b="1" dirty="0" err="1">
                <a:solidFill>
                  <a:srgbClr val="FF0000"/>
                </a:solidFill>
              </a:rPr>
              <a:t>participat</a:t>
            </a:r>
            <a:r>
              <a:rPr lang="en-US" b="1" dirty="0">
                <a:solidFill>
                  <a:srgbClr val="FF0000"/>
                </a:solidFill>
              </a:rPr>
              <a:t>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/>
              <a:t>(</a:t>
            </a:r>
            <a:r>
              <a:rPr lang="en-US" dirty="0" smtClean="0"/>
              <a:t>In </a:t>
            </a:r>
            <a:r>
              <a:rPr lang="en-US" dirty="0"/>
              <a:t>mod normal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unii</a:t>
            </a:r>
            <a:r>
              <a:rPr lang="en-US" dirty="0"/>
              <a:t>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schimbat</a:t>
            </a:r>
            <a:r>
              <a:rPr lang="en-US" dirty="0"/>
              <a:t> </a:t>
            </a:r>
            <a:r>
              <a:rPr lang="en-US" dirty="0" err="1" smtClean="0"/>
              <a:t>grupele</a:t>
            </a:r>
            <a:r>
              <a:rPr lang="en-US" dirty="0" smtClean="0"/>
              <a:t>). 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Pe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dosul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hartiutei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sunteti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rugati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sa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scrieti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orice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sugestii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specifice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le </a:t>
            </a:r>
            <a:r>
              <a:rPr lang="en-US" b="1" dirty="0" err="1" smtClean="0">
                <a:solidFill>
                  <a:srgbClr val="C00000"/>
                </a:solidFill>
              </a:rPr>
              <a:t>considerati</a:t>
            </a:r>
            <a:r>
              <a:rPr lang="en-US" b="1" dirty="0" smtClean="0">
                <a:solidFill>
                  <a:srgbClr val="C00000"/>
                </a:solidFill>
              </a:rPr>
              <a:t> de </a:t>
            </a:r>
            <a:r>
              <a:rPr lang="en-US" b="1" dirty="0" err="1" smtClean="0">
                <a:solidFill>
                  <a:srgbClr val="C00000"/>
                </a:solidFill>
              </a:rPr>
              <a:t>cuviinta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16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  <p:pic>
        <p:nvPicPr>
          <p:cNvPr id="7" name="Picture 9" descr="questionmar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9600"/>
            <a:ext cx="5562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14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latin typeface="Calibri" pitchFamily="34" charset="0"/>
              </a:rPr>
              <a:t>TITLU </a:t>
            </a:r>
          </a:p>
        </p:txBody>
      </p:sp>
    </p:spTree>
    <p:extLst>
      <p:ext uri="{BB962C8B-B14F-4D97-AF65-F5344CB8AC3E}">
        <p14:creationId xmlns:p14="http://schemas.microsoft.com/office/powerpoint/2010/main" val="4784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2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-1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Alocarea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dinamica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(cu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partitii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variabile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) (1/2)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Picture 6" descr="partitiivariabi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3" y="386611"/>
            <a:ext cx="8760655" cy="3124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0" y="3510653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In momentul în care procesul intră în </a:t>
            </a:r>
            <a:r>
              <a:rPr lang="ro-RO" dirty="0" smtClean="0"/>
              <a:t>sistem </a:t>
            </a:r>
            <a:r>
              <a:rPr lang="ro-RO" dirty="0"/>
              <a:t>este plasat în memorie într‑un spaţiu în care încape cea mai lungă ramură a sa. 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ro-RO" dirty="0" smtClean="0"/>
              <a:t>acă </a:t>
            </a:r>
            <a:r>
              <a:rPr lang="ro-RO" dirty="0"/>
              <a:t>sistemul funcţionează timp îndelungat, atunci numărul spaţiilor libere va creşte, iar dimensiunile lor vor </a:t>
            </a:r>
            <a:r>
              <a:rPr lang="ro-RO" dirty="0" smtClean="0"/>
              <a:t>scădea</a:t>
            </a:r>
            <a:r>
              <a:rPr lang="en-US" dirty="0" smtClean="0"/>
              <a:t>: </a:t>
            </a:r>
            <a:r>
              <a:rPr lang="ro-RO" b="1" i="1" dirty="0" smtClean="0"/>
              <a:t>fragmentarea </a:t>
            </a:r>
            <a:r>
              <a:rPr lang="ro-RO" b="1" i="1" dirty="0"/>
              <a:t>internă a memoriei</a:t>
            </a:r>
            <a:r>
              <a:rPr lang="ro-RO" dirty="0"/>
              <a:t>. </a:t>
            </a:r>
            <a:endParaRPr lang="en-US" dirty="0" smtClean="0"/>
          </a:p>
          <a:p>
            <a:r>
              <a:rPr lang="ro-RO" dirty="0" smtClean="0"/>
              <a:t>In </a:t>
            </a:r>
            <a:r>
              <a:rPr lang="ro-RO" dirty="0"/>
              <a:t>momentul în care un proces nu are spaţiu în care să se încarce, </a:t>
            </a:r>
            <a:r>
              <a:rPr lang="ro-RO" b="1" dirty="0"/>
              <a:t>SO </a:t>
            </a:r>
            <a:r>
              <a:rPr lang="ro-RO" dirty="0"/>
              <a:t>poate lua una din următoarele trei decizii: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i="1" dirty="0" smtClean="0"/>
              <a:t>Procesul </a:t>
            </a:r>
            <a:r>
              <a:rPr lang="ro-RO" i="1" dirty="0"/>
              <a:t>aşteapt</a:t>
            </a:r>
            <a:r>
              <a:rPr lang="ro-RO" dirty="0"/>
              <a:t>ă până când i se eliberează o cantitate suficientă de memorie.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o-RO" dirty="0" smtClean="0"/>
              <a:t>SO </a:t>
            </a:r>
            <a:r>
              <a:rPr lang="ro-RO" dirty="0"/>
              <a:t>încearcă </a:t>
            </a:r>
            <a:r>
              <a:rPr lang="ro-RO" i="1" dirty="0"/>
              <a:t>alipirea unor spaţii libere vecine - colaţionare</a:t>
            </a:r>
            <a:r>
              <a:rPr lang="ro-RO" dirty="0"/>
              <a:t>, în speranţa că se va obţine un spaţiu de memorie suficient de mare</a:t>
            </a:r>
            <a:r>
              <a:rPr lang="ro-RO" dirty="0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 e</a:t>
            </a:r>
            <a:r>
              <a:rPr lang="ro-RO" dirty="0" smtClean="0"/>
              <a:t>fectu</a:t>
            </a:r>
            <a:r>
              <a:rPr lang="en-US" dirty="0" err="1" smtClean="0"/>
              <a:t>eaza</a:t>
            </a:r>
            <a:r>
              <a:rPr lang="en-US" dirty="0" smtClean="0"/>
              <a:t> o</a:t>
            </a:r>
            <a:r>
              <a:rPr lang="ro-RO" dirty="0" smtClean="0"/>
              <a:t> </a:t>
            </a:r>
            <a:r>
              <a:rPr lang="ro-RO" i="1" dirty="0"/>
              <a:t>compactare a memoriei (relocare)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3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Alocarea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dinamica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(cu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partitii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>
                <a:solidFill>
                  <a:srgbClr val="FF0000"/>
                </a:solidFill>
                <a:latin typeface="Calibri" pitchFamily="34" charset="0"/>
              </a:rPr>
              <a:t>variabile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(2/2)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891834"/>
            <a:ext cx="3514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4" y="3539331"/>
            <a:ext cx="7331779" cy="316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8918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Colationare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763" y="3080266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Compactare</a:t>
            </a:r>
            <a:r>
              <a:rPr lang="en-US" dirty="0" smtClean="0"/>
              <a:t> </a:t>
            </a:r>
            <a:r>
              <a:rPr lang="en-US" dirty="0" err="1" smtClean="0"/>
              <a:t>totala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partiala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4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Alocare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virtuala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alibri" pitchFamily="34" charset="0"/>
              </a:rPr>
              <a:t>paginata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 (1/2)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08656"/>
            <a:ext cx="6934200" cy="3526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474" y="4236561"/>
            <a:ext cx="9037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Fiecare proces are propria lui tabelă de pagini, în care este trecută adresa fizică a paginii virtuale, dacă ea este prezentă în memoria operativă. </a:t>
            </a:r>
            <a:endParaRPr lang="en-US" dirty="0" smtClean="0"/>
          </a:p>
          <a:p>
            <a:r>
              <a:rPr lang="ro-RO" dirty="0" smtClean="0"/>
              <a:t>La </a:t>
            </a:r>
            <a:r>
              <a:rPr lang="ro-RO" dirty="0"/>
              <a:t>încărcarea unei noi pagini virtuale, aceasta se depune într‑o pagină fizică liberă. Deci, în memoria operativă, paginile fizice sunt distribuite în general necontiguu, între mai multe procese. </a:t>
            </a:r>
            <a:endParaRPr lang="en-US" dirty="0" smtClean="0"/>
          </a:p>
          <a:p>
            <a:r>
              <a:rPr lang="ro-RO" dirty="0" smtClean="0"/>
              <a:t>Spunem </a:t>
            </a:r>
            <a:r>
              <a:rPr lang="ro-RO" dirty="0"/>
              <a:t>că are loc o </a:t>
            </a:r>
            <a:r>
              <a:rPr lang="ro-RO" i="1" dirty="0"/>
              <a:t>proiectare a spaţiului virtual peste cel real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5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Alocare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virtuala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Calibri" pitchFamily="34" charset="0"/>
              </a:rPr>
              <a:t>paginata</a:t>
            </a:r>
            <a:r>
              <a:rPr lang="en-US" altLang="en-US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b="1" dirty="0" smtClean="0">
                <a:solidFill>
                  <a:srgbClr val="FF0000"/>
                </a:solidFill>
                <a:latin typeface="Calibri" pitchFamily="34" charset="0"/>
              </a:rPr>
              <a:t>(2/2)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exemple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proiectii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4876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0"/>
            <a:ext cx="60453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6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Intrebari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politici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schimb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096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C00000"/>
                </a:solidFill>
              </a:rPr>
              <a:t>SO </a:t>
            </a:r>
            <a:r>
              <a:rPr lang="ro-RO" b="1" dirty="0">
                <a:solidFill>
                  <a:srgbClr val="C00000"/>
                </a:solidFill>
              </a:rPr>
              <a:t>trebuie să rezolve o serie de probleme care se pot ivi la </a:t>
            </a:r>
            <a:r>
              <a:rPr lang="en-US" b="1" dirty="0" err="1" smtClean="0">
                <a:solidFill>
                  <a:srgbClr val="C00000"/>
                </a:solidFill>
              </a:rPr>
              <a:t>actiunile</a:t>
            </a:r>
            <a:r>
              <a:rPr lang="en-US" b="1" dirty="0" smtClean="0">
                <a:solidFill>
                  <a:srgbClr val="C00000"/>
                </a:solidFill>
              </a:rPr>
              <a:t> de management al </a:t>
            </a:r>
            <a:r>
              <a:rPr lang="en-US" b="1" dirty="0" err="1" smtClean="0">
                <a:solidFill>
                  <a:srgbClr val="C00000"/>
                </a:solidFill>
              </a:rPr>
              <a:t>memoriei</a:t>
            </a:r>
            <a:r>
              <a:rPr lang="en-US" b="1" dirty="0" smtClean="0">
                <a:solidFill>
                  <a:srgbClr val="C00000"/>
                </a:solidFill>
              </a:rPr>
              <a:t> (operative, cache etc.)</a:t>
            </a:r>
            <a:r>
              <a:rPr lang="ro-RO"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o-RO" b="1" dirty="0" smtClean="0">
                <a:solidFill>
                  <a:srgbClr val="C00000"/>
                </a:solidFill>
              </a:rPr>
              <a:t>Rezolvarea </a:t>
            </a:r>
            <a:r>
              <a:rPr lang="ro-RO" b="1" dirty="0">
                <a:solidFill>
                  <a:srgbClr val="C00000"/>
                </a:solidFill>
              </a:rPr>
              <a:t>acestor probleme înseamnă răspunsul la întrebările:</a:t>
            </a:r>
            <a:endParaRPr lang="es-AR" b="1" dirty="0" smtClean="0">
              <a:solidFill>
                <a:srgbClr val="C00000"/>
              </a:solidFill>
            </a:endParaRPr>
          </a:p>
          <a:p>
            <a:endParaRPr lang="es-AR" dirty="0"/>
          </a:p>
          <a:p>
            <a:r>
              <a:rPr lang="es-AR" b="1" i="1" dirty="0" smtClean="0"/>
              <a:t>CAT</a:t>
            </a:r>
            <a:r>
              <a:rPr lang="es-AR" i="1" dirty="0" smtClean="0"/>
              <a:t>?</a:t>
            </a:r>
            <a:r>
              <a:rPr lang="ro-RO" dirty="0" smtClean="0"/>
              <a:t>, </a:t>
            </a:r>
            <a:r>
              <a:rPr lang="ro-RO" dirty="0"/>
              <a:t>apare atunci când se pune problema cantităţii de memorie alocată.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La </a:t>
            </a:r>
            <a:r>
              <a:rPr lang="ro-RO" dirty="0"/>
              <a:t>alocarea pe partiţii, se alocă </a:t>
            </a:r>
            <a:r>
              <a:rPr lang="en-US" dirty="0" smtClean="0"/>
              <a:t>de </a:t>
            </a:r>
            <a:r>
              <a:rPr lang="ro-RO" dirty="0" smtClean="0"/>
              <a:t>la </a:t>
            </a:r>
            <a:r>
              <a:rPr lang="ro-RO" dirty="0"/>
              <a:t>început toată cantitatea </a:t>
            </a:r>
            <a:r>
              <a:rPr lang="ro-RO" dirty="0" smtClean="0"/>
              <a:t>cerută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La </a:t>
            </a:r>
            <a:r>
              <a:rPr lang="ro-RO" dirty="0"/>
              <a:t>alocarea paginată </a:t>
            </a:r>
            <a:r>
              <a:rPr lang="ro-RO" dirty="0" smtClean="0"/>
              <a:t>fiecare </a:t>
            </a:r>
            <a:r>
              <a:rPr lang="ro-RO" dirty="0"/>
              <a:t>program consumă numai memoria necesară la un moment dat</a:t>
            </a:r>
            <a:r>
              <a:rPr lang="ro-RO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s-AR" b="1" i="1" dirty="0" smtClean="0"/>
              <a:t>UNDE</a:t>
            </a:r>
            <a:r>
              <a:rPr lang="es-AR" i="1" dirty="0"/>
              <a:t>?</a:t>
            </a:r>
            <a:r>
              <a:rPr lang="ro-RO" dirty="0"/>
              <a:t>", apare la alocarea cu partiţii </a:t>
            </a:r>
            <a:r>
              <a:rPr lang="ro-RO" dirty="0" smtClean="0"/>
              <a:t>variabile: </a:t>
            </a:r>
            <a:r>
              <a:rPr lang="ro-RO" dirty="0"/>
              <a:t>dintre locurile goale pe care le poate ocupa, unde va fi plasat programul? </a:t>
            </a:r>
            <a:r>
              <a:rPr lang="es-AR" b="1" i="1" dirty="0" err="1" smtClean="0"/>
              <a:t>politici</a:t>
            </a:r>
            <a:r>
              <a:rPr lang="es-AR" b="1" i="1" dirty="0" smtClean="0"/>
              <a:t> </a:t>
            </a:r>
            <a:r>
              <a:rPr lang="es-AR" b="1" i="1" dirty="0"/>
              <a:t>de </a:t>
            </a:r>
            <a:r>
              <a:rPr lang="es-AR" b="1" i="1" dirty="0" err="1"/>
              <a:t>plasare</a:t>
            </a:r>
            <a:r>
              <a:rPr lang="es-AR" i="1" dirty="0" smtClean="0"/>
              <a:t>.</a:t>
            </a:r>
          </a:p>
          <a:p>
            <a:endParaRPr lang="en-US" dirty="0"/>
          </a:p>
          <a:p>
            <a:r>
              <a:rPr lang="es-AR" b="1" i="1" dirty="0" smtClean="0"/>
              <a:t>CAND</a:t>
            </a:r>
            <a:r>
              <a:rPr lang="es-AR" i="1" dirty="0" smtClean="0"/>
              <a:t>?</a:t>
            </a:r>
            <a:r>
              <a:rPr lang="ro-RO" dirty="0" smtClean="0"/>
              <a:t>, </a:t>
            </a:r>
            <a:r>
              <a:rPr lang="ro-RO" dirty="0"/>
              <a:t>apare cel puţin în două situaţii: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ro-RO" dirty="0"/>
              <a:t>La alocarea cu partiţii variabile – când se face compactarea sau </a:t>
            </a:r>
            <a:r>
              <a:rPr lang="ro-RO" dirty="0" smtClean="0"/>
              <a:t>relocarea</a:t>
            </a:r>
            <a:r>
              <a:rPr lang="en-US" dirty="0"/>
              <a:t>:</a:t>
            </a:r>
            <a:r>
              <a:rPr lang="ro-RO" dirty="0" smtClean="0"/>
              <a:t> la </a:t>
            </a:r>
            <a:r>
              <a:rPr lang="ro-RO" dirty="0"/>
              <a:t>intervale egale de timp, </a:t>
            </a:r>
            <a:r>
              <a:rPr lang="ro-RO" dirty="0" smtClean="0"/>
              <a:t>la </a:t>
            </a:r>
            <a:r>
              <a:rPr lang="ro-RO" dirty="0"/>
              <a:t>nevoie</a:t>
            </a:r>
            <a:r>
              <a:rPr lang="ro-RO" dirty="0" smtClean="0"/>
              <a:t>,</a:t>
            </a:r>
            <a:r>
              <a:rPr lang="en-US" dirty="0" smtClean="0"/>
              <a:t> co</a:t>
            </a:r>
            <a:r>
              <a:rPr lang="ro-RO" dirty="0" smtClean="0"/>
              <a:t>laţionare.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</a:t>
            </a:r>
            <a:r>
              <a:rPr lang="ro-RO" dirty="0" smtClean="0"/>
              <a:t>a </a:t>
            </a:r>
            <a:r>
              <a:rPr lang="ro-RO" dirty="0"/>
              <a:t>sistemele cu paginare când o pagină virtuală este depusă într‑o pagină </a:t>
            </a:r>
            <a:r>
              <a:rPr lang="ro-RO" dirty="0" smtClean="0"/>
              <a:t>fizică </a:t>
            </a:r>
            <a:r>
              <a:rPr lang="fr-FR" b="1" i="1" dirty="0" err="1"/>
              <a:t>politici</a:t>
            </a:r>
            <a:r>
              <a:rPr lang="fr-FR" b="1" i="1" dirty="0"/>
              <a:t> de </a:t>
            </a:r>
            <a:r>
              <a:rPr lang="fr-FR" b="1" i="1" dirty="0" err="1"/>
              <a:t>încărcare</a:t>
            </a:r>
            <a:r>
              <a:rPr lang="fr-FR" b="1" i="1" dirty="0"/>
              <a:t> (</a:t>
            </a:r>
            <a:r>
              <a:rPr lang="fr-FR" b="1" i="1" dirty="0" err="1"/>
              <a:t>fetch</a:t>
            </a:r>
            <a:r>
              <a:rPr lang="fr-FR" b="1" i="1" dirty="0" smtClean="0"/>
              <a:t>)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r>
              <a:rPr lang="es-AR" b="1" i="1" dirty="0" smtClean="0"/>
              <a:t>CARE</a:t>
            </a:r>
            <a:r>
              <a:rPr lang="es-AR" i="1" dirty="0" smtClean="0"/>
              <a:t>? </a:t>
            </a:r>
            <a:r>
              <a:rPr lang="ro-RO" dirty="0" smtClean="0"/>
              <a:t>apare la </a:t>
            </a:r>
            <a:r>
              <a:rPr lang="ro-RO" dirty="0"/>
              <a:t>sistemele cu paginare.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ocupate</a:t>
            </a:r>
            <a:r>
              <a:rPr lang="en-US" dirty="0" smtClean="0"/>
              <a:t>, </a:t>
            </a:r>
            <a:r>
              <a:rPr lang="ro-RO" dirty="0" smtClean="0"/>
              <a:t>este </a:t>
            </a:r>
            <a:r>
              <a:rPr lang="ro-RO" dirty="0"/>
              <a:t>necesar ca una din paginile fizice să fie </a:t>
            </a:r>
            <a:r>
              <a:rPr lang="ro-RO" dirty="0" smtClean="0"/>
              <a:t>evacuată </a:t>
            </a:r>
            <a:r>
              <a:rPr lang="en-US" dirty="0" smtClean="0"/>
              <a:t>(</a:t>
            </a:r>
            <a:r>
              <a:rPr lang="es-AR" i="1" dirty="0" err="1" smtClean="0"/>
              <a:t>swapping</a:t>
            </a:r>
            <a:r>
              <a:rPr lang="es-AR" i="1" dirty="0" smtClean="0"/>
              <a:t>)</a:t>
            </a:r>
            <a:r>
              <a:rPr lang="ro-RO" dirty="0" smtClean="0"/>
              <a:t>. </a:t>
            </a:r>
            <a:r>
              <a:rPr lang="en-US" dirty="0" smtClean="0"/>
              <a:t>=</a:t>
            </a:r>
            <a:r>
              <a:rPr lang="ro-RO" dirty="0" smtClean="0"/>
              <a:t> </a:t>
            </a:r>
            <a:r>
              <a:rPr lang="es-AR" b="1" i="1" dirty="0" err="1"/>
              <a:t>politici</a:t>
            </a:r>
            <a:r>
              <a:rPr lang="es-AR" b="1" i="1" dirty="0"/>
              <a:t> de </a:t>
            </a:r>
            <a:r>
              <a:rPr lang="es-AR" b="1" i="1" dirty="0" err="1"/>
              <a:t>înlocuire</a:t>
            </a:r>
            <a:r>
              <a:rPr lang="es-AR" b="1" i="1" dirty="0"/>
              <a:t> (</a:t>
            </a:r>
            <a:r>
              <a:rPr lang="es-AR" b="1" i="1" dirty="0" err="1"/>
              <a:t>replacement</a:t>
            </a:r>
            <a:r>
              <a:rPr lang="es-AR" b="1" i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7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Politici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plasare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2" y="366713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Zonele</a:t>
            </a:r>
            <a:r>
              <a:rPr lang="en-US" dirty="0" smtClean="0"/>
              <a:t> </a:t>
            </a:r>
            <a:r>
              <a:rPr lang="en-US" dirty="0" err="1" smtClean="0"/>
              <a:t>libere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 la un moment </a:t>
            </a:r>
            <a:r>
              <a:rPr lang="en-US" dirty="0" err="1" smtClean="0"/>
              <a:t>dat</a:t>
            </a:r>
            <a:r>
              <a:rPr lang="en-US" dirty="0" smtClean="0"/>
              <a:t> in </a:t>
            </a:r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gestionate</a:t>
            </a:r>
            <a:r>
              <a:rPr lang="en-US" dirty="0" smtClean="0"/>
              <a:t> de SO </a:t>
            </a:r>
            <a:r>
              <a:rPr lang="en-US" dirty="0" err="1" smtClean="0"/>
              <a:t>intr</a:t>
            </a:r>
            <a:r>
              <a:rPr lang="en-US" dirty="0" smtClean="0"/>
              <a:t>-o </a:t>
            </a:r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inlantuita</a:t>
            </a:r>
            <a:r>
              <a:rPr lang="en-US" dirty="0" smtClean="0"/>
              <a:t>: (</a:t>
            </a:r>
            <a:r>
              <a:rPr lang="en-US" dirty="0" err="1" smtClean="0"/>
              <a:t>adrese</a:t>
            </a:r>
            <a:r>
              <a:rPr lang="en-US" dirty="0" smtClean="0"/>
              <a:t> de start, </a:t>
            </a:r>
            <a:r>
              <a:rPr lang="en-US" dirty="0" err="1" smtClean="0"/>
              <a:t>lungimi</a:t>
            </a:r>
            <a:r>
              <a:rPr lang="en-US" dirty="0" smtClean="0"/>
              <a:t> etc.)</a:t>
            </a:r>
          </a:p>
          <a:p>
            <a:r>
              <a:rPr lang="en-US" dirty="0" err="1" smtClean="0"/>
              <a:t>Cand</a:t>
            </a:r>
            <a:r>
              <a:rPr lang="en-US" dirty="0" smtClean="0"/>
              <a:t> un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cere</a:t>
            </a:r>
            <a:r>
              <a:rPr lang="en-US" dirty="0" smtClean="0"/>
              <a:t> o </a:t>
            </a:r>
            <a:r>
              <a:rPr lang="en-US" dirty="0" err="1" smtClean="0"/>
              <a:t>cantitate</a:t>
            </a:r>
            <a:r>
              <a:rPr lang="en-US" dirty="0" smtClean="0"/>
              <a:t> de </a:t>
            </a:r>
            <a:r>
              <a:rPr lang="en-US" dirty="0" err="1" smtClean="0"/>
              <a:t>memorie</a:t>
            </a:r>
            <a:r>
              <a:rPr lang="en-US" dirty="0" smtClean="0"/>
              <a:t>, </a:t>
            </a:r>
            <a:r>
              <a:rPr lang="en-US" dirty="0" err="1" smtClean="0"/>
              <a:t>plasarea</a:t>
            </a:r>
            <a:r>
              <a:rPr lang="en-US" dirty="0" smtClean="0"/>
              <a:t> </a:t>
            </a:r>
            <a:r>
              <a:rPr lang="en-US" dirty="0" err="1" smtClean="0"/>
              <a:t>acesteia</a:t>
            </a:r>
            <a:r>
              <a:rPr lang="en-US" dirty="0" smtClean="0"/>
              <a:t> se face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metodele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r>
              <a:rPr lang="ro-RO" b="1" dirty="0" smtClean="0"/>
              <a:t>Metoda </a:t>
            </a:r>
            <a:r>
              <a:rPr lang="ro-RO" b="1" dirty="0"/>
              <a:t>primei potriviri (first-fit)</a:t>
            </a:r>
            <a:r>
              <a:rPr lang="ro-RO" dirty="0"/>
              <a:t> </a:t>
            </a:r>
            <a:r>
              <a:rPr lang="en-US" dirty="0" smtClean="0"/>
              <a:t>In </a:t>
            </a:r>
            <a:r>
              <a:rPr lang="ro-RO" dirty="0" smtClean="0"/>
              <a:t>prima </a:t>
            </a:r>
            <a:r>
              <a:rPr lang="ro-RO" dirty="0"/>
              <a:t>zonă </a:t>
            </a:r>
            <a:r>
              <a:rPr lang="ro-RO" dirty="0" smtClean="0"/>
              <a:t>liberă </a:t>
            </a:r>
            <a:r>
              <a:rPr lang="ro-RO" dirty="0"/>
              <a:t>în care încape</a:t>
            </a:r>
            <a:r>
              <a:rPr lang="ro-RO" dirty="0" smtClean="0"/>
              <a:t>..</a:t>
            </a:r>
            <a:endParaRPr lang="en-US" dirty="0"/>
          </a:p>
          <a:p>
            <a:r>
              <a:rPr lang="ro-RO" b="1" dirty="0"/>
              <a:t>Metoda celei mai bune potriviri (best-fit) </a:t>
            </a:r>
            <a:r>
              <a:rPr lang="en-US" dirty="0" smtClean="0"/>
              <a:t>In </a:t>
            </a:r>
            <a:r>
              <a:rPr lang="ro-RO" dirty="0" smtClean="0"/>
              <a:t>zon</a:t>
            </a:r>
            <a:r>
              <a:rPr lang="en-US" dirty="0" smtClean="0"/>
              <a:t>a</a:t>
            </a:r>
            <a:r>
              <a:rPr lang="ro-RO" dirty="0" smtClean="0"/>
              <a:t> liber</a:t>
            </a:r>
            <a:r>
              <a:rPr lang="en-US" dirty="0" smtClean="0"/>
              <a:t>a</a:t>
            </a:r>
            <a:r>
              <a:rPr lang="ro-RO" dirty="0" smtClean="0"/>
              <a:t>, </a:t>
            </a:r>
            <a:r>
              <a:rPr lang="ro-RO" dirty="0"/>
              <a:t>care lasă după alocare cel mai puţin spaţiu liber</a:t>
            </a:r>
            <a:r>
              <a:rPr lang="ro-RO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timp </a:t>
            </a:r>
            <a:r>
              <a:rPr lang="ro-RO" dirty="0"/>
              <a:t>suplimentar de </a:t>
            </a:r>
            <a:r>
              <a:rPr lang="ro-RO" dirty="0" smtClean="0"/>
              <a:t>căutare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proliferarea </a:t>
            </a:r>
            <a:r>
              <a:rPr lang="ro-RO" dirty="0"/>
              <a:t>blocurilor libere de lungime mică </a:t>
            </a:r>
            <a:r>
              <a:rPr lang="fr-FR" i="1" dirty="0" err="1" smtClean="0"/>
              <a:t>fragmentarea</a:t>
            </a:r>
            <a:r>
              <a:rPr lang="fr-FR" i="1" dirty="0" smtClean="0"/>
              <a:t> </a:t>
            </a:r>
            <a:r>
              <a:rPr lang="fr-FR" i="1" dirty="0" err="1"/>
              <a:t>internă</a:t>
            </a:r>
            <a:r>
              <a:rPr lang="fr-FR" i="1" dirty="0"/>
              <a:t> </a:t>
            </a:r>
            <a:r>
              <a:rPr lang="fr-FR" i="1" dirty="0" err="1"/>
              <a:t>excesivă</a:t>
            </a:r>
            <a:r>
              <a:rPr lang="ro-RO" dirty="0" smtClean="0"/>
              <a:t>.</a:t>
            </a:r>
            <a:endParaRPr lang="en-US" dirty="0"/>
          </a:p>
          <a:p>
            <a:r>
              <a:rPr lang="ro-RO" b="1" dirty="0"/>
              <a:t>Metoda celei mai rele potriviri (worst-fit)</a:t>
            </a:r>
            <a:r>
              <a:rPr lang="ro-RO" dirty="0"/>
              <a:t> </a:t>
            </a:r>
            <a:r>
              <a:rPr lang="en-US" dirty="0" smtClean="0"/>
              <a:t>In </a:t>
            </a:r>
            <a:r>
              <a:rPr lang="ro-RO" dirty="0" smtClean="0"/>
              <a:t>zon</a:t>
            </a:r>
            <a:r>
              <a:rPr lang="en-US" dirty="0" smtClean="0"/>
              <a:t>a</a:t>
            </a:r>
            <a:r>
              <a:rPr lang="ro-RO" dirty="0" smtClean="0"/>
              <a:t> liber</a:t>
            </a:r>
            <a:r>
              <a:rPr lang="en-US" dirty="0" smtClean="0"/>
              <a:t>a</a:t>
            </a:r>
            <a:r>
              <a:rPr lang="ro-RO" dirty="0" smtClean="0"/>
              <a:t> </a:t>
            </a:r>
            <a:r>
              <a:rPr lang="ro-RO" dirty="0"/>
              <a:t>care lasă după alocare cel mai mult spaţiu liber. </a:t>
            </a:r>
            <a:r>
              <a:rPr lang="ro-RO" dirty="0" smtClean="0"/>
              <a:t>Faptul </a:t>
            </a:r>
            <a:r>
              <a:rPr lang="ro-RO" dirty="0"/>
              <a:t>că după alocare rămâne un spaţiu liber mare este </a:t>
            </a:r>
            <a:r>
              <a:rPr lang="en-US" dirty="0" smtClean="0"/>
              <a:t>(</a:t>
            </a:r>
            <a:r>
              <a:rPr lang="en-US" dirty="0" err="1" smtClean="0"/>
              <a:t>uneori</a:t>
            </a:r>
            <a:r>
              <a:rPr lang="en-US" dirty="0" smtClean="0"/>
              <a:t>) </a:t>
            </a:r>
            <a:r>
              <a:rPr lang="ro-RO" dirty="0" smtClean="0"/>
              <a:t>benefic</a:t>
            </a:r>
            <a:r>
              <a:rPr lang="ro-RO" dirty="0"/>
              <a:t>, deoarece în spaţiul rămas poate fi plasată, în viitor, o altă partiţie.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smtClean="0"/>
              <a:t>Fragmentarea </a:t>
            </a:r>
            <a:r>
              <a:rPr lang="ro-RO" dirty="0"/>
              <a:t>internă </a:t>
            </a:r>
            <a:r>
              <a:rPr lang="ro-RO" dirty="0" smtClean="0"/>
              <a:t>evoluează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incet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ro-RO" dirty="0" smtClean="0"/>
              <a:t>impul </a:t>
            </a:r>
            <a:r>
              <a:rPr lang="ro-RO" dirty="0"/>
              <a:t>de căutare este mai mare decât cel de la metoda primei potriviri</a:t>
            </a:r>
            <a:r>
              <a:rPr lang="ro-RO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ro-RO" b="1" dirty="0"/>
              <a:t>Metoda alocării prin camarazi (buddy-system).</a:t>
            </a:r>
            <a:r>
              <a:rPr lang="ro-RO" dirty="0"/>
              <a:t> </a:t>
            </a:r>
            <a:r>
              <a:rPr lang="en-US" dirty="0" err="1" smtClean="0"/>
              <a:t>Zonele</a:t>
            </a:r>
            <a:r>
              <a:rPr lang="en-US" dirty="0" smtClean="0"/>
              <a:t> </a:t>
            </a:r>
            <a:r>
              <a:rPr lang="en-US" dirty="0" err="1" smtClean="0"/>
              <a:t>libere</a:t>
            </a:r>
            <a:r>
              <a:rPr lang="en-US" dirty="0" smtClean="0"/>
              <a:t> au </a:t>
            </a:r>
            <a:r>
              <a:rPr lang="en-US" dirty="0" err="1" smtClean="0"/>
              <a:t>obligatoriu</a:t>
            </a:r>
            <a:r>
              <a:rPr lang="en-US" dirty="0" smtClean="0"/>
              <a:t> </a:t>
            </a:r>
            <a:r>
              <a:rPr lang="en-US" dirty="0" err="1" smtClean="0"/>
              <a:t>dimensiuni</a:t>
            </a:r>
            <a:r>
              <a:rPr lang="en-US" dirty="0" smtClean="0"/>
              <a:t> </a:t>
            </a:r>
            <a:r>
              <a:rPr lang="en-US" dirty="0" err="1" smtClean="0"/>
              <a:t>puteri</a:t>
            </a:r>
            <a:r>
              <a:rPr lang="en-US" dirty="0" smtClean="0"/>
              <a:t> ale </a:t>
            </a:r>
            <a:r>
              <a:rPr lang="en-US" dirty="0" err="1" smtClean="0"/>
              <a:t>lui</a:t>
            </a:r>
            <a:r>
              <a:rPr lang="en-US" dirty="0" smtClean="0"/>
              <a:t> 2.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gestionate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, cate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putere</a:t>
            </a:r>
            <a:r>
              <a:rPr lang="en-US" dirty="0" smtClean="0"/>
              <a:t> a </a:t>
            </a:r>
            <a:r>
              <a:rPr lang="en-US" dirty="0" err="1" smtClean="0"/>
              <a:t>lui</a:t>
            </a:r>
            <a:r>
              <a:rPr lang="en-US" dirty="0" smtClean="0"/>
              <a:t> 2. </a:t>
            </a:r>
            <a:r>
              <a:rPr lang="en-US" dirty="0" err="1" smtClean="0"/>
              <a:t>Migrarea</a:t>
            </a:r>
            <a:r>
              <a:rPr lang="en-US" dirty="0" smtClean="0"/>
              <a:t> </a:t>
            </a:r>
            <a:r>
              <a:rPr lang="en-US" dirty="0" err="1" smtClean="0"/>
              <a:t>zonelor</a:t>
            </a:r>
            <a:r>
              <a:rPr lang="en-US" dirty="0" smtClean="0"/>
              <a:t> de la o </a:t>
            </a:r>
            <a:r>
              <a:rPr lang="en-US" dirty="0" err="1" smtClean="0"/>
              <a:t>lista</a:t>
            </a:r>
            <a:r>
              <a:rPr lang="en-US" dirty="0" smtClean="0"/>
              <a:t> la </a:t>
            </a:r>
            <a:r>
              <a:rPr lang="en-US" dirty="0" err="1" smtClean="0"/>
              <a:t>alta</a:t>
            </a:r>
            <a:r>
              <a:rPr lang="en-US" dirty="0" smtClean="0"/>
              <a:t> </a:t>
            </a:r>
            <a:r>
              <a:rPr lang="en-US" dirty="0" err="1" smtClean="0"/>
              <a:t>vecina</a:t>
            </a:r>
            <a:r>
              <a:rPr lang="en-US" dirty="0" smtClean="0"/>
              <a:t> se face:</a:t>
            </a:r>
          </a:p>
          <a:p>
            <a:r>
              <a:rPr lang="en-US" dirty="0" err="1" smtClean="0"/>
              <a:t>Doua</a:t>
            </a:r>
            <a:r>
              <a:rPr lang="en-US" dirty="0" smtClean="0"/>
              <a:t> zone </a:t>
            </a:r>
            <a:r>
              <a:rPr lang="en-US" dirty="0" err="1" smtClean="0"/>
              <a:t>libere</a:t>
            </a:r>
            <a:r>
              <a:rPr lang="en-US" dirty="0" smtClean="0"/>
              <a:t> </a:t>
            </a:r>
            <a:r>
              <a:rPr lang="en-US" dirty="0" err="1" smtClean="0"/>
              <a:t>adiacente</a:t>
            </a:r>
            <a:r>
              <a:rPr lang="en-US" dirty="0" smtClean="0"/>
              <a:t> de </a:t>
            </a:r>
            <a:r>
              <a:rPr lang="en-US" dirty="0" err="1" smtClean="0"/>
              <a:t>lungime</a:t>
            </a:r>
            <a:r>
              <a:rPr lang="en-US" dirty="0" smtClean="0"/>
              <a:t> 2^k </a:t>
            </a:r>
            <a:r>
              <a:rPr lang="en-US" dirty="0" err="1" smtClean="0"/>
              <a:t>trec</a:t>
            </a:r>
            <a:r>
              <a:rPr lang="en-US" dirty="0" smtClean="0"/>
              <a:t> ca o zona </a:t>
            </a:r>
            <a:r>
              <a:rPr lang="en-US" dirty="0" err="1" smtClean="0"/>
              <a:t>libera</a:t>
            </a:r>
            <a:r>
              <a:rPr lang="en-US" dirty="0" smtClean="0"/>
              <a:t> de </a:t>
            </a:r>
            <a:r>
              <a:rPr lang="en-US" dirty="0" err="1" smtClean="0"/>
              <a:t>lungime</a:t>
            </a:r>
            <a:r>
              <a:rPr lang="en-US" dirty="0" smtClean="0"/>
              <a:t> 2^(k+1)</a:t>
            </a:r>
          </a:p>
          <a:p>
            <a:r>
              <a:rPr lang="en-US" dirty="0" smtClean="0"/>
              <a:t>O zona </a:t>
            </a:r>
            <a:r>
              <a:rPr lang="en-US" dirty="0" err="1" smtClean="0"/>
              <a:t>libera</a:t>
            </a:r>
            <a:r>
              <a:rPr lang="en-US" dirty="0" smtClean="0"/>
              <a:t> de </a:t>
            </a:r>
            <a:r>
              <a:rPr lang="en-US" dirty="0" err="1" smtClean="0"/>
              <a:t>lungime</a:t>
            </a:r>
            <a:r>
              <a:rPr lang="en-US" dirty="0" smtClean="0"/>
              <a:t> 2^k din care s-a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jumatate</a:t>
            </a:r>
            <a:r>
              <a:rPr lang="en-US" dirty="0" smtClean="0"/>
              <a:t> la un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trece</a:t>
            </a:r>
            <a:r>
              <a:rPr lang="en-US" dirty="0" smtClean="0"/>
              <a:t> ca zona </a:t>
            </a:r>
            <a:r>
              <a:rPr lang="en-US" dirty="0" err="1" smtClean="0"/>
              <a:t>libera</a:t>
            </a:r>
            <a:r>
              <a:rPr lang="en-US" dirty="0" smtClean="0"/>
              <a:t> de </a:t>
            </a:r>
            <a:r>
              <a:rPr lang="en-US" dirty="0" err="1" smtClean="0"/>
              <a:t>dimensiune</a:t>
            </a:r>
            <a:r>
              <a:rPr lang="en-US" dirty="0" smtClean="0"/>
              <a:t> 2^(k-1).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C00000"/>
                </a:solidFill>
              </a:rPr>
              <a:t>Care </a:t>
            </a:r>
            <a:r>
              <a:rPr lang="en-US" dirty="0" err="1" smtClean="0">
                <a:solidFill>
                  <a:srgbClr val="C00000"/>
                </a:solidFill>
              </a:rPr>
              <a:t>metoda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este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mai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buna</a:t>
            </a:r>
            <a:r>
              <a:rPr lang="en-US" dirty="0" smtClean="0">
                <a:solidFill>
                  <a:srgbClr val="C00000"/>
                </a:solidFill>
              </a:rPr>
              <a:t>??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8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Politici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de </a:t>
            </a:r>
            <a:r>
              <a:rPr lang="en-US" altLang="en-US" dirty="0" err="1" smtClean="0">
                <a:solidFill>
                  <a:srgbClr val="FF0000"/>
                </a:solidFill>
                <a:latin typeface="Calibri" pitchFamily="34" charset="0"/>
              </a:rPr>
              <a:t>incarcare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endParaRPr lang="en-US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1" y="6096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La sistemele cu alocare paginată, în momentul lansării în execuţie a programului acesta nu are nici o pagină în memorie. La prima </a:t>
            </a:r>
            <a:r>
              <a:rPr lang="ro-RO" dirty="0" smtClean="0"/>
              <a:t>solicitare</a:t>
            </a:r>
            <a:r>
              <a:rPr lang="en-US" dirty="0" smtClean="0"/>
              <a:t>se </a:t>
            </a:r>
            <a:r>
              <a:rPr lang="ro-RO" dirty="0" smtClean="0"/>
              <a:t>va </a:t>
            </a:r>
            <a:r>
              <a:rPr lang="ro-RO" dirty="0"/>
              <a:t>aduce în memorie numai pagina solicitată. Dacă este vorba de un program mare, acesta va funcţiona normal un timp, după care va cere din nou o pagină care nu este în memorie etc. </a:t>
            </a:r>
            <a:endParaRPr lang="en-US" dirty="0" smtClean="0"/>
          </a:p>
          <a:p>
            <a:endParaRPr lang="en-US" dirty="0"/>
          </a:p>
          <a:p>
            <a:r>
              <a:rPr lang="ro-RO" dirty="0" smtClean="0"/>
              <a:t>Intrebarea </a:t>
            </a:r>
            <a:r>
              <a:rPr lang="ro-RO" dirty="0"/>
              <a:t>care se pune este: </a:t>
            </a:r>
            <a:r>
              <a:rPr lang="es-AR" i="1" dirty="0" err="1"/>
              <a:t>când</a:t>
            </a:r>
            <a:r>
              <a:rPr lang="es-AR" i="1" dirty="0"/>
              <a:t> </a:t>
            </a:r>
            <a:r>
              <a:rPr lang="ro-RO" dirty="0"/>
              <a:t>să se aducă o anumită pagină în memorie, pentru ca cererile de pagini să se reducă? Sunt folosite trei metode: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încărcarea tuturor paginilor la momentul lansării;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încărcarea fiecărei pagini la cerere;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încărcarea de pagini în avans, folosind </a:t>
            </a:r>
            <a:r>
              <a:rPr lang="ro-RO" i="1" dirty="0"/>
              <a:t>principiul vecinătăţii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ro-RO" dirty="0"/>
              <a:t>O soluţie simplă, dar evident ineficientă, este </a:t>
            </a:r>
            <a:r>
              <a:rPr lang="es-AR" i="1" dirty="0" err="1"/>
              <a:t>încărcarea</a:t>
            </a:r>
            <a:r>
              <a:rPr lang="es-AR" i="1" dirty="0"/>
              <a:t> la </a:t>
            </a:r>
            <a:r>
              <a:rPr lang="es-AR" i="1" dirty="0" err="1"/>
              <a:t>început</a:t>
            </a:r>
            <a:r>
              <a:rPr lang="es-AR" i="1" dirty="0"/>
              <a:t> a </a:t>
            </a:r>
            <a:r>
              <a:rPr lang="es-AR" i="1" dirty="0" err="1"/>
              <a:t>tuturor</a:t>
            </a:r>
            <a:r>
              <a:rPr lang="es-AR" i="1" dirty="0"/>
              <a:t> </a:t>
            </a:r>
            <a:r>
              <a:rPr lang="es-AR" i="1" dirty="0" err="1"/>
              <a:t>paginilor</a:t>
            </a:r>
            <a:r>
              <a:rPr lang="ro-RO" dirty="0"/>
              <a:t>. Prin aceasta va dispare însuşi efectul mecanismului de paginare! </a:t>
            </a:r>
            <a:endParaRPr lang="en-US" dirty="0" smtClean="0"/>
          </a:p>
          <a:p>
            <a:endParaRPr lang="en-US" dirty="0"/>
          </a:p>
          <a:p>
            <a:r>
              <a:rPr lang="ro-RO" dirty="0" smtClean="0"/>
              <a:t>O </a:t>
            </a:r>
            <a:r>
              <a:rPr lang="ro-RO" dirty="0"/>
              <a:t>altă modalitate constă în aducerea unei pagini </a:t>
            </a:r>
            <a:r>
              <a:rPr lang="es-AR" i="1" dirty="0"/>
              <a:t>la </a:t>
            </a:r>
            <a:r>
              <a:rPr lang="es-AR" i="1" dirty="0" err="1"/>
              <a:t>cerere</a:t>
            </a:r>
            <a:r>
              <a:rPr lang="ro-RO" dirty="0"/>
              <a:t>, adică atunci când este ea solicitată. </a:t>
            </a:r>
            <a:r>
              <a:rPr lang="ro-RO" dirty="0" smtClean="0"/>
              <a:t>Aceas</a:t>
            </a:r>
            <a:r>
              <a:rPr lang="en-US" dirty="0" smtClean="0"/>
              <a:t>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ro-RO" dirty="0" smtClean="0"/>
              <a:t>cea </a:t>
            </a:r>
            <a:r>
              <a:rPr lang="ro-RO" dirty="0"/>
              <a:t>mai naturală, şi </a:t>
            </a:r>
            <a:r>
              <a:rPr lang="ro-RO" dirty="0" smtClean="0"/>
              <a:t>este cea utilizată.</a:t>
            </a:r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  <a:r>
              <a:rPr lang="ro-RO" dirty="0" smtClean="0"/>
              <a:t>e </a:t>
            </a:r>
            <a:r>
              <a:rPr lang="ro-RO" dirty="0"/>
              <a:t>aduc pagini </a:t>
            </a:r>
            <a:r>
              <a:rPr lang="fr-FR" i="1" dirty="0" err="1"/>
              <a:t>în</a:t>
            </a:r>
            <a:r>
              <a:rPr lang="fr-FR" i="1" dirty="0"/>
              <a:t> </a:t>
            </a:r>
            <a:r>
              <a:rPr lang="fr-FR" i="1" dirty="0" err="1"/>
              <a:t>avans</a:t>
            </a:r>
            <a:r>
              <a:rPr lang="ro-RO" dirty="0"/>
              <a:t>. Astfel, odată cu o pagină se aduc şi câteva pagini vecine, în ipoteza că ele vor fi invocate în viitorul apropiat. O evidenţă statistică a utilizării paginilor, poate furniza, cu o oarecare probabilitate, care ar fi paginile invocabile în viitor. Dacă se poate, acestea sunt aduse în avans în memoria operativă.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0" y="6492875"/>
            <a:ext cx="914400" cy="365125"/>
          </a:xfrm>
        </p:spPr>
        <p:txBody>
          <a:bodyPr/>
          <a:lstStyle/>
          <a:p>
            <a:pPr>
              <a:defRPr/>
            </a:pPr>
            <a:fld id="{F1A793E0-DBEC-450A-A313-EDCA65F1FE52}" type="datetime1">
              <a:rPr lang="ro-RO"/>
              <a:pPr>
                <a:defRPr/>
              </a:pPr>
              <a:t>08.06.2017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92875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BFM_IDEsvsBuildTools</a:t>
            </a:r>
            <a:r>
              <a:rPr lang="en-US" dirty="0" smtClean="0"/>
              <a:t>_</a:t>
            </a:r>
            <a:fld id="{59E50FDA-C59E-41D4-9B84-BDCF828F08BB}" type="slidenum">
              <a:rPr lang="en-US" smtClean="0"/>
              <a:pPr>
                <a:defRPr/>
              </a:pPr>
              <a:t>9</a:t>
            </a:fld>
            <a:r>
              <a:rPr lang="en-US" dirty="0" smtClean="0"/>
              <a:t>_/_LU_</a:t>
            </a:r>
            <a:endParaRPr lang="en-US" dirty="0"/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6384925" y="4608513"/>
            <a:ext cx="1235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Calibri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latin typeface="Calibri" pitchFamily="34" charset="0"/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3" indent="0" algn="ctr" eaLnBrk="1" hangingPunct="1">
              <a:spcBef>
                <a:spcPct val="50000"/>
              </a:spcBef>
            </a:pPr>
            <a:r>
              <a:rPr lang="en-US" dirty="0" err="1">
                <a:solidFill>
                  <a:srgbClr val="C00000"/>
                </a:solidFill>
              </a:rPr>
              <a:t>Politici</a:t>
            </a:r>
            <a:r>
              <a:rPr lang="en-US" dirty="0">
                <a:solidFill>
                  <a:srgbClr val="C00000"/>
                </a:solidFill>
              </a:rPr>
              <a:t> de </a:t>
            </a:r>
            <a:r>
              <a:rPr lang="en-US" dirty="0" err="1">
                <a:solidFill>
                  <a:srgbClr val="C00000"/>
                </a:solidFill>
              </a:rPr>
              <a:t>înlocuire</a:t>
            </a:r>
            <a:r>
              <a:rPr lang="en-US" dirty="0">
                <a:solidFill>
                  <a:srgbClr val="C00000"/>
                </a:solidFill>
              </a:rPr>
              <a:t>: NRU, FIFO, </a:t>
            </a:r>
            <a:r>
              <a:rPr lang="en-US" dirty="0" smtClean="0">
                <a:solidFill>
                  <a:srgbClr val="C00000"/>
                </a:solidFill>
              </a:rPr>
              <a:t>LRU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7316" y="41856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Daca</a:t>
            </a:r>
            <a:r>
              <a:rPr lang="en-US" dirty="0" smtClean="0"/>
              <a:t> nu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pagini</a:t>
            </a:r>
            <a:r>
              <a:rPr lang="en-US" dirty="0" smtClean="0"/>
              <a:t> </a:t>
            </a:r>
            <a:r>
              <a:rPr lang="en-US" dirty="0" err="1" smtClean="0"/>
              <a:t>fizice</a:t>
            </a:r>
            <a:r>
              <a:rPr lang="en-US" dirty="0" smtClean="0"/>
              <a:t> </a:t>
            </a:r>
            <a:r>
              <a:rPr lang="en-US" dirty="0" err="1" smtClean="0"/>
              <a:t>libere</a:t>
            </a:r>
            <a:r>
              <a:rPr lang="en-US" dirty="0" smtClean="0"/>
              <a:t>, </a:t>
            </a:r>
            <a:r>
              <a:rPr lang="es-AR" i="1" dirty="0" err="1" smtClean="0"/>
              <a:t>care</a:t>
            </a:r>
            <a:r>
              <a:rPr lang="es-AR" i="1" dirty="0" smtClean="0"/>
              <a:t> </a:t>
            </a:r>
            <a:r>
              <a:rPr lang="ro-RO" dirty="0"/>
              <a:t>dintre paginile fizice va fi evacuată pentru a crea spaţiul necesar?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Solutia </a:t>
            </a:r>
            <a:r>
              <a:rPr lang="ro-RO" dirty="0" smtClean="0"/>
              <a:t>optim</a:t>
            </a:r>
            <a:r>
              <a:rPr lang="en-US" dirty="0" smtClean="0"/>
              <a:t>a:</a:t>
            </a:r>
            <a:r>
              <a:rPr lang="ro-RO" dirty="0" smtClean="0"/>
              <a:t> </a:t>
            </a:r>
            <a:r>
              <a:rPr lang="es-AR" i="1" dirty="0"/>
              <a:t>se </a:t>
            </a:r>
            <a:r>
              <a:rPr lang="es-AR" i="1" dirty="0" err="1"/>
              <a:t>evacuează</a:t>
            </a:r>
            <a:r>
              <a:rPr lang="es-AR" i="1" dirty="0"/>
              <a:t> </a:t>
            </a:r>
            <a:r>
              <a:rPr lang="es-AR" i="1" dirty="0" err="1"/>
              <a:t>acea</a:t>
            </a:r>
            <a:r>
              <a:rPr lang="es-AR" i="1" dirty="0"/>
              <a:t> </a:t>
            </a:r>
            <a:r>
              <a:rPr lang="es-AR" i="1" dirty="0" err="1"/>
              <a:t>pagină</a:t>
            </a:r>
            <a:r>
              <a:rPr lang="es-AR" i="1" dirty="0"/>
              <a:t> </a:t>
            </a:r>
            <a:r>
              <a:rPr lang="es-AR" i="1" dirty="0" err="1"/>
              <a:t>care</a:t>
            </a:r>
            <a:r>
              <a:rPr lang="es-AR" i="1" dirty="0"/>
              <a:t> va fi </a:t>
            </a:r>
            <a:r>
              <a:rPr lang="es-AR" i="1" dirty="0" err="1"/>
              <a:t>solicitată</a:t>
            </a:r>
            <a:r>
              <a:rPr lang="es-AR" i="1" dirty="0"/>
              <a:t> </a:t>
            </a:r>
            <a:r>
              <a:rPr lang="es-AR" i="1" dirty="0" err="1"/>
              <a:t>în</a:t>
            </a:r>
            <a:r>
              <a:rPr lang="es-AR" i="1" dirty="0"/>
              <a:t> </a:t>
            </a:r>
            <a:r>
              <a:rPr lang="es-AR" i="1" dirty="0" err="1"/>
              <a:t>viitor</a:t>
            </a:r>
            <a:r>
              <a:rPr lang="es-AR" i="1" dirty="0"/>
              <a:t> </a:t>
            </a:r>
            <a:r>
              <a:rPr lang="es-AR" i="1" dirty="0" err="1"/>
              <a:t>cel</a:t>
            </a:r>
            <a:r>
              <a:rPr lang="es-AR" i="1" dirty="0"/>
              <a:t> </a:t>
            </a:r>
            <a:r>
              <a:rPr lang="es-AR" i="1" dirty="0" err="1"/>
              <a:t>mai</a:t>
            </a:r>
            <a:r>
              <a:rPr lang="es-AR" i="1" dirty="0"/>
              <a:t> </a:t>
            </a:r>
            <a:r>
              <a:rPr lang="es-AR" i="1" dirty="0" err="1"/>
              <a:t>târziu</a:t>
            </a:r>
            <a:r>
              <a:rPr lang="es-AR" i="1" dirty="0"/>
              <a:t> </a:t>
            </a:r>
            <a:r>
              <a:rPr lang="ro-RO" dirty="0"/>
              <a:t>!?! </a:t>
            </a:r>
            <a:endParaRPr lang="en-US" dirty="0" smtClean="0"/>
          </a:p>
          <a:p>
            <a:r>
              <a:rPr lang="ro-RO" dirty="0" smtClean="0"/>
              <a:t>Desigur</a:t>
            </a:r>
            <a:r>
              <a:rPr lang="ro-RO" dirty="0"/>
              <a:t>, acest lucru nu poate fi prevăzut în prealabil, dat fiind faptul că evoluţia unui program la un moment dat este dependentă de datele concrete asupra cărora operează. Totuşi, Belady [4] a descris un model de evidenţă statistică prin care se poate prevedea cu o oarecare probabilitate care este pagina care va fi solicitată cel mai târziu. </a:t>
            </a:r>
            <a:endParaRPr lang="en-US" dirty="0"/>
          </a:p>
          <a:p>
            <a:r>
              <a:rPr lang="ro-RO" dirty="0"/>
              <a:t> </a:t>
            </a:r>
            <a:endParaRPr lang="en-US" dirty="0"/>
          </a:p>
          <a:p>
            <a:r>
              <a:rPr lang="en-US" dirty="0"/>
              <a:t>M</a:t>
            </a:r>
            <a:r>
              <a:rPr lang="ro-RO" dirty="0" smtClean="0"/>
              <a:t>etodele </a:t>
            </a:r>
            <a:r>
              <a:rPr lang="en-US" dirty="0" err="1" smtClean="0"/>
              <a:t>uzuale</a:t>
            </a:r>
            <a:r>
              <a:rPr lang="en-US" dirty="0" smtClean="0"/>
              <a:t> </a:t>
            </a:r>
            <a:r>
              <a:rPr lang="ro-RO" dirty="0" smtClean="0"/>
              <a:t>de înlocuire: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înlocuirea unei pagini care nu a fost recent utilizată (NRU - Not Recently Used);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înlocuirea în ordinea încărcării paginilor (FIFO - First In First Out);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înlocuirea paginii nesolicitate cel mai mult timp (LRU - Least Recently Used).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Paginile</a:t>
            </a:r>
            <a:r>
              <a:rPr lang="en-US" dirty="0" smtClean="0"/>
              <a:t> </a:t>
            </a:r>
            <a:r>
              <a:rPr lang="en-US" dirty="0" err="1" smtClean="0"/>
              <a:t>fizice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impartite</a:t>
            </a:r>
            <a:r>
              <a:rPr lang="en-US" dirty="0" smtClean="0"/>
              <a:t> in 4 </a:t>
            </a:r>
            <a:r>
              <a:rPr lang="en-US" dirty="0" err="1" smtClean="0"/>
              <a:t>clase</a:t>
            </a:r>
            <a:r>
              <a:rPr lang="en-US" dirty="0" smtClean="0"/>
              <a:t>,  </a:t>
            </a:r>
            <a:r>
              <a:rPr lang="en-US" dirty="0" err="1" smtClean="0"/>
              <a:t>gestionand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: </a:t>
            </a:r>
            <a:r>
              <a:rPr lang="en-US" b="1" dirty="0" err="1" smtClean="0"/>
              <a:t>referire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b="1" dirty="0" err="1" smtClean="0"/>
              <a:t>modificare</a:t>
            </a:r>
            <a:r>
              <a:rPr lang="en-US" dirty="0" smtClean="0"/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clasa 0: pagini nereferite şi nemodificate;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clasa 1: pagini nereferite (în intervalul fixat), dar modificate de la încărcarea lor;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clasa 2: pagini referite dar nemodificate;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dirty="0"/>
              <a:t>clasa 3: pagini referite şi modificate.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5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1862</Words>
  <Application>Microsoft Office PowerPoint</Application>
  <PresentationFormat>On-screen Show (4:3)</PresentationFormat>
  <Paragraphs>236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 prezentare generala</dc:title>
  <dc:creator>florin</dc:creator>
  <cp:lastModifiedBy>Florin</cp:lastModifiedBy>
  <cp:revision>286</cp:revision>
  <dcterms:created xsi:type="dcterms:W3CDTF">2010-02-26T05:05:29Z</dcterms:created>
  <dcterms:modified xsi:type="dcterms:W3CDTF">2017-06-08T20:31:07Z</dcterms:modified>
</cp:coreProperties>
</file>