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4" r:id="rId4"/>
    <p:sldId id="260" r:id="rId5"/>
    <p:sldId id="258" r:id="rId6"/>
    <p:sldId id="275" r:id="rId7"/>
    <p:sldId id="276" r:id="rId8"/>
    <p:sldId id="278" r:id="rId9"/>
    <p:sldId id="277" r:id="rId10"/>
    <p:sldId id="256" r:id="rId11"/>
    <p:sldId id="259" r:id="rId12"/>
    <p:sldId id="261" r:id="rId13"/>
    <p:sldId id="279" r:id="rId14"/>
    <p:sldId id="280" r:id="rId15"/>
    <p:sldId id="272" r:id="rId16"/>
    <p:sldId id="267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0" autoAdjust="0"/>
    <p:restoredTop sz="94656"/>
  </p:normalViewPr>
  <p:slideViewPr>
    <p:cSldViewPr snapToGrid="0">
      <p:cViewPr varScale="1">
        <p:scale>
          <a:sx n="89" d="100"/>
          <a:sy n="89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09:18:26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0,'76'0,"70"0,41 0,57 8,-6 1,17 1,11-3,-9-2,-11-1,-24-3,11 16,-12 3,-36 0,-27-5,-40-4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09:18:29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1,'918'0,"1423"0,-2222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10:44:43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0,'11853'0,"-11662"15,-37-1,338-12,-264-4,-198 3,-1 1,1 2,-1 1,57 17,-42-12,1-1,0-3,46 2,-1-1,350 4,-284-13,6601 2,-6727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11:03:07.0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1347 2,'-148'-1,"-170"3,258 2,1 2,0 3,-72 21,104-21,1 2,-34 18,35-16,0-2,-33 12,19-12,0 2,1 2,-60 32,88-39,1-1,-1 2,1-1,1 1,0 0,0 1,1 0,0 0,-8 16,-18 24,32-48,-1 0,1 0,0-1,0 1,0 0,0 0,0 0,0 1,0-1,1 0,-1 0,1 0,0 0,-1 1,1-1,0 0,1 4,-1-4,1 1,0-1,0 1,1-1,-1 0,0 0,1 0,0 0,-1 0,1 0,0 0,0 0,0 0,0-1,0 1,4 1,15 8,0-2,0 0,1-1,0-2,28 6,9 3,4 3,6 3,79 12,-125-30,0 0,1-2,-1 0,1-2,-1-1,0 0,35-9,20-14,146-69,-208 86,45-21,-2 1,69-23,-117 48,1-1,0 0,23-12,-31 14,0-1,0 1,0-1,-1 0,1-1,-1 1,0 0,0-1,0 0,-1 0,5-7,-1-2,-1 0,0-1,0 1,3-23,-4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09:44:31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0,'823'15,"69"-1,-740-16,227 6,-138 22,55 3,260-28,-247-3,6024 2,-6304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09:44:40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634 1911,'0'-1340,"2"1310,1 0,2 0,15-52,1-9,-21 90,1 0,-1 0,0 0,0 1,0-1,1 0,-1 0,0 0,0 0,0 1,0-1,0 0,-1 0,1 0,0 0,0 1,0-1,-1 0,1 0,-1-1,0 3,-1-1,1 0,0 0,-1 1,1-1,0 1,0-1,0 1,-1-1,1 1,0 0,0 0,0-1,0 1,-2 2,-31 25,-54 58,-25 45,71-81,-284 361,266-323,210-291,-73 96,25-46,-6 9,-82 122,14-26,-22 36,0 0,0 1,1 0,1 0,0 1,0-1,1 2,0-1,20-14,269-166,-262 169,-14 8,0-1,36-28,-57 40,0 1,1 0,-1 0,0-1,0 1,1 0,-1 1,1-1,-1 0,1 0,-1 0,1 1,-1-1,1 1,0 0,-1-1,4 1,-3 1,0-1,0 1,0 1,-1-1,1 0,0 0,0 1,-1-1,1 1,0-1,-1 1,0 0,1 0,-1-1,2 4,22 36,-2 1,20 52,13 24,77 110,-91-159,172 254,-181-279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9T09:44:45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1,'675'0,"-397"18,3 23,27 2,94-31,-239-13,-134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47906-758F-F7F1-73F6-373D1AB2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72B8D-79DB-6D9A-C759-7EC333D6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FD499-385E-4995-7860-43DFB53F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3D807-2992-1739-8CFB-2808E036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11C43-9FB1-F176-D123-2BD559C3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6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E4238-EBCC-AED2-6C48-27C3BF9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95AE2-F562-0E4F-6C3D-B2E3D3BC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711B-E10C-62DB-09AB-728F178F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32A02-B342-2FE1-A539-4822793F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39802-4F14-F63A-884F-D5EF695E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7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6DB52-2E8E-ADD6-328C-F9A2C8565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9EAB5-1AD9-D36C-64C3-6B0065AA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BD4B8-D3DE-9CA5-A2EA-29C41D0E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5D68B-37FD-2DBD-28AE-BA173DA0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2FB3-D7FF-323D-2B85-70A7FED8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C56A-9449-39ED-0579-2A56C9C9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53B18-A851-6CCA-7B2E-F279F234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D1388-EF44-7E48-D58A-1B72572F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9916A-DFC5-904E-DA6E-E125E48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EAB6E-B9B3-B21A-6446-AABE7B11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1DD95-D57F-51F6-14E2-7D006B8A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AE411-1CDD-9670-4044-99D5EBB3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66AD6-51E8-4D9E-C2A1-160FF7D2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E5A6B-76E1-4701-8F72-0BB8DD71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C7EEC-D7AD-E600-D49C-BB6361B0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7828-D003-D431-4864-847C6F3D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0B02-16ED-F2CE-4FED-CF7F9307C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4DE14-5F1C-C4AD-1BBC-BB097D11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6AB1D-2D41-6AEC-8594-C695895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A846C-FC1F-3ECA-630D-B25A3CF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BF4F6-4575-4126-AD0C-755ABA0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2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94D81-84E8-AAEE-6B3A-27F936F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342B2-B85B-3C4F-4E93-92A0613A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E9D17-B859-3E79-5F65-D88ACD3E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2C6E35-9015-D821-6FA6-2F62D0B11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B4D6-2775-CDCB-D090-AF06FD838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692D1-E4FF-DFFE-2377-E17CE42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E9BF45-8BEF-BE9A-AC14-1BDCAA8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02032-0487-70AD-B4C1-31257A2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37DE4-1952-17D1-3262-3A995761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2C3DE-A361-7249-772B-97F5769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411B7-A862-C8C2-56E7-9CEC9A24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35D06-3BFB-C483-D633-19168467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8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DFBDF-3E08-2F65-50B6-23516820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66850D-5CE8-70FD-9975-A8B0C9D6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BE76B-907F-076D-686E-BB1DCB5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A9EC0-1AC5-7D1F-82E4-78C37E0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BC60F-8BAF-5AB5-C20E-1E6BC596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FF761-B1C2-1B9E-3BB4-EC566ED2D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B215E-745A-B744-9A58-C6175B4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7D05B-B207-C63B-4B97-8B5B9D71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4CBAE-C92D-0B56-BC06-5A59E94A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4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BDBCB-74DB-0610-45D8-01A49F59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DD9E42-671D-E951-F447-4CEA3D8E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51F7C-419E-5250-183A-2723CF447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F6DE9-1E2D-BAFD-291D-D1A23F79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A9DBC-3085-DEF0-B0AA-F84219AF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4749C-6CCD-60EF-4B35-5841E378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90DD97-5B11-00D0-415D-33B31BF7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7926-16D5-D88E-0A52-59CA1935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74647-636B-8E8B-3784-C5DAAD4D9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53F8-C2CE-438B-8AC2-287D34853EC0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2B9CD-E3A9-D985-D0E6-0D336FA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F50DE-2D27-AE44-558A-28707B035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4581-AA9D-4C3D-9A46-7A7829DDD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log.naver.com/dpwlek1997/22230162480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088ED5-CEC0-3A94-7F7E-C45D957348AE}"/>
              </a:ext>
            </a:extLst>
          </p:cNvPr>
          <p:cNvGrpSpPr/>
          <p:nvPr/>
        </p:nvGrpSpPr>
        <p:grpSpPr>
          <a:xfrm>
            <a:off x="2230120" y="1973365"/>
            <a:ext cx="7731760" cy="2274703"/>
            <a:chOff x="2230120" y="1973365"/>
            <a:chExt cx="7731760" cy="22747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276B98-489E-C34D-8812-5D27DE094A91}"/>
                </a:ext>
              </a:extLst>
            </p:cNvPr>
            <p:cNvSpPr txBox="1"/>
            <p:nvPr/>
          </p:nvSpPr>
          <p:spPr>
            <a:xfrm>
              <a:off x="2230120" y="2186934"/>
              <a:ext cx="7731760" cy="206113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lIns="90000" tIns="792000" bIns="792000" rtlCol="0" anchor="ctr" anchorCtr="1">
              <a:spAutoFit/>
            </a:bodyPr>
            <a:lstStyle/>
            <a:p>
              <a:r>
                <a:rPr lang="en-US" altLang="ko-KR" sz="3000" b="1" dirty="0">
                  <a:latin typeface="+mj-lt"/>
                </a:rPr>
                <a:t>Train </a:t>
              </a:r>
              <a:r>
                <a:rPr lang="ko-KR" altLang="en-US" sz="3000" b="1" dirty="0">
                  <a:latin typeface="+mj-lt"/>
                </a:rPr>
                <a:t>내 목차 의미</a:t>
              </a:r>
              <a:endParaRPr lang="en-US" altLang="ko-KR" sz="3000" b="1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640B383B-46BE-A408-BAF7-F788A487EC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74482" y="1973365"/>
              <a:ext cx="7058025" cy="581025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rgbClr val="FFFFFF"/>
                  </a:solidFill>
                </a:rPr>
                <a:t>AI </a:t>
              </a:r>
              <a:r>
                <a:rPr lang="ko-KR" altLang="en-US" sz="2000" b="1" dirty="0">
                  <a:solidFill>
                    <a:srgbClr val="FFFFFF"/>
                  </a:solidFill>
                </a:rPr>
                <a:t>신약개발 경진대회 </a:t>
              </a:r>
              <a:r>
                <a:rPr lang="en-US" altLang="ko-KR" sz="2000" b="1" dirty="0">
                  <a:solidFill>
                    <a:srgbClr val="FFFFFF"/>
                  </a:solidFill>
                </a:rPr>
                <a:t>2nd</a:t>
              </a:r>
              <a:endParaRPr lang="ko-KR" alt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205E573B-92CC-0E67-BBC8-9D780CF272FA}"/>
              </a:ext>
            </a:extLst>
          </p:cNvPr>
          <p:cNvSpPr txBox="1">
            <a:spLocks/>
          </p:cNvSpPr>
          <p:nvPr/>
        </p:nvSpPr>
        <p:spPr>
          <a:xfrm>
            <a:off x="1804988" y="4891088"/>
            <a:ext cx="8582025" cy="1446212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000" b="1" dirty="0"/>
              <a:t>2024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08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09</a:t>
            </a:r>
            <a:r>
              <a:rPr lang="ko-KR" altLang="en-US" sz="2000" b="1" dirty="0"/>
              <a:t>일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76854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8E88D-D560-BE07-4115-9ADBD51D6767}"/>
              </a:ext>
            </a:extLst>
          </p:cNvPr>
          <p:cNvSpPr txBox="1"/>
          <p:nvPr/>
        </p:nvSpPr>
        <p:spPr>
          <a:xfrm>
            <a:off x="762000" y="1379615"/>
            <a:ext cx="7752080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IC50 : </a:t>
            </a:r>
            <a:r>
              <a:rPr lang="ko-KR" altLang="en-US" dirty="0" err="1"/>
              <a:t>반수저해량</a:t>
            </a:r>
            <a:r>
              <a:rPr lang="en-US" altLang="ko-KR" dirty="0"/>
              <a:t>(Half maximal inhibitory concentration)</a:t>
            </a:r>
          </a:p>
          <a:p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b="1" dirty="0">
                <a:highlight>
                  <a:srgbClr val="FFFF00"/>
                </a:highlight>
              </a:rPr>
              <a:t>표적단백질 절반을 저해하는 농도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= </a:t>
            </a:r>
            <a:r>
              <a:rPr lang="ko-KR" altLang="en-US" dirty="0"/>
              <a:t>최대 억제 농도의 절반</a:t>
            </a:r>
            <a:endParaRPr lang="en-US" altLang="ko-KR" dirty="0"/>
          </a:p>
          <a:p>
            <a:r>
              <a:rPr lang="en-US" altLang="ko-KR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약물의 효과와 관련된 지표</a:t>
            </a:r>
            <a:r>
              <a:rPr lang="en-US" altLang="ko-KR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길항제의 약물 효능 척도</a:t>
            </a:r>
            <a:r>
              <a:rPr lang="en-US" altLang="ko-KR" sz="1400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!)</a:t>
            </a:r>
            <a:endParaRPr lang="ko-KR" altLang="en-US" sz="1400" b="1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3052CD-A539-3B32-2C8A-FD484218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6" y="3044543"/>
            <a:ext cx="4155051" cy="3629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87BDC-E86D-89C8-5E26-F6EBAF8436A2}"/>
              </a:ext>
            </a:extLst>
          </p:cNvPr>
          <p:cNvSpPr txBox="1"/>
          <p:nvPr/>
        </p:nvSpPr>
        <p:spPr>
          <a:xfrm>
            <a:off x="5466080" y="3581658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nM</a:t>
            </a:r>
            <a:r>
              <a:rPr lang="en-US" altLang="ko-KR" dirty="0"/>
              <a:t> : </a:t>
            </a:r>
            <a:r>
              <a:rPr lang="ko-KR" altLang="en-US" dirty="0"/>
              <a:t>나노 몰</a:t>
            </a:r>
            <a:r>
              <a:rPr lang="en-US" altLang="ko-KR" dirty="0"/>
              <a:t>(mole)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07AFF-A137-E34C-5F4A-D96FEC7A18BD}"/>
              </a:ext>
            </a:extLst>
          </p:cNvPr>
          <p:cNvSpPr txBox="1"/>
          <p:nvPr/>
        </p:nvSpPr>
        <p:spPr>
          <a:xfrm>
            <a:off x="5466080" y="4875208"/>
            <a:ext cx="672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=1nM</a:t>
            </a:r>
            <a:r>
              <a:rPr lang="ko-KR" altLang="en-US" dirty="0"/>
              <a:t>의 </a:t>
            </a:r>
            <a:r>
              <a:rPr lang="en-US" altLang="ko-KR" dirty="0"/>
              <a:t>agonist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r>
              <a:rPr lang="ko-KR" altLang="en-US" dirty="0"/>
              <a:t> </a:t>
            </a:r>
            <a:r>
              <a:rPr lang="en-US" altLang="ko-KR" dirty="0"/>
              <a:t>antagonist</a:t>
            </a:r>
            <a:r>
              <a:rPr lang="ko-KR" altLang="en-US" dirty="0"/>
              <a:t>가 타겟을 저해하는 농도</a:t>
            </a:r>
            <a:endParaRPr lang="en-US" altLang="ko-KR" dirty="0"/>
          </a:p>
          <a:p>
            <a:r>
              <a:rPr lang="en-US" altLang="ko-KR" dirty="0"/>
              <a:t>(-&gt; 10nM</a:t>
            </a:r>
            <a:r>
              <a:rPr lang="ko-KR" altLang="en-US" dirty="0"/>
              <a:t>이면 투여해야 하는 </a:t>
            </a:r>
            <a:r>
              <a:rPr lang="en-US" altLang="ko-KR" dirty="0" err="1"/>
              <a:t>antagonis</a:t>
            </a:r>
            <a:r>
              <a:rPr lang="ko-KR" altLang="en-US" dirty="0"/>
              <a:t>의 농도도 올라감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92F65-F7EB-A377-FCAB-6EE349E305AC}"/>
              </a:ext>
            </a:extLst>
          </p:cNvPr>
          <p:cNvSpPr txBox="1"/>
          <p:nvPr/>
        </p:nvSpPr>
        <p:spPr>
          <a:xfrm>
            <a:off x="5466080" y="4228433"/>
            <a:ext cx="53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IC50: Activity 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일 때의 </a:t>
            </a:r>
            <a:r>
              <a:rPr lang="en-US" altLang="ko-KR" dirty="0"/>
              <a:t>Concentration </a:t>
            </a:r>
            <a:r>
              <a:rPr lang="ko-KR" altLang="en-US" dirty="0"/>
              <a:t>값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CB79587-555A-488F-FDA8-69046401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/>
              <a:t>7. IC50_nM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44D33D-5116-DE2E-F101-3681474D8D4A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1AD39-7F48-1F9C-A39B-0D5A6E3BD34B}"/>
              </a:ext>
            </a:extLst>
          </p:cNvPr>
          <p:cNvSpPr txBox="1"/>
          <p:nvPr/>
        </p:nvSpPr>
        <p:spPr>
          <a:xfrm>
            <a:off x="762000" y="2859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참고용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68202-FC4E-A543-77A5-F1003EAEB06F}"/>
              </a:ext>
            </a:extLst>
          </p:cNvPr>
          <p:cNvSpPr txBox="1"/>
          <p:nvPr/>
        </p:nvSpPr>
        <p:spPr>
          <a:xfrm>
            <a:off x="741680" y="975103"/>
            <a:ext cx="73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약물 </a:t>
            </a:r>
            <a:r>
              <a:rPr lang="en-US" altLang="ko-KR" dirty="0"/>
              <a:t>1nM</a:t>
            </a:r>
            <a:r>
              <a:rPr lang="ko-KR" altLang="en-US" dirty="0"/>
              <a:t>에서의 표적단백질 절반을 저해하는 농도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 err="1"/>
              <a:t>나노몰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93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A86662-4032-4A73-C293-BC3BF211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3337"/>
            <a:ext cx="6496050" cy="6791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24287-2DAC-DDCC-2671-4DF9243C3C13}"/>
              </a:ext>
            </a:extLst>
          </p:cNvPr>
          <p:cNvSpPr txBox="1"/>
          <p:nvPr/>
        </p:nvSpPr>
        <p:spPr>
          <a:xfrm>
            <a:off x="6756400" y="924560"/>
            <a:ext cx="524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참고용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train </a:t>
            </a:r>
            <a:r>
              <a:rPr lang="ko-KR" altLang="en-US" b="1" dirty="0"/>
              <a:t>엑셀 내 </a:t>
            </a:r>
            <a:r>
              <a:rPr lang="en-US" altLang="ko-KR" b="1" dirty="0"/>
              <a:t>IC50_Nm</a:t>
            </a:r>
            <a:r>
              <a:rPr lang="ko-KR" altLang="en-US" dirty="0"/>
              <a:t>란에 </a:t>
            </a:r>
            <a:r>
              <a:rPr lang="en-US" altLang="ko-KR" dirty="0"/>
              <a:t>IC 50</a:t>
            </a:r>
            <a:r>
              <a:rPr lang="ko-KR" altLang="en-US" dirty="0"/>
              <a:t>이 </a:t>
            </a:r>
            <a:r>
              <a:rPr lang="ko-KR" altLang="en-US" dirty="0" err="1"/>
              <a:t>계산되있음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해당 분자식 약물 </a:t>
            </a:r>
            <a:r>
              <a:rPr lang="en-US" altLang="ko-KR" dirty="0">
                <a:latin typeface="+mj-lt"/>
              </a:rPr>
              <a:t>1nM </a:t>
            </a:r>
            <a:r>
              <a:rPr lang="ko-KR" altLang="en-US" dirty="0">
                <a:latin typeface="+mj-lt"/>
              </a:rPr>
              <a:t>내 몇 농도 사용 시</a:t>
            </a:r>
            <a:endParaRPr lang="en-US" altLang="ko-KR" dirty="0">
              <a:latin typeface="+mj-lt"/>
            </a:endParaRPr>
          </a:p>
          <a:p>
            <a:r>
              <a:rPr lang="ko-KR" altLang="en-US" b="1" dirty="0" err="1">
                <a:effectLst/>
                <a:highlight>
                  <a:srgbClr val="FFFFFF"/>
                </a:highlight>
                <a:latin typeface="+mj-lt"/>
              </a:rPr>
              <a:t>인터루킨</a:t>
            </a:r>
            <a:r>
              <a:rPr lang="en-US" altLang="ko-KR" b="1" dirty="0">
                <a:effectLst/>
                <a:highlight>
                  <a:srgbClr val="FFFFFF"/>
                </a:highlight>
                <a:latin typeface="+mj-lt"/>
              </a:rPr>
              <a:t>-1 </a:t>
            </a:r>
            <a:r>
              <a:rPr lang="ko-KR" altLang="en-US" b="1" dirty="0">
                <a:effectLst/>
                <a:highlight>
                  <a:srgbClr val="FFFFFF"/>
                </a:highlight>
                <a:latin typeface="+mj-lt"/>
              </a:rPr>
              <a:t>수용체 관련 </a:t>
            </a:r>
            <a:r>
              <a:rPr lang="ko-KR" altLang="en-US" b="1" dirty="0" err="1">
                <a:effectLst/>
                <a:highlight>
                  <a:srgbClr val="FFFFFF"/>
                </a:highlight>
                <a:latin typeface="+mj-lt"/>
              </a:rPr>
              <a:t>키나아제</a:t>
            </a:r>
            <a:r>
              <a:rPr lang="ko-KR" altLang="en-US" b="1" dirty="0"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b="1" dirty="0">
                <a:effectLst/>
                <a:highlight>
                  <a:srgbClr val="FFFFFF"/>
                </a:highlight>
                <a:latin typeface="+mj-lt"/>
              </a:rPr>
              <a:t>4</a:t>
            </a:r>
            <a:r>
              <a:rPr lang="ko-KR" altLang="en-US" b="1" dirty="0">
                <a:effectLst/>
                <a:highlight>
                  <a:srgbClr val="FFFFFF"/>
                </a:highlight>
                <a:latin typeface="+mj-lt"/>
              </a:rPr>
              <a:t>의</a:t>
            </a:r>
            <a:endParaRPr lang="en-US" altLang="ko-KR" b="1" dirty="0">
              <a:effectLst/>
              <a:highlight>
                <a:srgbClr val="FFFFFF"/>
              </a:highlight>
              <a:latin typeface="+mj-lt"/>
            </a:endParaRPr>
          </a:p>
          <a:p>
            <a:pPr algn="l" fontAlgn="base"/>
            <a:r>
              <a:rPr lang="ko-KR" altLang="en-US" b="1" dirty="0">
                <a:highlight>
                  <a:srgbClr val="FFFFFF"/>
                </a:highlight>
                <a:latin typeface="+mj-lt"/>
              </a:rPr>
              <a:t>절반을</a:t>
            </a:r>
            <a:r>
              <a:rPr lang="ko-KR" altLang="en-US" b="1" dirty="0"/>
              <a:t> 저해 </a:t>
            </a:r>
            <a:r>
              <a:rPr lang="ko-KR" altLang="en-US" dirty="0"/>
              <a:t>가능한 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62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FBE5F-329C-9108-FAC3-3C1D161B374F}"/>
              </a:ext>
            </a:extLst>
          </p:cNvPr>
          <p:cNvSpPr txBox="1"/>
          <p:nvPr/>
        </p:nvSpPr>
        <p:spPr>
          <a:xfrm>
            <a:off x="2675152" y="2828836"/>
            <a:ext cx="6841697" cy="1200329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어떤 분자식을 가진 약물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1nM </a:t>
            </a:r>
            <a:r>
              <a:rPr lang="ko-KR" altLang="en-US" dirty="0">
                <a:latin typeface="+mj-lt"/>
              </a:rPr>
              <a:t>사용 시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IC50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자동으로 계산되어지는 </a:t>
            </a:r>
            <a:r>
              <a:rPr lang="ko-KR" altLang="en-US" dirty="0" err="1"/>
              <a:t>머신러닝</a:t>
            </a:r>
            <a:r>
              <a:rPr lang="ko-KR" altLang="en-US" dirty="0"/>
              <a:t> 프로그램</a:t>
            </a:r>
            <a:endParaRPr lang="en-US" altLang="ko-KR" dirty="0"/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effectLst/>
                <a:highlight>
                  <a:srgbClr val="FFFFFF"/>
                </a:highlight>
                <a:latin typeface="+mj-lt"/>
              </a:rPr>
              <a:t>(</a:t>
            </a:r>
            <a:r>
              <a:rPr lang="ko-KR" altLang="en-US" b="1" dirty="0" err="1">
                <a:effectLst/>
                <a:highlight>
                  <a:srgbClr val="FFFFFF"/>
                </a:highlight>
                <a:latin typeface="+mj-lt"/>
              </a:rPr>
              <a:t>인터루킨</a:t>
            </a:r>
            <a:r>
              <a:rPr lang="en-US" altLang="ko-KR" b="1" dirty="0">
                <a:effectLst/>
                <a:highlight>
                  <a:srgbClr val="FFFFFF"/>
                </a:highlight>
                <a:latin typeface="+mj-lt"/>
              </a:rPr>
              <a:t>-1 </a:t>
            </a:r>
            <a:r>
              <a:rPr lang="ko-KR" altLang="en-US" b="1" dirty="0">
                <a:effectLst/>
                <a:highlight>
                  <a:srgbClr val="FFFFFF"/>
                </a:highlight>
                <a:latin typeface="+mj-lt"/>
              </a:rPr>
              <a:t>수용체 관련 </a:t>
            </a:r>
            <a:r>
              <a:rPr lang="ko-KR" altLang="en-US" b="1" dirty="0" err="1">
                <a:effectLst/>
                <a:highlight>
                  <a:srgbClr val="FFFFFF"/>
                </a:highlight>
                <a:latin typeface="+mj-lt"/>
              </a:rPr>
              <a:t>키나아제</a:t>
            </a:r>
            <a:r>
              <a:rPr lang="ko-KR" altLang="en-US" b="1" dirty="0"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b="1" dirty="0">
                <a:effectLst/>
                <a:highlight>
                  <a:srgbClr val="FFFFFF"/>
                </a:highlight>
                <a:latin typeface="+mj-lt"/>
              </a:rPr>
              <a:t>4</a:t>
            </a:r>
            <a:r>
              <a:rPr lang="ko-KR" altLang="en-US" b="1" dirty="0">
                <a:effectLst/>
                <a:highlight>
                  <a:srgbClr val="FFFFFF"/>
                </a:highlight>
                <a:latin typeface="+mj-lt"/>
              </a:rPr>
              <a:t>의</a:t>
            </a:r>
            <a:r>
              <a:rPr lang="en-US" altLang="ko-KR" b="1" dirty="0">
                <a:highlight>
                  <a:srgbClr val="FFFFFF"/>
                </a:highlight>
                <a:latin typeface="+mj-lt"/>
              </a:rPr>
              <a:t> </a:t>
            </a:r>
            <a:r>
              <a:rPr lang="ko-KR" altLang="en-US" b="1" dirty="0">
                <a:highlight>
                  <a:srgbClr val="FFFFFF"/>
                </a:highlight>
                <a:latin typeface="+mj-lt"/>
              </a:rPr>
              <a:t>절반을</a:t>
            </a:r>
            <a:r>
              <a:rPr lang="ko-KR" altLang="en-US" b="1" dirty="0"/>
              <a:t> 저해 </a:t>
            </a:r>
            <a:r>
              <a:rPr lang="ko-KR" altLang="en-US" dirty="0"/>
              <a:t>가능한 농도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46220-2CC3-E5FD-F9E2-09A2E67D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0"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ko-KR" altLang="en-US" sz="3600" b="1" dirty="0"/>
              <a:t>대회가 원하는 것</a:t>
            </a:r>
            <a:endParaRPr lang="en-US" altLang="ko-KR" sz="3600" b="1" dirty="0"/>
          </a:p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A4EEE-CC59-C2AF-C4B1-EE045454C334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0A5200-1057-7F0E-BC33-F21934F11F64}"/>
              </a:ext>
            </a:extLst>
          </p:cNvPr>
          <p:cNvSpPr txBox="1"/>
          <p:nvPr/>
        </p:nvSpPr>
        <p:spPr>
          <a:xfrm>
            <a:off x="875211" y="496670"/>
            <a:ext cx="10441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개발된 프로그램 통해 발견하고자 하는 약물</a:t>
            </a:r>
            <a:endParaRPr lang="en-US" altLang="ko-KR" b="1" dirty="0"/>
          </a:p>
          <a:p>
            <a:r>
              <a:rPr lang="en-US" altLang="ko-KR" dirty="0"/>
              <a:t>= </a:t>
            </a:r>
            <a:r>
              <a:rPr lang="ko-KR" altLang="en-US" dirty="0" err="1">
                <a:effectLst/>
                <a:highlight>
                  <a:srgbClr val="FFFFFF"/>
                </a:highlight>
                <a:latin typeface="+mj-lt"/>
              </a:rPr>
              <a:t>인터루킨</a:t>
            </a:r>
            <a:r>
              <a:rPr lang="en-US" altLang="ko-KR" dirty="0">
                <a:effectLst/>
                <a:highlight>
                  <a:srgbClr val="FFFFFF"/>
                </a:highlight>
                <a:latin typeface="+mj-lt"/>
              </a:rPr>
              <a:t>-1 </a:t>
            </a:r>
            <a:r>
              <a:rPr lang="ko-KR" altLang="en-US" dirty="0">
                <a:effectLst/>
                <a:highlight>
                  <a:srgbClr val="FFFFFF"/>
                </a:highlight>
                <a:latin typeface="+mj-lt"/>
              </a:rPr>
              <a:t>수용체 관련 </a:t>
            </a:r>
            <a:r>
              <a:rPr lang="ko-KR" altLang="en-US" dirty="0" err="1">
                <a:effectLst/>
                <a:highlight>
                  <a:srgbClr val="FFFFFF"/>
                </a:highlight>
                <a:latin typeface="+mj-lt"/>
              </a:rPr>
              <a:t>키나아제</a:t>
            </a:r>
            <a:r>
              <a:rPr lang="ko-KR" altLang="en-US" dirty="0"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dirty="0">
                <a:effectLst/>
                <a:highlight>
                  <a:srgbClr val="FFFFFF"/>
                </a:highlight>
                <a:latin typeface="+mj-lt"/>
              </a:rPr>
              <a:t>4</a:t>
            </a:r>
            <a:r>
              <a:rPr lang="ko-KR" altLang="en-US" dirty="0">
                <a:effectLst/>
                <a:highlight>
                  <a:srgbClr val="FFFFFF"/>
                </a:highlight>
                <a:latin typeface="+mj-lt"/>
              </a:rPr>
              <a:t>의</a:t>
            </a:r>
            <a:r>
              <a:rPr lang="en-US" altLang="ko-KR" dirty="0">
                <a:highlight>
                  <a:srgbClr val="FFFFFF"/>
                </a:highlight>
                <a:latin typeface="+mj-lt"/>
              </a:rPr>
              <a:t> </a:t>
            </a:r>
            <a:r>
              <a:rPr lang="ko-KR" altLang="en-US" dirty="0">
                <a:highlight>
                  <a:srgbClr val="FFFFFF"/>
                </a:highlight>
                <a:latin typeface="+mj-lt"/>
              </a:rPr>
              <a:t>절반을</a:t>
            </a:r>
            <a:r>
              <a:rPr lang="ko-KR" altLang="en-US" dirty="0"/>
              <a:t> 저해하여 </a:t>
            </a:r>
            <a:r>
              <a:rPr lang="ko-KR" altLang="en-US" b="1" dirty="0">
                <a:highlight>
                  <a:srgbClr val="FFFF00"/>
                </a:highlight>
              </a:rPr>
              <a:t>자가면역 활동을 조절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억제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r>
              <a:rPr lang="ko-KR" altLang="en-US" b="1" dirty="0">
                <a:highlight>
                  <a:srgbClr val="FFFF00"/>
                </a:highlight>
              </a:rPr>
              <a:t>하는 약물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(</a:t>
            </a:r>
            <a:r>
              <a:rPr lang="ko-KR" altLang="en-US" dirty="0"/>
              <a:t>중에서 본인들이 원하는 </a:t>
            </a:r>
            <a:r>
              <a:rPr lang="en-US" altLang="ko-KR" dirty="0"/>
              <a:t>IC50 </a:t>
            </a:r>
            <a:r>
              <a:rPr lang="ko-KR" altLang="en-US" dirty="0"/>
              <a:t>가진 것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F1D23D-F6C9-777A-1F37-7088F598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71625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9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321B019-A900-9892-41FC-D8E896A0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33" y="335280"/>
            <a:ext cx="4720665" cy="4740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52C188-FC1D-D5D4-7992-E8F3E627E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5" y="2562284"/>
            <a:ext cx="7915275" cy="3143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9400318-CEF8-2A4A-35BD-82980F5FE320}"/>
                  </a:ext>
                </a:extLst>
              </p14:cNvPr>
              <p14:cNvContentPartPr/>
              <p14:nvPr/>
            </p14:nvContentPartPr>
            <p14:xfrm>
              <a:off x="164793" y="5552895"/>
              <a:ext cx="7495560" cy="41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9400318-CEF8-2A4A-35BD-82980F5FE3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53" y="5444895"/>
                <a:ext cx="7603200" cy="257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432A05-D3D6-7F61-6AA9-AC86672FDBF1}"/>
              </a:ext>
            </a:extLst>
          </p:cNvPr>
          <p:cNvSpPr txBox="1"/>
          <p:nvPr/>
        </p:nvSpPr>
        <p:spPr>
          <a:xfrm>
            <a:off x="164792" y="5878375"/>
            <a:ext cx="10401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= IRAK-4</a:t>
            </a:r>
            <a:r>
              <a:rPr lang="ko-KR" altLang="en-US" dirty="0"/>
              <a:t>를 비활성화 시키면 오른쪽 신호 체계 전체 중단 </a:t>
            </a:r>
            <a:r>
              <a:rPr lang="en-US" altLang="ko-KR" dirty="0"/>
              <a:t>=  </a:t>
            </a:r>
            <a:r>
              <a:rPr lang="ko-KR" altLang="en-US" dirty="0"/>
              <a:t>자가면역 활동 중단</a:t>
            </a:r>
            <a:endParaRPr lang="en-US" altLang="ko-KR" dirty="0"/>
          </a:p>
          <a:p>
            <a:pPr lvl="1"/>
            <a:r>
              <a:rPr lang="en-US" altLang="ko-KR" dirty="0"/>
              <a:t>-&gt; IC50(</a:t>
            </a:r>
            <a:r>
              <a:rPr lang="ko-KR" altLang="en-US" dirty="0"/>
              <a:t>절반 저해 농도</a:t>
            </a:r>
            <a:r>
              <a:rPr lang="en-US" altLang="ko-KR" dirty="0"/>
              <a:t>)</a:t>
            </a:r>
            <a:r>
              <a:rPr lang="ko-KR" altLang="en-US" dirty="0"/>
              <a:t>이 적절한 약을 사용하여</a:t>
            </a:r>
            <a:r>
              <a:rPr lang="en-US" altLang="ko-KR" dirty="0"/>
              <a:t>, </a:t>
            </a:r>
            <a:r>
              <a:rPr lang="ko-KR" altLang="en-US" dirty="0"/>
              <a:t>비정상적 자가면역 활동을 약물로 조절 예정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9D4B30D-D7A4-136D-DF81-6611BB89A2E5}"/>
                  </a:ext>
                </a:extLst>
              </p14:cNvPr>
              <p14:cNvContentPartPr/>
              <p14:nvPr/>
            </p14:nvContentPartPr>
            <p14:xfrm>
              <a:off x="9543000" y="1685640"/>
              <a:ext cx="526320" cy="222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9D4B30D-D7A4-136D-DF81-6611BB89A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9000" y="1578000"/>
                <a:ext cx="63396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0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52B2F5C-2A26-854C-45B8-725CBE75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/>
              <a:t>8. pIC50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4DB998-6744-84FA-A98B-F50B9DFF1EA9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2F46DB-21E1-1C68-3B82-338D0E7663ED}"/>
              </a:ext>
            </a:extLst>
          </p:cNvPr>
          <p:cNvGrpSpPr/>
          <p:nvPr/>
        </p:nvGrpSpPr>
        <p:grpSpPr>
          <a:xfrm>
            <a:off x="523875" y="2570480"/>
            <a:ext cx="11144250" cy="1711960"/>
            <a:chOff x="523875" y="2570480"/>
            <a:chExt cx="11144250" cy="171196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867B271-3AE4-05A3-ADB3-3891ED18A10F}"/>
                </a:ext>
              </a:extLst>
            </p:cNvPr>
            <p:cNvGrpSpPr/>
            <p:nvPr/>
          </p:nvGrpSpPr>
          <p:grpSpPr>
            <a:xfrm>
              <a:off x="523875" y="2575560"/>
              <a:ext cx="11144250" cy="1706880"/>
              <a:chOff x="523875" y="2575560"/>
              <a:chExt cx="11144250" cy="170688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4563E33-BF9C-39F6-7EA5-E6235C4A4A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588" b="28403"/>
              <a:stretch/>
            </p:blipFill>
            <p:spPr>
              <a:xfrm>
                <a:off x="523875" y="2575560"/>
                <a:ext cx="11144250" cy="170688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잉크 3">
                    <a:extLst>
                      <a:ext uri="{FF2B5EF4-FFF2-40B4-BE49-F238E27FC236}">
                        <a16:creationId xmlns:a16="http://schemas.microsoft.com/office/drawing/2014/main" id="{475C1B20-343B-D985-AFCA-67F159A1E773}"/>
                      </a:ext>
                    </a:extLst>
                  </p14:cNvPr>
                  <p14:cNvContentPartPr/>
                  <p14:nvPr/>
                </p14:nvContentPartPr>
                <p14:xfrm>
                  <a:off x="5313360" y="3586080"/>
                  <a:ext cx="3603960" cy="31680"/>
                </p14:xfrm>
              </p:contentPart>
            </mc:Choice>
            <mc:Fallback xmlns="">
              <p:pic>
                <p:nvPicPr>
                  <p:cNvPr id="4" name="잉크 3">
                    <a:extLst>
                      <a:ext uri="{FF2B5EF4-FFF2-40B4-BE49-F238E27FC236}">
                        <a16:creationId xmlns:a16="http://schemas.microsoft.com/office/drawing/2014/main" id="{475C1B20-343B-D985-AFCA-67F159A1E77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59720" y="3478080"/>
                    <a:ext cx="371160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잉크 7">
                    <a:extLst>
                      <a:ext uri="{FF2B5EF4-FFF2-40B4-BE49-F238E27FC236}">
                        <a16:creationId xmlns:a16="http://schemas.microsoft.com/office/drawing/2014/main" id="{7D0391E6-41AA-2E66-6B42-D1538E98641E}"/>
                      </a:ext>
                    </a:extLst>
                  </p14:cNvPr>
                  <p14:cNvContentPartPr/>
                  <p14:nvPr/>
                </p14:nvContentPartPr>
                <p14:xfrm>
                  <a:off x="4465560" y="3121680"/>
                  <a:ext cx="585360" cy="68796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7D0391E6-41AA-2E66-6B42-D1538E98641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411560" y="3014040"/>
                    <a:ext cx="693000" cy="90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7893919C-3B3C-2057-FEF8-32DC981751F9}"/>
                      </a:ext>
                    </a:extLst>
                  </p14:cNvPr>
                  <p14:cNvContentPartPr/>
                  <p14:nvPr/>
                </p14:nvContentPartPr>
                <p14:xfrm>
                  <a:off x="2885160" y="3646920"/>
                  <a:ext cx="769320" cy="4140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7893919C-3B3C-2057-FEF8-32DC981751F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31160" y="3539280"/>
                    <a:ext cx="876960" cy="257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BECFAC-31A2-ACAD-CF4E-FB6F8F1F0492}"/>
                </a:ext>
              </a:extLst>
            </p:cNvPr>
            <p:cNvSpPr/>
            <p:nvPr/>
          </p:nvSpPr>
          <p:spPr>
            <a:xfrm>
              <a:off x="6503403" y="2570480"/>
              <a:ext cx="4530357" cy="65024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C47BF4-2089-C2EB-61C8-A91C8C3F9E5B}"/>
              </a:ext>
            </a:extLst>
          </p:cNvPr>
          <p:cNvSpPr txBox="1"/>
          <p:nvPr/>
        </p:nvSpPr>
        <p:spPr>
          <a:xfrm>
            <a:off x="375920" y="1198880"/>
            <a:ext cx="6502400" cy="3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IC50</a:t>
            </a:r>
            <a:r>
              <a:rPr lang="ko-KR" altLang="en-US" dirty="0"/>
              <a:t>를 역상용로그화 한 것 </a:t>
            </a:r>
            <a:r>
              <a:rPr lang="en-US" altLang="ko-KR" dirty="0"/>
              <a:t>(=-log10 </a:t>
            </a:r>
            <a:r>
              <a:rPr lang="ko-KR" altLang="en-US" dirty="0"/>
              <a:t>붙임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2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6ECB60-8D72-FD30-04D8-62C97835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26" y="2381587"/>
            <a:ext cx="81800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i="0" dirty="0">
                <a:effectLst/>
                <a:highlight>
                  <a:srgbClr val="FFFFFF"/>
                </a:highlight>
                <a:latin typeface="+mn-lt"/>
              </a:rPr>
              <a:t>▶ </a:t>
            </a:r>
            <a:r>
              <a:rPr kumimoji="0" lang="ko-KR" altLang="ko-KR" b="1" i="0" strike="noStrike" cap="none" normalizeH="0" baseline="0" dirty="0" err="1">
                <a:ln>
                  <a:noFill/>
                </a:ln>
                <a:effectLst/>
                <a:latin typeface="+mn-lt"/>
                <a:ea typeface="inherit"/>
              </a:rPr>
              <a:t>chemical</a:t>
            </a:r>
            <a:r>
              <a:rPr kumimoji="0" lang="ko-KR" altLang="ko-KR" b="1" i="0" strike="noStrike" cap="none" normalizeH="0" baseline="0" dirty="0">
                <a:ln>
                  <a:noFill/>
                </a:ln>
                <a:effectLst/>
                <a:latin typeface="+mn-lt"/>
                <a:ea typeface="inherit"/>
              </a:rPr>
              <a:t> "SMILES"</a:t>
            </a:r>
            <a:endParaRPr kumimoji="0" lang="ko-KR" altLang="ko-KR" b="1" i="0" strike="noStrike" cap="none" normalizeH="0" baseline="0" dirty="0">
              <a:ln>
                <a:noFill/>
              </a:ln>
              <a:effectLst/>
              <a:latin typeface="+mn-lt"/>
              <a:ea typeface="se-nanum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: 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latin typeface="+mn-lt"/>
                <a:ea typeface="var(--se-system-font-family)"/>
              </a:rPr>
              <a:t>molecule들의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 구조</a:t>
            </a:r>
            <a:r>
              <a:rPr kumimoji="0" lang="en-US" altLang="ko-KR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(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latin typeface="+mn-lt"/>
                <a:ea typeface="var(--se-system-font-family)"/>
              </a:rPr>
              <a:t>structure</a:t>
            </a:r>
            <a:r>
              <a:rPr kumimoji="0" lang="en-US" altLang="ko-KR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)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 </a:t>
            </a:r>
            <a:r>
              <a:rPr kumimoji="0" lang="ko-KR" altLang="en-US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를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latin typeface="+mn-lt"/>
                <a:ea typeface="var(--se-system-font-family)"/>
              </a:rPr>
              <a:t> 컴퓨터가 인식하기 쉽고 문자열로 나타낸 것</a:t>
            </a:r>
            <a:endParaRPr kumimoji="0" lang="ko-KR" altLang="ko-KR" i="0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B596A81A-D0A2-1E4A-5950-9F6D66D7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0" y="3199883"/>
            <a:ext cx="7732981" cy="186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B325D9D-4108-67F1-595F-B2C5FA33C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/>
              <a:t>9. Smiles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6843DB-5E60-D2CB-AF04-9228562E095C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26ECC-C517-F21D-8BDF-F664D3F5C77B}"/>
              </a:ext>
            </a:extLst>
          </p:cNvPr>
          <p:cNvSpPr txBox="1"/>
          <p:nvPr/>
        </p:nvSpPr>
        <p:spPr>
          <a:xfrm>
            <a:off x="509003" y="11679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var(--se-system-font-family)"/>
              </a:rPr>
              <a:t>: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ea typeface="var(--se-system-font-family)"/>
              </a:rPr>
              <a:t> 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ea typeface="var(--se-system-font-family)"/>
              </a:rPr>
              <a:t>simplied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ea typeface="var(--se-system-font-family)"/>
              </a:rPr>
              <a:t> 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ea typeface="var(--se-system-font-family)"/>
              </a:rPr>
              <a:t>molecular-input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ea typeface="var(--se-system-font-family)"/>
              </a:rPr>
              <a:t> 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ea typeface="var(--se-system-font-family)"/>
              </a:rPr>
              <a:t>line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ea typeface="var(--se-system-font-family)"/>
              </a:rPr>
              <a:t> 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ea typeface="var(--se-system-font-family)"/>
              </a:rPr>
              <a:t>entry</a:t>
            </a:r>
            <a:r>
              <a:rPr kumimoji="0" lang="ko-KR" altLang="ko-KR" i="0" strike="noStrike" cap="none" normalizeH="0" baseline="0" dirty="0">
                <a:ln>
                  <a:noFill/>
                </a:ln>
                <a:effectLst/>
                <a:ea typeface="var(--se-system-font-family)"/>
              </a:rPr>
              <a:t> </a:t>
            </a:r>
            <a:r>
              <a:rPr kumimoji="0" lang="ko-KR" altLang="ko-KR" i="0" strike="noStrike" cap="none" normalizeH="0" baseline="0" dirty="0" err="1">
                <a:ln>
                  <a:noFill/>
                </a:ln>
                <a:effectLst/>
                <a:ea typeface="var(--se-system-font-family)"/>
              </a:rPr>
              <a:t>system</a:t>
            </a:r>
            <a:endParaRPr kumimoji="0" lang="en-US" altLang="ko-KR" i="0" strike="noStrike" cap="none" normalizeH="0" baseline="0" dirty="0">
              <a:ln>
                <a:noFill/>
              </a:ln>
              <a:effectLst/>
              <a:ea typeface="var(--se-system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se-nanumgothic"/>
              </a:rPr>
              <a:t>-&gt; </a:t>
            </a:r>
            <a:r>
              <a:rPr lang="ko-KR" altLang="en-US" dirty="0">
                <a:ea typeface="se-nanumgothic"/>
              </a:rPr>
              <a:t>분자식 표기법 중 하나</a:t>
            </a:r>
            <a:endParaRPr kumimoji="0" lang="ko-KR" altLang="ko-KR" i="0" strike="noStrike" cap="none" normalizeH="0" baseline="0" dirty="0">
              <a:ln>
                <a:noFill/>
              </a:ln>
              <a:effectLst/>
              <a:ea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829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B5C99FA-278F-DC92-C72A-F672407E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1350"/>
            <a:ext cx="121920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ko-KR" altLang="en-US" sz="10000" b="1" dirty="0"/>
              <a:t>끝</a:t>
            </a:r>
            <a:endParaRPr lang="en-US" altLang="ko-KR" sz="10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6016-A7FF-2FFD-3860-DD22818438F8}"/>
              </a:ext>
            </a:extLst>
          </p:cNvPr>
          <p:cNvSpPr txBox="1"/>
          <p:nvPr/>
        </p:nvSpPr>
        <p:spPr>
          <a:xfrm>
            <a:off x="203200" y="6119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https://blog.naver.com/issuewatch/222600618700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01003-AAC9-8234-EAEC-1914EF78FB67}"/>
              </a:ext>
            </a:extLst>
          </p:cNvPr>
          <p:cNvSpPr txBox="1"/>
          <p:nvPr/>
        </p:nvSpPr>
        <p:spPr>
          <a:xfrm>
            <a:off x="203200" y="5702541"/>
            <a:ext cx="106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dirty="0"/>
              <a:t>약물이 </a:t>
            </a:r>
            <a:r>
              <a:rPr lang="en-US" altLang="ko-KR" i="0" dirty="0">
                <a:effectLst/>
                <a:highlight>
                  <a:srgbClr val="FFFFFF"/>
                </a:highlight>
              </a:rPr>
              <a:t>HIV </a:t>
            </a:r>
            <a:r>
              <a:rPr lang="ko-KR" altLang="en-US" i="0" dirty="0">
                <a:effectLst/>
                <a:highlight>
                  <a:srgbClr val="FFFFFF"/>
                </a:highlight>
              </a:rPr>
              <a:t>표적에 대해 얼마나 활성화될지를 예측</a:t>
            </a:r>
            <a:r>
              <a:rPr lang="ko-KR" altLang="en-US" dirty="0">
                <a:highlight>
                  <a:srgbClr val="FFFFFF"/>
                </a:highlight>
                <a:ea typeface="Dotum" panose="020B0600000101010101" pitchFamily="50" charset="-127"/>
              </a:rPr>
              <a:t>하는</a:t>
            </a:r>
            <a:r>
              <a:rPr lang="en-US" altLang="ko-KR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개발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484D7-83E1-16F3-0379-1ABA35A55501}"/>
              </a:ext>
            </a:extLst>
          </p:cNvPr>
          <p:cNvSpPr txBox="1"/>
          <p:nvPr/>
        </p:nvSpPr>
        <p:spPr>
          <a:xfrm>
            <a:off x="203200" y="5285468"/>
            <a:ext cx="908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https://bdsl.jbnu.ac.kr/blog/mid-term-project-deep-learning-and-drug-discovery/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F378D-D274-BD31-C3E0-EF3B0E2E00CD}"/>
              </a:ext>
            </a:extLst>
          </p:cNvPr>
          <p:cNvSpPr txBox="1"/>
          <p:nvPr/>
        </p:nvSpPr>
        <p:spPr>
          <a:xfrm>
            <a:off x="203200" y="4451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읽어볼 만한 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336B4-FD25-6843-A12F-CDA0779B55A9}"/>
              </a:ext>
            </a:extLst>
          </p:cNvPr>
          <p:cNvSpPr txBox="1"/>
          <p:nvPr/>
        </p:nvSpPr>
        <p:spPr>
          <a:xfrm>
            <a:off x="203200" y="4868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전북대</a:t>
            </a:r>
            <a:r>
              <a:rPr lang="en-US" altLang="ko-KR" dirty="0"/>
              <a:t>_</a:t>
            </a:r>
            <a:r>
              <a:rPr lang="ko-KR" altLang="en-US" dirty="0"/>
              <a:t>딥러닝</a:t>
            </a:r>
            <a:r>
              <a:rPr lang="en-US" altLang="ko-KR" dirty="0"/>
              <a:t>-</a:t>
            </a:r>
            <a:r>
              <a:rPr lang="ko-KR" altLang="en-US" dirty="0"/>
              <a:t>신약개발</a:t>
            </a:r>
            <a:r>
              <a:rPr lang="en-US" altLang="ko-KR" dirty="0"/>
              <a:t>_</a:t>
            </a:r>
            <a:r>
              <a:rPr lang="ko-KR" altLang="en-US" dirty="0"/>
              <a:t>약물예측모델 만들기</a:t>
            </a:r>
          </a:p>
        </p:txBody>
      </p:sp>
    </p:spTree>
    <p:extLst>
      <p:ext uri="{BB962C8B-B14F-4D97-AF65-F5344CB8AC3E}">
        <p14:creationId xmlns:p14="http://schemas.microsoft.com/office/powerpoint/2010/main" val="17547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0F1BE2-6C92-4B92-43FD-EFCE464043CD}"/>
              </a:ext>
            </a:extLst>
          </p:cNvPr>
          <p:cNvSpPr/>
          <p:nvPr/>
        </p:nvSpPr>
        <p:spPr>
          <a:xfrm>
            <a:off x="433138" y="1284055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6D9607-8CDC-1FE9-57E2-B3C97881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47813"/>
            <a:ext cx="916965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1. Molecule </a:t>
            </a:r>
            <a:r>
              <a:rPr lang="en-US" altLang="ko-KR" sz="2000" b="1" dirty="0" err="1"/>
              <a:t>ChEMBL</a:t>
            </a:r>
            <a:r>
              <a:rPr lang="en-US" altLang="ko-KR" sz="2000" b="1" dirty="0"/>
              <a:t> ID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2. Standard Type/ Standard Relation/ Standard Value/ Standard Units 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en-US" altLang="ko-KR" sz="2000" b="1" dirty="0" err="1"/>
              <a:t>pChEMBL</a:t>
            </a:r>
            <a:r>
              <a:rPr lang="en-US" altLang="ko-KR" sz="2000" b="1" dirty="0"/>
              <a:t> Value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4. Assay </a:t>
            </a:r>
            <a:r>
              <a:rPr lang="en-US" altLang="ko-KR" sz="2000" b="1" dirty="0" err="1"/>
              <a:t>ChEMBL</a:t>
            </a:r>
            <a:r>
              <a:rPr lang="en-US" altLang="ko-KR" sz="2000" b="1" dirty="0"/>
              <a:t> ID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5. Target </a:t>
            </a:r>
            <a:r>
              <a:rPr lang="en-US" altLang="ko-KR" sz="2000" b="1" dirty="0" err="1"/>
              <a:t>ChEMBL</a:t>
            </a:r>
            <a:r>
              <a:rPr lang="en-US" altLang="ko-KR" sz="2000" b="1" dirty="0"/>
              <a:t> ID/ Target Name/ Target Organism/ Target Type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6. Document </a:t>
            </a:r>
            <a:r>
              <a:rPr lang="en-US" altLang="ko-KR" sz="2000" b="1" dirty="0" err="1"/>
              <a:t>ChEMBL</a:t>
            </a:r>
            <a:r>
              <a:rPr lang="en-US" altLang="ko-KR" sz="2000" b="1" dirty="0"/>
              <a:t> ID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7. IC50_nM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8. pIC50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dirty="0"/>
              <a:t>9. Smiles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6FE511F-59A9-7223-0621-4CE19B9A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82563"/>
            <a:ext cx="4378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ko-KR" sz="55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48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489A52C-4D23-49AB-6310-76DDAA69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500" b="1" dirty="0"/>
              <a:t>1. </a:t>
            </a:r>
            <a:r>
              <a:rPr lang="en-US" altLang="ko-KR" sz="3600" b="1" dirty="0"/>
              <a:t>Molecule </a:t>
            </a:r>
            <a:r>
              <a:rPr lang="en-US" altLang="ko-KR" sz="3600" b="1" dirty="0" err="1"/>
              <a:t>ChEMBL</a:t>
            </a:r>
            <a:r>
              <a:rPr lang="en-US" altLang="ko-KR" sz="3600" b="1" dirty="0"/>
              <a:t>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3B821-ADB2-8138-4DB3-8EC52000A1B7}"/>
              </a:ext>
            </a:extLst>
          </p:cNvPr>
          <p:cNvSpPr txBox="1"/>
          <p:nvPr/>
        </p:nvSpPr>
        <p:spPr>
          <a:xfrm>
            <a:off x="1021080" y="1951672"/>
            <a:ext cx="10149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b="1" i="0" dirty="0">
                <a:effectLst/>
                <a:highlight>
                  <a:srgbClr val="FFFFFF"/>
                </a:highlight>
                <a:latin typeface="inherit"/>
              </a:rPr>
              <a:t>▶ </a:t>
            </a:r>
            <a:r>
              <a:rPr lang="en-US" altLang="ko-KR" b="1" i="0" dirty="0" err="1">
                <a:effectLst/>
                <a:highlight>
                  <a:srgbClr val="FFFFFF"/>
                </a:highlight>
                <a:latin typeface="inherit"/>
              </a:rPr>
              <a:t>ChEMBL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inherit"/>
              </a:rPr>
              <a:t>이란</a:t>
            </a:r>
            <a:r>
              <a:rPr lang="en-US" altLang="ko-KR" b="1" i="0" dirty="0">
                <a:effectLst/>
                <a:highlight>
                  <a:srgbClr val="FFFFFF"/>
                </a:highlight>
                <a:latin typeface="inherit"/>
              </a:rPr>
              <a:t>?</a:t>
            </a:r>
            <a:endParaRPr lang="ko-KR" altLang="en-US" b="0" i="0" dirty="0">
              <a:effectLst/>
              <a:highlight>
                <a:srgbClr val="FFFFFF"/>
              </a:highlight>
              <a:latin typeface="se-nanumgothic"/>
            </a:endParaRPr>
          </a:p>
          <a:p>
            <a:pPr fontAlgn="base"/>
            <a:r>
              <a:rPr lang="en-US" altLang="ko-KR" b="0" i="0" dirty="0">
                <a:effectLst/>
                <a:highlight>
                  <a:srgbClr val="FFFFFF"/>
                </a:highlight>
                <a:latin typeface="var(--se-nanummyeongjo-font-family)"/>
              </a:rPr>
              <a:t>: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var(--se-nanummyeongjo-font-family)"/>
              </a:rPr>
              <a:t>약물과 유사한 특성을 </a:t>
            </a:r>
            <a:r>
              <a:rPr lang="ko-KR" altLang="en-US" dirty="0">
                <a:highlight>
                  <a:srgbClr val="FFFFFF"/>
                </a:highlight>
                <a:latin typeface="var(--se-nanummyeongjo-font-family)"/>
              </a:rPr>
              <a:t>가진 </a:t>
            </a:r>
            <a:r>
              <a:rPr lang="ko-KR" altLang="en-US" dirty="0">
                <a:highlight>
                  <a:srgbClr val="FFFF00"/>
                </a:highlight>
                <a:latin typeface="var(--se-nanummyeongjo-font-family)"/>
              </a:rPr>
              <a:t>생리활성분자</a:t>
            </a:r>
            <a:r>
              <a:rPr lang="en-US" altLang="ko-KR" dirty="0">
                <a:highlight>
                  <a:srgbClr val="FFFFFF"/>
                </a:highlight>
                <a:latin typeface="var(--se-nanummyeongjo-font-family)"/>
              </a:rPr>
              <a:t>(bioactive molecular)</a:t>
            </a:r>
            <a:r>
              <a:rPr lang="ko-KR" altLang="en-US" dirty="0">
                <a:highlight>
                  <a:srgbClr val="FFFFFF"/>
                </a:highlight>
                <a:latin typeface="var(--se-nanummyeongjo-font-family)"/>
              </a:rPr>
              <a:t>의 수동 </a:t>
            </a:r>
            <a:r>
              <a:rPr lang="ko-KR" altLang="en-US" dirty="0" err="1">
                <a:highlight>
                  <a:srgbClr val="FFFFFF"/>
                </a:highlight>
                <a:latin typeface="var(--se-nanummyeongjo-font-family)"/>
              </a:rPr>
              <a:t>큐레이트</a:t>
            </a:r>
            <a:r>
              <a:rPr lang="ko-KR" altLang="en-US" dirty="0">
                <a:highlight>
                  <a:srgbClr val="FFFFFF"/>
                </a:highlight>
                <a:latin typeface="var(--se-nanummyeongjo-font-family)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var(--se-nanummyeongjo-font-family)"/>
              </a:rPr>
              <a:t>데이터베이스</a:t>
            </a:r>
            <a:endParaRPr lang="en-US" altLang="ko-KR" dirty="0">
              <a:highlight>
                <a:srgbClr val="FFFF00"/>
              </a:highlight>
              <a:latin typeface="var(--se-nanummyeongjo-font-family)"/>
            </a:endParaRPr>
          </a:p>
          <a:p>
            <a:pPr fontAlgn="base"/>
            <a:endParaRPr lang="en-US" altLang="ko-KR" dirty="0">
              <a:highlight>
                <a:srgbClr val="FFFF00"/>
              </a:highlight>
              <a:latin typeface="var(--se-nanummyeongjo-font-family)"/>
            </a:endParaRPr>
          </a:p>
          <a:p>
            <a:pPr fontAlgn="base"/>
            <a:r>
              <a:rPr lang="en-US" altLang="ko-KR" i="0" u="sng" dirty="0" err="1">
                <a:effectLst/>
                <a:highlight>
                  <a:srgbClr val="FFFFFF"/>
                </a:highlight>
              </a:rPr>
              <a:t>ChEMBL</a:t>
            </a:r>
            <a:r>
              <a:rPr lang="ko-KR" altLang="en-US" i="0" u="sng" dirty="0">
                <a:effectLst/>
                <a:highlight>
                  <a:srgbClr val="FFFFFF"/>
                </a:highlight>
              </a:rPr>
              <a:t>에서 특정 </a:t>
            </a:r>
            <a:r>
              <a:rPr lang="en-US" altLang="ko-KR" i="0" u="sng" dirty="0">
                <a:effectLst/>
                <a:highlight>
                  <a:srgbClr val="FFFFFF"/>
                </a:highlight>
              </a:rPr>
              <a:t>target (</a:t>
            </a:r>
            <a:r>
              <a:rPr lang="ko-KR" altLang="en-US" i="0" u="sng" dirty="0">
                <a:effectLst/>
                <a:highlight>
                  <a:srgbClr val="FFFFFF"/>
                </a:highlight>
              </a:rPr>
              <a:t>단백질</a:t>
            </a:r>
            <a:r>
              <a:rPr lang="en-US" altLang="ko-KR" i="0" u="sng" dirty="0">
                <a:effectLst/>
                <a:highlight>
                  <a:srgbClr val="FFFFFF"/>
                </a:highlight>
              </a:rPr>
              <a:t>)</a:t>
            </a:r>
            <a:r>
              <a:rPr lang="ko-KR" altLang="en-US" i="0" u="sng" dirty="0">
                <a:effectLst/>
                <a:highlight>
                  <a:srgbClr val="FFFFFF"/>
                </a:highlight>
              </a:rPr>
              <a:t>에 대한 정보를 검색할 수 있다</a:t>
            </a:r>
            <a:r>
              <a:rPr lang="en-US" altLang="ko-KR" i="0" u="sng" dirty="0">
                <a:effectLst/>
                <a:highlight>
                  <a:srgbClr val="FFFFFF"/>
                </a:highlight>
              </a:rPr>
              <a:t>.</a:t>
            </a:r>
            <a:endParaRPr lang="en-US" altLang="ko-KR" u="sng" dirty="0">
              <a:highlight>
                <a:srgbClr val="FFFF00"/>
              </a:highlight>
            </a:endParaRPr>
          </a:p>
          <a:p>
            <a:pPr fontAlgn="base"/>
            <a:endParaRPr lang="en-US" altLang="ko-KR" dirty="0">
              <a:highlight>
                <a:srgbClr val="FFFFFF"/>
              </a:highlight>
              <a:latin typeface="var(--se-nanummyeongjo-font-family)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highlight>
                  <a:srgbClr val="FFFFFF"/>
                </a:highlight>
                <a:latin typeface="var(--se-nanummyeongjo-font-family)"/>
              </a:rPr>
              <a:t>유럽 생물정보학 연구소에서 관리하는 화학데이터베이스</a:t>
            </a:r>
            <a:endParaRPr lang="en-US" altLang="ko-KR" dirty="0">
              <a:highlight>
                <a:srgbClr val="FFFFFF"/>
              </a:highlight>
              <a:latin typeface="var(--se-nanummyeongjo-font-family)"/>
            </a:endParaRPr>
          </a:p>
          <a:p>
            <a:pPr fontAlgn="base"/>
            <a:endParaRPr lang="en-US" altLang="ko-KR" dirty="0">
              <a:highlight>
                <a:srgbClr val="FFFFFF"/>
              </a:highlight>
              <a:latin typeface="var(--se-nanummyeongjo-font-family)"/>
            </a:endParaRPr>
          </a:p>
          <a:p>
            <a:pPr fontAlgn="base"/>
            <a:r>
              <a:rPr lang="en-US" altLang="ko-KR" dirty="0">
                <a:highlight>
                  <a:srgbClr val="FFFFFF"/>
                </a:highlight>
                <a:latin typeface="var(--se-nanummyeongjo-font-family)"/>
              </a:rPr>
              <a:t>- </a:t>
            </a:r>
            <a:r>
              <a:rPr lang="ko-KR" altLang="en-US" dirty="0">
                <a:highlight>
                  <a:srgbClr val="FFFFFF"/>
                </a:highlight>
                <a:latin typeface="var(--se-nanummyeongjo-font-family)"/>
              </a:rPr>
              <a:t>효과적인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var(--se-nanummyeongjo-font-family)"/>
              </a:rPr>
              <a:t>신약으로서 게놈 정보의 번역을 돕기 위해 화학적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var(--se-nanummyeongjo-font-family)"/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var(--se-nanummyeongjo-font-family)"/>
              </a:rPr>
              <a:t>생물학적 활성 및 게놈 데이터를 결합하여 제공한다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var(--se-nanummyeongjo-font-family)"/>
              </a:rPr>
              <a:t>.</a:t>
            </a:r>
            <a:endParaRPr lang="ko-KR" altLang="en-US" b="0" i="0" dirty="0">
              <a:effectLst/>
              <a:highlight>
                <a:srgbClr val="FFFFFF"/>
              </a:highlight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2FA3-DBE6-257B-C0AB-A9237E77AF51}"/>
              </a:ext>
            </a:extLst>
          </p:cNvPr>
          <p:cNvSpPr txBox="1"/>
          <p:nvPr/>
        </p:nvSpPr>
        <p:spPr>
          <a:xfrm>
            <a:off x="3043104" y="4903307"/>
            <a:ext cx="6105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400" b="1" i="0" dirty="0" err="1">
                <a:effectLst/>
                <a:highlight>
                  <a:srgbClr val="FFFFFF"/>
                </a:highlight>
                <a:latin typeface="inherit"/>
              </a:rPr>
              <a:t>ChEMBL</a:t>
            </a:r>
            <a:r>
              <a:rPr lang="en-US" altLang="ko-KR" sz="1400" b="1" i="0" dirty="0"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altLang="ko-KR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분자구조마다 </a:t>
            </a:r>
            <a:r>
              <a:rPr lang="en-US" altLang="ko-KR" sz="1400" b="1" i="1" u="none" strike="noStrike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ChEMBL</a:t>
            </a:r>
            <a:r>
              <a:rPr lang="en-US" altLang="ko-KR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번호를 매긴 백과사전 같은 것</a:t>
            </a:r>
            <a:endParaRPr lang="en-US" altLang="ko-KR" sz="1400" b="1" i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Molecule </a:t>
            </a:r>
            <a:r>
              <a:rPr lang="en-US" altLang="ko-KR" sz="1400" b="1" i="1" u="none" strike="noStrike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ChEMBL</a:t>
            </a:r>
            <a:r>
              <a:rPr lang="en-US" altLang="ko-KR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  <a:r>
              <a:rPr lang="ko-KR" altLang="en-US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b="1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분자 </a:t>
            </a:r>
            <a:r>
              <a:rPr lang="en-US" altLang="ko-KR" sz="14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ChEMBL</a:t>
            </a:r>
            <a:r>
              <a:rPr lang="en-US" altLang="ko-KR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endParaRPr lang="en-US" altLang="ko-KR" sz="14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D4AE11-AC2F-60EA-C1CD-9DAD6D177C8E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0CCFA-439C-90A2-A724-4F9D8066F1F9}"/>
              </a:ext>
            </a:extLst>
          </p:cNvPr>
          <p:cNvSpPr txBox="1"/>
          <p:nvPr/>
        </p:nvSpPr>
        <p:spPr>
          <a:xfrm>
            <a:off x="7366000" y="1643895"/>
            <a:ext cx="473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ko-KR" altLang="en-US" sz="1400" b="1" i="1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큐레이트</a:t>
            </a:r>
            <a:r>
              <a:rPr lang="ko-KR" altLang="en-US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</a:t>
            </a:r>
            <a:r>
              <a:rPr lang="en-US" altLang="ko-KR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선별 </a:t>
            </a:r>
            <a:r>
              <a:rPr lang="en-US" altLang="ko-KR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 부여하는 과정</a:t>
            </a:r>
            <a:endParaRPr lang="en-US" altLang="ko-KR" sz="1400" b="1" i="1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97D14-3CAD-B29F-CCFB-64B5BC55DF3E}"/>
              </a:ext>
            </a:extLst>
          </p:cNvPr>
          <p:cNvSpPr txBox="1"/>
          <p:nvPr/>
        </p:nvSpPr>
        <p:spPr>
          <a:xfrm>
            <a:off x="6786880" y="6123298"/>
            <a:ext cx="5405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 err="1"/>
              <a:t>ChEMBL</a:t>
            </a:r>
            <a:r>
              <a:rPr lang="en-US" altLang="ko-KR" dirty="0"/>
              <a:t> </a:t>
            </a:r>
            <a:r>
              <a:rPr lang="ko-KR" altLang="en-US" dirty="0"/>
              <a:t>홈페이지 사용법</a:t>
            </a:r>
            <a:r>
              <a:rPr lang="en-US" altLang="ko-KR" dirty="0"/>
              <a:t>: https://bdsl.jbnu.ac.kr/blog/chembl-database/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3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DA1E98-1796-1CAE-6C72-C727DA42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4" y="530147"/>
            <a:ext cx="11805232" cy="5797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AC170-2A43-FFFC-D792-0C4CA58D5950}"/>
              </a:ext>
            </a:extLst>
          </p:cNvPr>
          <p:cNvSpPr txBox="1"/>
          <p:nvPr/>
        </p:nvSpPr>
        <p:spPr>
          <a:xfrm>
            <a:off x="2406316" y="530147"/>
            <a:ext cx="737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fontAlgn="ctr"/>
            <a:r>
              <a:rPr lang="en-US" altLang="ko-KR" b="1" i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Name: Heparan sulfate</a:t>
            </a:r>
            <a:r>
              <a:rPr lang="ko-KR" altLang="en-US" sz="18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i="1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i="1" dirty="0" err="1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ChEMBL</a:t>
            </a:r>
            <a:r>
              <a:rPr lang="en-US" altLang="ko-KR" b="1" i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b="1" i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CHEMBL2364677</a:t>
            </a:r>
            <a:endParaRPr lang="en-US" altLang="ko-KR" sz="1800" b="1" i="1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A2B55C6-904A-6989-1CFE-493073F7AB3A}"/>
                  </a:ext>
                </a:extLst>
              </p14:cNvPr>
              <p14:cNvContentPartPr/>
              <p14:nvPr/>
            </p14:nvContentPartPr>
            <p14:xfrm>
              <a:off x="833766" y="2325764"/>
              <a:ext cx="1099080" cy="45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A2B55C6-904A-6989-1CFE-493073F7A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766" y="2217764"/>
                <a:ext cx="1206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3D46D48-3EEB-FB72-27F8-9865939F131C}"/>
                  </a:ext>
                </a:extLst>
              </p14:cNvPr>
              <p14:cNvContentPartPr/>
              <p14:nvPr/>
            </p14:nvContentPartPr>
            <p14:xfrm>
              <a:off x="2774526" y="2357444"/>
              <a:ext cx="12164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3D46D48-3EEB-FB72-27F8-9865939F13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0526" y="2249804"/>
                <a:ext cx="1324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53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778BF5-46E2-913E-B96F-7DA4AACC6977}"/>
              </a:ext>
            </a:extLst>
          </p:cNvPr>
          <p:cNvSpPr txBox="1"/>
          <p:nvPr/>
        </p:nvSpPr>
        <p:spPr>
          <a:xfrm>
            <a:off x="704783" y="2508536"/>
            <a:ext cx="801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 Type: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표준 타입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=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모두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IC50(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반수저해량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으로 통일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548A06-88DE-55DC-E4A7-F7D43AFE3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91648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/>
              <a:t>2. Standard Type/ Standard Relation/ Standard Value/ Standard Units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ECFDBB-82BF-064B-EB3F-BFF14EFE9B09}"/>
              </a:ext>
            </a:extLst>
          </p:cNvPr>
          <p:cNvSpPr/>
          <p:nvPr/>
        </p:nvSpPr>
        <p:spPr>
          <a:xfrm>
            <a:off x="247066" y="1469126"/>
            <a:ext cx="8624218" cy="1350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B6963-C922-A83C-13A2-1D1DF6CCE269}"/>
              </a:ext>
            </a:extLst>
          </p:cNvPr>
          <p:cNvSpPr txBox="1"/>
          <p:nvPr/>
        </p:nvSpPr>
        <p:spPr>
          <a:xfrm>
            <a:off x="704783" y="3270467"/>
            <a:ext cx="801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Relation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표준 관계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=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모두 동일함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D07F7-7F80-1363-A265-D799ABC388BE}"/>
              </a:ext>
            </a:extLst>
          </p:cNvPr>
          <p:cNvSpPr txBox="1"/>
          <p:nvPr/>
        </p:nvSpPr>
        <p:spPr>
          <a:xfrm>
            <a:off x="704783" y="4032398"/>
            <a:ext cx="801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표준 값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IC50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A84AD-C3E7-9B6A-C21A-7934D8EB4788}"/>
              </a:ext>
            </a:extLst>
          </p:cNvPr>
          <p:cNvSpPr txBox="1"/>
          <p:nvPr/>
        </p:nvSpPr>
        <p:spPr>
          <a:xfrm>
            <a:off x="704783" y="4794330"/>
            <a:ext cx="801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 Units: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표준 단위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=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모두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nM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나노 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맑은 고딕" panose="020B0503020000020004" pitchFamily="50" charset="-127"/>
              </a:rPr>
              <a:t>으로 통일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fontAlgn="ctr"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F92BC23-19E3-B536-48EB-DBB61559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01302"/>
              </p:ext>
            </p:extLst>
          </p:nvPr>
        </p:nvGraphicFramePr>
        <p:xfrm>
          <a:off x="6767830" y="1978721"/>
          <a:ext cx="4406900" cy="6477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399995737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6380066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85399478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88222499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 Relation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 Units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363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'='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364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'='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2F2F2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90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CFE9C8B-30AA-473F-AC31-C270FAE3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500" b="1" dirty="0"/>
              <a:t>3. </a:t>
            </a:r>
            <a:r>
              <a:rPr lang="en-US" altLang="ko-KR" sz="3600" b="1" dirty="0" err="1"/>
              <a:t>pChEMBL</a:t>
            </a:r>
            <a:r>
              <a:rPr lang="en-US" altLang="ko-KR" sz="3600" b="1" dirty="0"/>
              <a:t>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C84F9-4070-B229-F3DC-02E2DBAE857D}"/>
              </a:ext>
            </a:extLst>
          </p:cNvPr>
          <p:cNvSpPr txBox="1"/>
          <p:nvPr/>
        </p:nvSpPr>
        <p:spPr>
          <a:xfrm>
            <a:off x="553720" y="1031362"/>
            <a:ext cx="10149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>
                <a:effectLst/>
                <a:highlight>
                  <a:srgbClr val="FFFFFF"/>
                </a:highlight>
                <a:latin typeface="var(--se-nanummyeongjo-font-family)"/>
              </a:rPr>
              <a:t>: </a:t>
            </a:r>
            <a:r>
              <a:rPr lang="en-US" altLang="ko-KR" b="0" i="0" dirty="0" err="1">
                <a:effectLst/>
                <a:highlight>
                  <a:srgbClr val="FFFFFF"/>
                </a:highlight>
                <a:latin typeface="var(--se-nanummyeongjo-font-family)"/>
              </a:rPr>
              <a:t>ChEMBL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var(--se-nanummyeongjo-font-family)"/>
              </a:rPr>
              <a:t>을 </a:t>
            </a:r>
            <a:r>
              <a:rPr lang="ko-KR" altLang="en-US" dirty="0"/>
              <a:t>역상용로그화 한 것 </a:t>
            </a:r>
            <a:r>
              <a:rPr lang="en-US" altLang="ko-KR" dirty="0"/>
              <a:t>(=-log10 </a:t>
            </a:r>
            <a:r>
              <a:rPr lang="ko-KR" altLang="en-US" dirty="0"/>
              <a:t>붙임</a:t>
            </a:r>
            <a:r>
              <a:rPr lang="en-US" altLang="ko-KR" dirty="0"/>
              <a:t>) </a:t>
            </a:r>
          </a:p>
          <a:p>
            <a:pPr fontAlgn="base"/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여러 유형의 생체 활성 측정 값을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var(--se-nanummyeongjo-font-family)"/>
              </a:rPr>
              <a:t> 용이하게 보기 위해 값을 변환함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var(--se-nanummyeongjo-font-family)"/>
              </a:rPr>
              <a:t>.</a:t>
            </a:r>
            <a:endParaRPr lang="ko-KR" altLang="en-US" b="0" i="0" dirty="0">
              <a:effectLst/>
              <a:highlight>
                <a:srgbClr val="FFFFFF"/>
              </a:highlight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DE0DA-8BBD-5316-5C4F-63B4996862F6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AC471-C24C-B236-15DE-6849226B3B5D}"/>
              </a:ext>
            </a:extLst>
          </p:cNvPr>
          <p:cNvSpPr txBox="1"/>
          <p:nvPr/>
        </p:nvSpPr>
        <p:spPr>
          <a:xfrm>
            <a:off x="1776730" y="3075057"/>
            <a:ext cx="8638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𝑝𝐶</a:t>
            </a:r>
            <a:r>
              <a:rPr lang="en-US" altLang="ko-KR" sz="40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ℎ</a:t>
            </a:r>
            <a:r>
              <a:rPr lang="ko-KR" altLang="en-US" sz="40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𝐸𝑀𝐵𝐿</a:t>
            </a:r>
            <a:r>
              <a:rPr lang="en-US" altLang="ko-KR" sz="40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=−log10(</a:t>
            </a:r>
            <a:r>
              <a:rPr lang="ko-KR" altLang="en-US" sz="40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𝐸𝑓𝑓𝑒𝑐𝑡𝑖𝑣𝑒 𝑉𝑎𝑙𝑢𝑒</a:t>
            </a:r>
            <a:r>
              <a:rPr lang="en-US" altLang="ko-KR" sz="40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)</a:t>
            </a:r>
            <a:endParaRPr lang="en-US" altLang="ko-KR" sz="4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364489D-B4BC-A4D9-7164-A506A937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86033"/>
            <a:ext cx="853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676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latinLnBrk="0"/>
            <a:r>
              <a:rPr lang="ko-KR" altLang="en-US" dirty="0">
                <a:solidFill>
                  <a:srgbClr val="222222"/>
                </a:solidFill>
                <a:highlight>
                  <a:srgbClr val="FFFFFF"/>
                </a:highlight>
              </a:rPr>
              <a:t>𝐸𝑓𝑓𝑒𝑐𝑡𝑖𝑣𝑒 𝑉𝑎𝑙𝑢𝑒 </a:t>
            </a:r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molar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concentrations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of IC50, XC50, EC50, AC50,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Ki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, and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Kd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715A78-FE25-87A7-446D-100B04F7EFC5}"/>
              </a:ext>
            </a:extLst>
          </p:cNvPr>
          <p:cNvSpPr/>
          <p:nvPr/>
        </p:nvSpPr>
        <p:spPr>
          <a:xfrm>
            <a:off x="1724660" y="3134248"/>
            <a:ext cx="8534400" cy="6502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0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AE44CD9-A619-5DCF-E742-84C23111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500" b="1" dirty="0"/>
              <a:t>4. </a:t>
            </a:r>
            <a:r>
              <a:rPr lang="en-US" altLang="ko-KR" sz="3600" b="1" dirty="0"/>
              <a:t>Assay </a:t>
            </a:r>
            <a:r>
              <a:rPr lang="en-US" altLang="ko-KR" sz="3600" b="1" dirty="0" err="1"/>
              <a:t>ChEMBL</a:t>
            </a:r>
            <a:r>
              <a:rPr lang="en-US" altLang="ko-KR" sz="3600" b="1" dirty="0"/>
              <a:t> ID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CDE971-E50E-D615-158C-2B668FCE3A71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D9D193-41F3-8D52-0ED7-2EAC50FC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09614"/>
              </p:ext>
            </p:extLst>
          </p:nvPr>
        </p:nvGraphicFramePr>
        <p:xfrm>
          <a:off x="7506018" y="113771"/>
          <a:ext cx="4438916" cy="1288190"/>
        </p:xfrm>
        <a:graphic>
          <a:graphicData uri="http://schemas.openxmlformats.org/drawingml/2006/table">
            <a:tbl>
              <a:tblPr/>
              <a:tblGrid>
                <a:gridCol w="1523415">
                  <a:extLst>
                    <a:ext uri="{9D8B030D-6E8A-4147-A177-3AD203B41FA5}">
                      <a16:colId xmlns:a16="http://schemas.microsoft.com/office/drawing/2014/main" val="3094515609"/>
                    </a:ext>
                  </a:extLst>
                </a:gridCol>
                <a:gridCol w="1287023">
                  <a:extLst>
                    <a:ext uri="{9D8B030D-6E8A-4147-A177-3AD203B41FA5}">
                      <a16:colId xmlns:a16="http://schemas.microsoft.com/office/drawing/2014/main" val="2284168362"/>
                    </a:ext>
                  </a:extLst>
                </a:gridCol>
                <a:gridCol w="1628478">
                  <a:extLst>
                    <a:ext uri="{9D8B030D-6E8A-4147-A177-3AD203B41FA5}">
                      <a16:colId xmlns:a16="http://schemas.microsoft.com/office/drawing/2014/main" val="4257123616"/>
                    </a:ext>
                  </a:extLst>
                </a:gridCol>
              </a:tblGrid>
              <a:tr h="64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Molecule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Assay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081517"/>
                  </a:ext>
                </a:extLst>
              </a:tr>
              <a:tr h="644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CHEMBL4443947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CHEMBL4361896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CHEMBL4359855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285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E987F5-0ACC-933C-F100-C6E2B986DD5F}"/>
              </a:ext>
            </a:extLst>
          </p:cNvPr>
          <p:cNvSpPr txBox="1"/>
          <p:nvPr/>
        </p:nvSpPr>
        <p:spPr>
          <a:xfrm>
            <a:off x="407402" y="1160088"/>
            <a:ext cx="10575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관련 시험에 대한 문서번호</a:t>
            </a:r>
            <a:endParaRPr lang="en-US" altLang="ko-KR" dirty="0"/>
          </a:p>
          <a:p>
            <a:r>
              <a:rPr lang="en-US" altLang="ko-KR" dirty="0" err="1"/>
              <a:t>ChEMBL</a:t>
            </a:r>
            <a:r>
              <a:rPr lang="en-US" altLang="ko-KR" dirty="0"/>
              <a:t> </a:t>
            </a:r>
            <a:r>
              <a:rPr lang="ko-KR" altLang="en-US" dirty="0"/>
              <a:t>내 홈페이지에서 </a:t>
            </a:r>
            <a:r>
              <a:rPr lang="en-US" altLang="ko-KR" dirty="0"/>
              <a:t>CHEMBL4443947</a:t>
            </a:r>
            <a:r>
              <a:rPr lang="ko-KR" altLang="en-US" dirty="0"/>
              <a:t> 검색하면 관련 시험에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ChEMBL_Verdana"/>
              </a:rPr>
              <a:t>CHEMBL4361896</a:t>
            </a:r>
            <a:r>
              <a:rPr lang="ko-KR" altLang="en-US" dirty="0"/>
              <a:t> 가 나타남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클릭 시 시험 정보 확인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3F35AF-24E9-564D-0209-4184C6A4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19" y="2433171"/>
            <a:ext cx="9250562" cy="37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F54BAE-D242-0365-FFEB-B200298FF58F}"/>
              </a:ext>
            </a:extLst>
          </p:cNvPr>
          <p:cNvSpPr txBox="1"/>
          <p:nvPr/>
        </p:nvSpPr>
        <p:spPr>
          <a:xfrm>
            <a:off x="704783" y="2793016"/>
            <a:ext cx="801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180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en-US" altLang="ko-KR" sz="180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ChEMBL</a:t>
            </a:r>
            <a:r>
              <a:rPr lang="en-US" altLang="ko-KR" sz="180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ID: </a:t>
            </a:r>
            <a:r>
              <a:rPr lang="ko-KR" altLang="en-US" sz="180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 타겟 단백질의 </a:t>
            </a:r>
            <a:r>
              <a:rPr lang="en-US" altLang="ko-KR" sz="180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ChEMBL</a:t>
            </a:r>
            <a:r>
              <a:rPr lang="en-US" altLang="ko-KR" sz="180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  <a:br>
              <a:rPr lang="en-US" altLang="ko-KR" sz="180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-apple-system"/>
                <a:ea typeface="맑은 고딕" panose="020B0503020000020004" pitchFamily="50" charset="-127"/>
              </a:rPr>
              <a:t>= </a:t>
            </a:r>
            <a:r>
              <a:rPr lang="en-US" altLang="ko-KR" sz="180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CHEMBL3778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1F1C41-A3FE-C020-82AF-4FBE984A0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91648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/>
              <a:t>5. Target </a:t>
            </a:r>
            <a:r>
              <a:rPr lang="en-US" altLang="ko-KR" sz="3600" b="1" dirty="0" err="1"/>
              <a:t>ChEMBL</a:t>
            </a:r>
            <a:r>
              <a:rPr lang="en-US" altLang="ko-KR" sz="3600" b="1" dirty="0"/>
              <a:t> ID/ Target Name/ Target Organism/ Target Type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EB8279-6B42-E33C-3885-160E7C1133CB}"/>
              </a:ext>
            </a:extLst>
          </p:cNvPr>
          <p:cNvSpPr/>
          <p:nvPr/>
        </p:nvSpPr>
        <p:spPr>
          <a:xfrm>
            <a:off x="247066" y="1469126"/>
            <a:ext cx="8624218" cy="1350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DFEF3-E300-917F-498B-E21A2D1B3EEA}"/>
              </a:ext>
            </a:extLst>
          </p:cNvPr>
          <p:cNvSpPr txBox="1"/>
          <p:nvPr/>
        </p:nvSpPr>
        <p:spPr>
          <a:xfrm>
            <a:off x="704783" y="3554947"/>
            <a:ext cx="801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Target Name: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타겟 실제 이름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dirty="0">
                <a:solidFill>
                  <a:srgbClr val="000000"/>
                </a:solidFill>
                <a:latin typeface="-apple-system"/>
                <a:ea typeface="맑은 고딕" panose="020B0503020000020004" pitchFamily="50" charset="-127"/>
              </a:rPr>
              <a:t>=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Interleukin-1 receptor-associated kinase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527B0-130F-6A1D-5CB5-E0A5FCDB4048}"/>
              </a:ext>
            </a:extLst>
          </p:cNvPr>
          <p:cNvSpPr txBox="1"/>
          <p:nvPr/>
        </p:nvSpPr>
        <p:spPr>
          <a:xfrm>
            <a:off x="704783" y="4316878"/>
            <a:ext cx="801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Target Organism: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타겟 개체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Homo sapiens =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인간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2ACEB-8A0C-3DF3-7B1E-CE0EDD553281}"/>
              </a:ext>
            </a:extLst>
          </p:cNvPr>
          <p:cNvSpPr txBox="1"/>
          <p:nvPr/>
        </p:nvSpPr>
        <p:spPr>
          <a:xfrm>
            <a:off x="704783" y="5078810"/>
            <a:ext cx="870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Target Type: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타겟 타입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dirty="0">
                <a:solidFill>
                  <a:srgbClr val="000000"/>
                </a:solidFill>
                <a:latin typeface="-apple-system"/>
                <a:ea typeface="맑은 고딕" panose="020B0503020000020004" pitchFamily="50" charset="-127"/>
              </a:rPr>
              <a:t>=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Interleukin-1 receptor-associated kinase 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SINGLE PROTEIN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범주에 속함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68D4F5-DFC9-9E95-2FCB-4ABC6DE16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83563"/>
              </p:ext>
            </p:extLst>
          </p:nvPr>
        </p:nvGraphicFramePr>
        <p:xfrm>
          <a:off x="5248910" y="1917761"/>
          <a:ext cx="6591300" cy="6477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644401274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5737296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6597113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9309223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Organism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75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CHEMBL3778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Interleukin-1 receptor-associated kinase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Homo sapiens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 PROTEIN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970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CHEMBL3778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Interleukin-1 receptor-associated kinase 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Homo sapiens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 PROTEIN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0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701C3E-BD12-48D4-E624-6398699E6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66" y="108691"/>
            <a:ext cx="6256337" cy="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500" b="1" dirty="0"/>
              <a:t>6. </a:t>
            </a:r>
            <a:r>
              <a:rPr lang="en-US" altLang="ko-KR" sz="3600" b="1" dirty="0"/>
              <a:t>Document </a:t>
            </a:r>
            <a:r>
              <a:rPr lang="en-US" altLang="ko-KR" sz="3600" b="1" dirty="0" err="1"/>
              <a:t>ChEMBL</a:t>
            </a:r>
            <a:r>
              <a:rPr lang="en-US" altLang="ko-KR" sz="3600" b="1" dirty="0"/>
              <a:t> ID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482C67-4823-3CBC-0814-7BED6300338F}"/>
              </a:ext>
            </a:extLst>
          </p:cNvPr>
          <p:cNvSpPr/>
          <p:nvPr/>
        </p:nvSpPr>
        <p:spPr>
          <a:xfrm>
            <a:off x="247066" y="843488"/>
            <a:ext cx="6256420" cy="1525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54A3A-A3D8-0C6A-40FE-BE676BED45F3}"/>
              </a:ext>
            </a:extLst>
          </p:cNvPr>
          <p:cNvSpPr txBox="1"/>
          <p:nvPr/>
        </p:nvSpPr>
        <p:spPr>
          <a:xfrm>
            <a:off x="407402" y="1084485"/>
            <a:ext cx="10575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관련 논문 문서번호</a:t>
            </a:r>
            <a:endParaRPr lang="en-US" altLang="ko-KR" dirty="0"/>
          </a:p>
          <a:p>
            <a:r>
              <a:rPr lang="en-US" altLang="ko-KR" dirty="0" err="1"/>
              <a:t>ChEMBL</a:t>
            </a:r>
            <a:r>
              <a:rPr lang="en-US" altLang="ko-KR" dirty="0"/>
              <a:t> </a:t>
            </a:r>
            <a:r>
              <a:rPr lang="ko-KR" altLang="en-US" dirty="0"/>
              <a:t>내 홈페이지에서 </a:t>
            </a:r>
            <a:r>
              <a:rPr lang="en-US" altLang="ko-KR" dirty="0"/>
              <a:t>CHEMBL4443947</a:t>
            </a:r>
            <a:r>
              <a:rPr lang="ko-KR" altLang="en-US" dirty="0"/>
              <a:t> 검색하면 관련 논문에 CHEMBL5137104 가 나타남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클릭 시 논문 정보 확인 가능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D42FA9-E88F-159B-6B38-A4D545913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86381"/>
              </p:ext>
            </p:extLst>
          </p:nvPr>
        </p:nvGraphicFramePr>
        <p:xfrm>
          <a:off x="7221537" y="220570"/>
          <a:ext cx="4723397" cy="1013870"/>
        </p:xfrm>
        <a:graphic>
          <a:graphicData uri="http://schemas.openxmlformats.org/drawingml/2006/table">
            <a:tbl>
              <a:tblPr/>
              <a:tblGrid>
                <a:gridCol w="1621047">
                  <a:extLst>
                    <a:ext uri="{9D8B030D-6E8A-4147-A177-3AD203B41FA5}">
                      <a16:colId xmlns:a16="http://schemas.microsoft.com/office/drawing/2014/main" val="3094515609"/>
                    </a:ext>
                  </a:extLst>
                </a:gridCol>
                <a:gridCol w="1369506">
                  <a:extLst>
                    <a:ext uri="{9D8B030D-6E8A-4147-A177-3AD203B41FA5}">
                      <a16:colId xmlns:a16="http://schemas.microsoft.com/office/drawing/2014/main" val="2284168362"/>
                    </a:ext>
                  </a:extLst>
                </a:gridCol>
                <a:gridCol w="1732844">
                  <a:extLst>
                    <a:ext uri="{9D8B030D-6E8A-4147-A177-3AD203B41FA5}">
                      <a16:colId xmlns:a16="http://schemas.microsoft.com/office/drawing/2014/main" val="4257123616"/>
                    </a:ext>
                  </a:extLst>
                </a:gridCol>
              </a:tblGrid>
              <a:tr h="50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Molecule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Assay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81517"/>
                  </a:ext>
                </a:extLst>
              </a:tr>
              <a:tr h="50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CHEMBL4443947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CHEMBL4361896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CHEMBL4359855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2851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47EC66F-34E6-1A97-396E-B3EFFD2B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2060938"/>
            <a:ext cx="9570720" cy="43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796</Words>
  <Application>Microsoft Macintosh PowerPoint</Application>
  <PresentationFormat>와이드스크린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-apple-system</vt:lpstr>
      <vt:lpstr>ChEMBL_Verdana</vt:lpstr>
      <vt:lpstr>Dotum</vt:lpstr>
      <vt:lpstr>inherit</vt:lpstr>
      <vt:lpstr>맑은 고딕</vt:lpstr>
      <vt:lpstr>noto</vt:lpstr>
      <vt:lpstr>se-nanumgothic</vt:lpstr>
      <vt:lpstr>var(--se-nanummyeongjo-font-family)</vt:lpstr>
      <vt:lpstr>var(--se-system-font-family)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gyung Ryu</dc:creator>
  <cp:lastModifiedBy>박민지</cp:lastModifiedBy>
  <cp:revision>29</cp:revision>
  <dcterms:created xsi:type="dcterms:W3CDTF">2024-08-06T17:06:12Z</dcterms:created>
  <dcterms:modified xsi:type="dcterms:W3CDTF">2024-08-09T14:29:13Z</dcterms:modified>
</cp:coreProperties>
</file>