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63" r:id="rId6"/>
    <p:sldId id="264" r:id="rId7"/>
    <p:sldId id="267" r:id="rId8"/>
    <p:sldId id="268" r:id="rId9"/>
    <p:sldId id="270" r:id="rId10"/>
    <p:sldId id="266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74"/>
  </p:normalViewPr>
  <p:slideViewPr>
    <p:cSldViewPr snapToGrid="0">
      <p:cViewPr varScale="1">
        <p:scale>
          <a:sx n="77" d="100"/>
          <a:sy n="7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F7208-6806-A0EC-62FB-93046708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68297-0943-B31D-B3CC-F0F7DD1F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6B5E8-3347-4BB8-8FA1-09B52C7C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CD8B3-19C6-E310-CBAB-475EA410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6B38E-015E-606A-D6CC-BFB373FA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8A0D-CFF9-AE0B-169E-A4EDC601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62DD1-F203-577C-FDB0-97B2AF671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85E86-B787-861D-DC21-08AA339C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593AA-49BB-D4A9-53FB-17E12F11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09BBC-3D00-6A60-745E-78F965B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7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53DBA-ACA7-41F3-E059-FC8C93376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996FF-17C3-B626-F992-75B1C15E8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AB86E-7A15-EB94-4B1D-4F856C98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2425D-771F-01F6-7D4F-7C5AFB11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39969-7C0F-6FC0-A085-E05231A4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5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91360-692A-49D3-17F9-6099E81F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D98C6-40DA-3D0B-F75E-25423D89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700BC-4287-4E1B-E2A5-87261551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0484C-944D-F3B4-9EEC-29F5454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66D89-91DB-E447-12C4-03284F86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0801-F7EF-68B0-0CDF-9C4D81ED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91C1F-F93E-3965-C8F9-BCEA161E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F8479-0438-DC82-DD7A-B289C0FF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B0954-5E13-002A-3B95-4008A992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1D48E-610D-AAA6-C869-99DCC4BB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49BE-9BA7-FFEA-1EA5-C4DCEED3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55F98-CDD4-2BE8-A5B2-D86139F52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F90B4-8409-B227-54C5-2555D6A9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A25BF-8B38-FCFA-86D0-1894DFE7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EED43-37A8-0163-658C-374993DE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39D35-A2E2-BFE4-35B1-23467E9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EDFDA-0665-417D-F56A-0607BDF0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870C0-179D-2959-0A2F-A2A53B4B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0AD031-AD2F-79C7-90E2-2E0E1023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FC10E6-47A6-79CD-C8FF-7E2C4D0ED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8831E-3948-51B6-E128-2BF1B402E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53B04-5453-A9EB-7F23-04405432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E4477F-CCEF-0D00-9C07-8086BC92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D10F46-4B08-11AB-C505-CD69139C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2BFD7-7C07-317A-C48E-568B314B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5EFD73-919E-0F0E-E395-62BB0054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F0900-F0DF-46B0-B374-0A92560F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3A8B7-155D-8584-0EA9-541F32B6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BD7CB3-1218-93F9-58DD-732F5065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15315-9CC3-03B2-1D6A-2239D221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FCD91-D0CA-EF06-F0EA-EC88CC96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4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23F9-39F7-6DE6-8BFF-D780E9E6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0ECD8-B5F8-A42E-6812-E6162984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844A-E58A-F089-B30E-CAA65C5D5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9CBFB-9A4A-2BA2-0745-AC8F2D28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736A7-8A7D-EC89-DA43-88EB43E6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67C4C-FD10-D525-84DF-9D633FFA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1140-5CFD-4DB9-B53F-246B82A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3B0BD-95BE-C95F-4CA4-E9E72000D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CEAE-C60D-2943-142C-709B91F1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D8795-A6BC-B403-869F-D25DA4EE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B36202-82D4-54C9-5615-405608E0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984-EBD3-54D0-048F-C8D749BB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EEC413-1161-7E40-8F7F-8634D2D1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2BF95-A9FC-819D-06D7-310C17D87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7324A-6EEA-44DC-38D3-7995A6C7D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038-B4C7-4EF1-BF84-BD9A291F59D0}" type="datetimeFigureOut">
              <a:rPr lang="ko-KR" altLang="en-US" smtClean="0"/>
              <a:t>2024. 8. 6.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E015-1E74-5F54-36C5-AE226DCCA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E051A-4ACB-6818-347C-0A68B022F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526CF-C946-421F-BBE4-B742DAD6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8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088ED5-CEC0-3A94-7F7E-C45D957348AE}"/>
              </a:ext>
            </a:extLst>
          </p:cNvPr>
          <p:cNvGrpSpPr/>
          <p:nvPr/>
        </p:nvGrpSpPr>
        <p:grpSpPr>
          <a:xfrm>
            <a:off x="2085758" y="1973365"/>
            <a:ext cx="7731760" cy="2191575"/>
            <a:chOff x="2085758" y="1973365"/>
            <a:chExt cx="7731760" cy="21915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276B98-489E-C34D-8812-5D27DE094A91}"/>
                </a:ext>
              </a:extLst>
            </p:cNvPr>
            <p:cNvSpPr txBox="1"/>
            <p:nvPr/>
          </p:nvSpPr>
          <p:spPr>
            <a:xfrm>
              <a:off x="2085758" y="2103806"/>
              <a:ext cx="7731760" cy="2061134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lIns="90000" tIns="792000" bIns="792000" rtlCol="0" anchor="ctr" anchorCtr="1">
              <a:spAutoFit/>
            </a:bodyPr>
            <a:lstStyle/>
            <a:p>
              <a:r>
                <a:rPr lang="en-US" altLang="ko-KR" sz="3000" b="1" dirty="0">
                  <a:latin typeface="+mj-lt"/>
                </a:rPr>
                <a:t>smiles code information </a:t>
              </a:r>
            </a:p>
          </p:txBody>
        </p:sp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640B383B-46BE-A408-BAF7-F788A487EC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374482" y="1973365"/>
              <a:ext cx="7058025" cy="581025"/>
            </a:xfrm>
            <a:prstGeom prst="rect">
              <a:avLst/>
            </a:prstGeom>
            <a:solidFill>
              <a:srgbClr val="7030A0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solidFill>
                    <a:srgbClr val="FFFFFF"/>
                  </a:solidFill>
                </a:rPr>
                <a:t>AI </a:t>
              </a:r>
              <a:r>
                <a:rPr lang="ko-KR" altLang="en-US" sz="2000" b="1" dirty="0">
                  <a:solidFill>
                    <a:srgbClr val="FFFFFF"/>
                  </a:solidFill>
                </a:rPr>
                <a:t>신약개발 경진대회 </a:t>
              </a:r>
              <a:r>
                <a:rPr lang="en-US" altLang="ko-KR" sz="2000" b="1" dirty="0">
                  <a:solidFill>
                    <a:srgbClr val="FFFFFF"/>
                  </a:solidFill>
                </a:rPr>
                <a:t>2nd</a:t>
              </a:r>
              <a:endParaRPr lang="ko-KR" alt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205E573B-92CC-0E67-BBC8-9D780CF272FA}"/>
              </a:ext>
            </a:extLst>
          </p:cNvPr>
          <p:cNvSpPr txBox="1">
            <a:spLocks/>
          </p:cNvSpPr>
          <p:nvPr/>
        </p:nvSpPr>
        <p:spPr>
          <a:xfrm>
            <a:off x="1804988" y="4891088"/>
            <a:ext cx="8582025" cy="144621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000" b="1" dirty="0"/>
              <a:t>2024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08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09</a:t>
            </a:r>
            <a:r>
              <a:rPr lang="ko-KR" altLang="en-US" sz="2000" b="1" dirty="0"/>
              <a:t>일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76854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D6F4-4F7F-2A43-C232-6093C163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32121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추출을 위한 라이브러리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FFEF8-62A6-1645-B7BF-713D495A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000000"/>
                </a:solidFill>
                <a:effectLst/>
              </a:rPr>
              <a:t>RDKit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오픈소스 화학 정보 라이브러리로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</a:rPr>
              <a:t>SMILES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코드를 분자 구조로 변환하고 다양한 화학적 특성을 계산할 수 있음 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>
                <a:solidFill>
                  <a:srgbClr val="000000"/>
                </a:solidFill>
                <a:effectLst/>
              </a:rPr>
              <a:t>Open Babel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다양한 화학 파일 형식을 변환하고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</a:rPr>
              <a:t>SMILES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로부터 물리화학적 특성을 추출할 수 있는 소프트웨어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000000"/>
                </a:solidFill>
                <a:effectLst/>
              </a:rPr>
              <a:t>ChemAxon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</a:rPr>
              <a:t>: SMILES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코드를 사용하여 분자의 다양한 특성을 분석할 수 있는 상용 소프트웨어 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568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FB57-98D7-D22F-AED5-F2B0FA32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수집 및 </a:t>
            </a:r>
            <a:r>
              <a:rPr kumimoji="1" lang="ko-KR" altLang="en-US" dirty="0" err="1"/>
              <a:t>전처리</a:t>
            </a:r>
            <a:r>
              <a:rPr kumimoji="1" lang="ko-KR" altLang="en-US" dirty="0"/>
              <a:t> 방법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0FB34-7A06-B4E3-8F5B-96452B3D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" altLang="ko-Kore-KR" dirty="0"/>
              <a:t>SMILES </a:t>
            </a:r>
            <a:r>
              <a:rPr lang="ko-KR" altLang="en-US" dirty="0"/>
              <a:t>코드로부터 분자 특성을 추출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여기에는 분자량</a:t>
            </a:r>
            <a:r>
              <a:rPr lang="en-US" altLang="ko-KR" dirty="0"/>
              <a:t>, </a:t>
            </a:r>
            <a:r>
              <a:rPr lang="en" altLang="ko-Kore-KR" dirty="0" err="1"/>
              <a:t>LogP</a:t>
            </a:r>
            <a:r>
              <a:rPr lang="en" altLang="ko-Kore-KR" dirty="0"/>
              <a:t>, PSA, </a:t>
            </a:r>
            <a:r>
              <a:rPr lang="ko-KR" altLang="en-US" dirty="0"/>
              <a:t>수소 결합 공여자</a:t>
            </a:r>
            <a:r>
              <a:rPr lang="en-US" altLang="ko-KR" dirty="0"/>
              <a:t>/</a:t>
            </a:r>
            <a:r>
              <a:rPr lang="ko-KR" altLang="en-US" dirty="0"/>
              <a:t>수용자 수 등이 </a:t>
            </a:r>
            <a:r>
              <a:rPr lang="ko-KR" altLang="en-US" dirty="0" err="1"/>
              <a:t>포함되어야함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실험적으로 얻은 </a:t>
            </a:r>
            <a:r>
              <a:rPr lang="en" altLang="ko-Kore-KR" dirty="0"/>
              <a:t>IC50 </a:t>
            </a:r>
            <a:r>
              <a:rPr lang="ko-KR" altLang="en-US" dirty="0"/>
              <a:t>값을 타겟 변수로 사용하여 데이터셋 구축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 err="1"/>
              <a:t>결측값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r>
              <a:rPr lang="ko-KR" altLang="en-US" dirty="0"/>
              <a:t>데이터 스케일링 등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수행하여 모델 학습에 적합한 형태로 데이터 준비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89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46894-6F26-600E-9E2B-72B4EE64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3926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Smiles </a:t>
            </a:r>
            <a:r>
              <a:rPr kumimoji="1" lang="ko-KR" altLang="en-US" dirty="0"/>
              <a:t>표기법이란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08EF8-385C-76E8-EC20-E7DC1FAF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56" y="4548405"/>
            <a:ext cx="10515600" cy="4351338"/>
          </a:xfrm>
        </p:spPr>
        <p:txBody>
          <a:bodyPr>
            <a:normAutofit/>
          </a:bodyPr>
          <a:lstStyle/>
          <a:p>
            <a:r>
              <a:rPr lang="en" altLang="ko-Kore-KR" sz="2000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Simplified Molecular Input Line Entry System</a:t>
            </a:r>
            <a:r>
              <a:rPr lang="ko-KR" altLang="en-US" sz="2000" b="0" i="0" u="none" strike="noStrike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의 약어로 </a:t>
            </a:r>
            <a:r>
              <a:rPr kumimoji="1" lang="en-US" altLang="ko-KR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molecule</a:t>
            </a:r>
            <a:r>
              <a:rPr kumimoji="1" lang="ko-KR" altLang="en-US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1" lang="en-US" altLang="ko-KR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structure</a:t>
            </a:r>
            <a:r>
              <a:rPr kumimoji="1" lang="ko-KR" altLang="en-US" sz="2000" dirty="0" err="1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kumimoji="1" lang="ko-KR" altLang="en-US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 문자열 형태로 표기하여 </a:t>
            </a:r>
            <a:r>
              <a:rPr kumimoji="1" lang="ko-KR" altLang="en-US" sz="2000" dirty="0" err="1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머신러닝</a:t>
            </a:r>
            <a:r>
              <a:rPr kumimoji="1" lang="en-US" altLang="ko-KR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kumimoji="1" lang="ko-KR" altLang="en-US" sz="2000" dirty="0" err="1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딥러닝에</a:t>
            </a:r>
            <a:r>
              <a:rPr kumimoji="1" lang="ko-KR" altLang="en-US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 활용할 수 있게 표현하는 표기법 </a:t>
            </a:r>
            <a:endParaRPr kumimoji="1" lang="en-US" altLang="ko-KR" sz="2000" dirty="0">
              <a:solidFill>
                <a:srgbClr val="666666"/>
              </a:solidFill>
              <a:highlight>
                <a:srgbClr val="FFFFFF"/>
              </a:highlight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kumimoji="1" lang="en-US" altLang="ko-Kore-KR" sz="2000" dirty="0">
              <a:solidFill>
                <a:srgbClr val="666666"/>
              </a:solidFill>
              <a:highlight>
                <a:srgbClr val="FFFFFF"/>
              </a:highlight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kumimoji="1" lang="ko-Kore-KR" altLang="en-US" sz="2000" dirty="0">
                <a:solidFill>
                  <a:srgbClr val="666666"/>
                </a:solidFill>
                <a:highlight>
                  <a:srgbClr val="FFFFFF"/>
                </a:highlight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1" lang="ko-KR" altLang="en-US" sz="2000" dirty="0">
                <a:solidFill>
                  <a:srgbClr val="374151"/>
                </a:solidFill>
                <a:highlight>
                  <a:srgbClr val="FFFFFF"/>
                </a:highlight>
                <a:latin typeface="Pretendard Variable"/>
                <a:ea typeface="맑은 고딕" panose="020B0503020000020004" pitchFamily="34" charset="-127"/>
              </a:rPr>
              <a:t>왼쪽</a:t>
            </a:r>
            <a:r>
              <a:rPr lang="ko-KR" altLang="en-US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 </a:t>
            </a:r>
            <a:r>
              <a:rPr lang="en-US" altLang="ko-KR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molecule</a:t>
            </a:r>
            <a:r>
              <a:rPr lang="ko-KR" altLang="en-US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는 </a:t>
            </a:r>
            <a:r>
              <a:rPr lang="en" altLang="ko-Kore-KR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CC(=O)OC1=CC=CC=C1C(O)=O </a:t>
            </a:r>
            <a:r>
              <a:rPr lang="ko-KR" altLang="en-US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로 </a:t>
            </a:r>
            <a:r>
              <a:rPr lang="ko-KR" altLang="en-US" sz="2000" dirty="0">
                <a:solidFill>
                  <a:srgbClr val="374151"/>
                </a:solidFill>
                <a:latin typeface="Pretendard Variable"/>
              </a:rPr>
              <a:t>오른쪽 </a:t>
            </a:r>
            <a:r>
              <a:rPr lang="en-US" altLang="ko-KR" sz="2000" dirty="0">
                <a:solidFill>
                  <a:srgbClr val="374151"/>
                </a:solidFill>
                <a:latin typeface="Pretendard Variable"/>
              </a:rPr>
              <a:t>molecule </a:t>
            </a:r>
            <a:r>
              <a:rPr lang="ko-KR" altLang="en-US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는 </a:t>
            </a:r>
            <a:r>
              <a:rPr lang="en" altLang="ko-Kore-KR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CCC1=CC=C(OC(C)=O)C(=C1)C(O)=O </a:t>
            </a:r>
            <a:r>
              <a:rPr lang="ko-KR" altLang="en-US" sz="2000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와 같이 표현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73DF4-F4B3-0666-62BC-239F8E47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364"/>
            <a:ext cx="4673600" cy="274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BC381-A90A-AFA5-AF44-194CC344D02E}"/>
              </a:ext>
            </a:extLst>
          </p:cNvPr>
          <p:cNvSpPr txBox="1"/>
          <p:nvPr/>
        </p:nvSpPr>
        <p:spPr>
          <a:xfrm>
            <a:off x="1512917" y="3418829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0" i="0" u="none" strike="noStrike" dirty="0">
                <a:solidFill>
                  <a:srgbClr val="374151"/>
                </a:solidFill>
                <a:effectLst/>
                <a:latin typeface="Pretendard Variable"/>
              </a:rPr>
              <a:t>Aspirin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2BEB9-92F9-94A6-7AD7-ACB50E77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3062"/>
            <a:ext cx="4457700" cy="260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AC9-1DCB-4A59-35E3-4463370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315249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Smiles structure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요소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80CC2-D80E-E40E-BC37-B02AE5D5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5" y="1588578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kumimoji="1" lang="en-US" altLang="ko-KR" dirty="0"/>
              <a:t>Atom(</a:t>
            </a:r>
            <a:r>
              <a:rPr kumimoji="1" lang="ko-KR" altLang="en-US" dirty="0"/>
              <a:t>원자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6E94D-116E-85FC-6B1A-9E96D91A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5" y="2466918"/>
            <a:ext cx="10643059" cy="34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3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AC9-1DCB-4A59-35E3-4463370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315249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Smiles structure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요소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D32A07-0494-CF06-1526-9A87EF36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71" y="1759123"/>
            <a:ext cx="82847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AC9-1DCB-4A59-35E3-4463370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315249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Smiles structure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요소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C7504-05CC-0A56-3544-1EB2C256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8" y="1640812"/>
            <a:ext cx="8528974" cy="45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7AC9-1DCB-4A59-35E3-4463370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315249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Smiles structure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구성하는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가지 요소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C9A39A-D3E7-9852-DC4A-F9472BF9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8" y="1524433"/>
            <a:ext cx="8596745" cy="48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295F-877C-A83F-EF99-8664A2C8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31874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IC50</a:t>
            </a:r>
            <a:r>
              <a:rPr kumimoji="1" lang="ko-KR" altLang="en-US" dirty="0"/>
              <a:t> 을 구하기 위한 </a:t>
            </a:r>
            <a:r>
              <a:rPr kumimoji="1" lang="en-US" altLang="ko-Kore-KR" dirty="0"/>
              <a:t>Smiles</a:t>
            </a:r>
            <a:r>
              <a:rPr kumimoji="1" lang="ko-KR" altLang="en-US" dirty="0"/>
              <a:t> 코드로 얻을 수 있는 정보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88C51-F033-4754-70F0-C67DA682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7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Molecular structure information</a:t>
            </a:r>
            <a:endParaRPr kumimoji="1" lang="en-US" altLang="ko-Kore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buFontTx/>
              <a:buChar char="-"/>
            </a:pPr>
            <a:r>
              <a:rPr kumimoji="1" lang="ko-KR" altLang="en-US" dirty="0">
                <a:solidFill>
                  <a:srgbClr val="000000"/>
                </a:solidFill>
                <a:latin typeface="-webkit-standard"/>
              </a:rPr>
              <a:t>약물의 표적이 되는 세포나 효소와의 결합력이 중요하기 때문에 </a:t>
            </a:r>
            <a:endParaRPr kumimoji="1" lang="en-US" altLang="ko-KR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000000"/>
                </a:solidFill>
                <a:latin typeface="-webkit-standard"/>
              </a:rPr>
              <a:t>  아를 고려하여 약물의 분자 구조를 잘 설계해야 함 </a:t>
            </a:r>
            <a:endParaRPr kumimoji="1" lang="en-US" altLang="ko-KR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kumimoji="1" lang="en-US" altLang="ko-KR" dirty="0">
              <a:solidFill>
                <a:srgbClr val="000000"/>
              </a:solidFill>
              <a:latin typeface="-webkit-standard"/>
            </a:endParaRPr>
          </a:p>
          <a:p>
            <a:pPr>
              <a:buFontTx/>
              <a:buChar char="-"/>
            </a:pPr>
            <a:r>
              <a:rPr kumimoji="1" lang="ko-KR" altLang="en-US" dirty="0">
                <a:solidFill>
                  <a:srgbClr val="000000"/>
                </a:solidFill>
                <a:latin typeface="-webkit-standard"/>
              </a:rPr>
              <a:t>약물의 분자가 생체내에서 잘 녹는지 흡수가 잘되는지도 </a:t>
            </a:r>
            <a:endParaRPr kumimoji="1" lang="en-US" altLang="ko-KR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000000"/>
                </a:solidFill>
                <a:latin typeface="-webkit-standard"/>
              </a:rPr>
              <a:t>   분자 구조로 결정됨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7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295F-877C-A83F-EF99-8664A2C8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6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IC50</a:t>
            </a:r>
            <a:r>
              <a:rPr kumimoji="1" lang="ko-KR" altLang="en-US" sz="2800" dirty="0"/>
              <a:t> 을 구하기 위한 </a:t>
            </a:r>
            <a:r>
              <a:rPr kumimoji="1" lang="en-US" altLang="ko-Kore-KR" sz="2800" dirty="0"/>
              <a:t>Smiles</a:t>
            </a:r>
            <a:r>
              <a:rPr kumimoji="1" lang="ko-KR" altLang="en-US" sz="2800" dirty="0"/>
              <a:t> 코드로 얻을 수 있는 정보 </a:t>
            </a:r>
            <a:endParaRPr kumimoji="1" lang="ko-Kore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88C51-F033-4754-70F0-C67DA682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208549"/>
            <a:ext cx="11247120" cy="486868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en-US" altLang="ko-KR" sz="11200" dirty="0">
                <a:solidFill>
                  <a:srgbClr val="000000"/>
                </a:solidFill>
                <a:latin typeface="-webkit-standard"/>
              </a:rPr>
              <a:t>2.</a:t>
            </a:r>
            <a:r>
              <a:rPr kumimoji="1" lang="ko-KR" altLang="en-US" sz="112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" altLang="ko-Kore-KR" sz="11200" b="1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Functional Groups</a:t>
            </a:r>
            <a:r>
              <a:rPr lang="en-US" altLang="ko-KR" sz="11200" b="1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1200" b="1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작용기</a:t>
            </a:r>
            <a:r>
              <a:rPr lang="en-US" altLang="ko-KR" sz="11200" b="1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en-US" altLang="ko-KR" sz="112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kumimoji="1" lang="ko-KR" altLang="en-US" sz="62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" altLang="ko-Kore-KR" sz="6200" b="1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Determining reactivity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6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작용기에 따라 분자가 물에 잘 녹을지 기름에 잘 녹을지 결정됨 </a:t>
            </a:r>
            <a:endParaRPr kumimoji="1" lang="en-US" altLang="ko-KR" sz="6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è"/>
            </a:pPr>
            <a:r>
              <a:rPr kumimoji="1" lang="ko-KR" altLang="en-US" sz="6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약물이 몸속에서 어떻게 이동하고 어디로 도달할지를 결정 </a:t>
            </a:r>
            <a:endParaRPr kumimoji="1" lang="en-US" altLang="ko-KR" sz="6200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" altLang="ko-Kore-KR" sz="6200" b="1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Binding affinity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작용기는 약물이 생물학적 표적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예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단백질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효소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얼마나 잘 결합할지를 크게 영향을 미치는데  알코올기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(-</a:t>
            </a:r>
            <a:r>
              <a:rPr lang="en" altLang="ko-Kore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OH)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나 </a:t>
            </a:r>
            <a:r>
              <a:rPr lang="ko-KR" altLang="en-US" sz="6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아민기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(-</a:t>
            </a:r>
            <a:r>
              <a:rPr lang="en" altLang="ko-Kore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NH2) 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같은 작용기가 있으면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약물이 표적과 강하게 결합할 수 있음 </a:t>
            </a:r>
            <a:endParaRPr lang="en-US" altLang="ko-KR" sz="6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è"/>
            </a:pP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결합이 강할수록 약물의 결합 효과가 커지고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en" altLang="ko-Kore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IC50 </a:t>
            </a:r>
            <a:r>
              <a:rPr lang="ko-KR" altLang="en-US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값이 낮아짐</a:t>
            </a:r>
            <a:r>
              <a:rPr lang="en-US" altLang="ko-KR" sz="6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6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6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반응 유도</a:t>
            </a:r>
            <a:endParaRPr lang="en-US" altLang="ko-KR" sz="6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산성 작용기와 </a:t>
            </a:r>
            <a:r>
              <a:rPr lang="en" altLang="ko-Kore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pH</a:t>
            </a:r>
            <a:r>
              <a:rPr lang="ko-KR" altLang="en-US" sz="620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따른 반응성</a:t>
            </a:r>
          </a:p>
          <a:p>
            <a:pPr algn="l">
              <a:lnSpc>
                <a:spcPct val="120000"/>
              </a:lnSpc>
            </a:pP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산성 </a:t>
            </a:r>
            <a:r>
              <a:rPr lang="ko-KR" altLang="en-US" sz="620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작용기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(-</a:t>
            </a:r>
            <a:r>
              <a:rPr lang="en" altLang="ko-Kore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COOH, -SO3H 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등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20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가진 약물은 산성 환경에서 더 잘 이온화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양성자 </a:t>
            </a:r>
            <a:r>
              <a:rPr lang="en" altLang="ko-Kore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H+</a:t>
            </a:r>
            <a:r>
              <a:rPr lang="ko-KR" altLang="en-US" sz="6200" u="none" strike="noStrike" dirty="0" err="1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방출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되는데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ko-KR" altLang="en-US" sz="6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약물의 생물학적 표적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단백질의 특정 부위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과 결합하는 데 중요한 역할을 함 </a:t>
            </a:r>
            <a:endParaRPr lang="en-US" altLang="ko-KR" sz="620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sz="62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위는 산성 환경을 가지고 있어서</a:t>
            </a:r>
            <a:r>
              <a:rPr lang="en-US" altLang="ko-KR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6200" u="none" strike="noStrike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산성 작용기를 가진 약물이 위에서 더 잘 작용할 수 있음 </a:t>
            </a:r>
          </a:p>
          <a:p>
            <a:pPr marL="0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3718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A295F-877C-A83F-EF99-8664A2C8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31874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IC50</a:t>
            </a:r>
            <a:r>
              <a:rPr kumimoji="1" lang="ko-KR" altLang="en-US" dirty="0"/>
              <a:t> 을 구하기 위한 </a:t>
            </a:r>
            <a:r>
              <a:rPr kumimoji="1" lang="en-US" altLang="ko-Kore-KR" dirty="0"/>
              <a:t>Smiles</a:t>
            </a:r>
            <a:r>
              <a:rPr kumimoji="1" lang="ko-KR" altLang="en-US" dirty="0"/>
              <a:t> 코드로 얻을 수 있는 정보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88C51-F033-4754-70F0-C67DA682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95" y="1853796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ko-KR" dirty="0">
                <a:latin typeface="Dotum" panose="020B0600000101010101" pitchFamily="34" charset="-127"/>
                <a:ea typeface="Dotum" panose="020B0600000101010101" pitchFamily="34" charset="-127"/>
              </a:rPr>
              <a:t>3.</a:t>
            </a:r>
            <a:r>
              <a:rPr kumimoji="1"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물리화학적 성질의 추출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분자량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SMILES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로부터 원자들의 수와 종류를 통해 분자량을 계산할 수 있음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ore-KR" b="1" i="0" u="none" strike="noStrike" dirty="0" err="1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LogP</a:t>
            </a:r>
            <a:r>
              <a:rPr lang="en" altLang="ko-Kore-KR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(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분배 계수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지용성과 수용성의 비율을 나타내며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약물의 흡수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대사 및 배설에 중요한 역할을 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극성 표면적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lang="en" altLang="ko-Kore-KR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PSA)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분자의 극성 부분의 표면적을 계산할 수 있으며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이는 분자의 투과성에 영향을 미칠 수 있음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수소 결합 공여자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/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수용자 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분자의 극성과 결합 가능성을 나타내는 중요한 요소로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생물학적 활성을 결정하는 데 중요한 역할을 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40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2F5546E6E32E74C921D2546CA027882" ma:contentTypeVersion="4" ma:contentTypeDescription="새 문서를 만듭니다." ma:contentTypeScope="" ma:versionID="0cb011bb7e0bdaea8140738ba562b777">
  <xsd:schema xmlns:xsd="http://www.w3.org/2001/XMLSchema" xmlns:xs="http://www.w3.org/2001/XMLSchema" xmlns:p="http://schemas.microsoft.com/office/2006/metadata/properties" xmlns:ns3="73514556-b38a-4452-8e72-ded771506504" targetNamespace="http://schemas.microsoft.com/office/2006/metadata/properties" ma:root="true" ma:fieldsID="5597b6ad50ade0705a30a2ab6846f248" ns3:_="">
    <xsd:import namespace="73514556-b38a-4452-8e72-ded7715065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14556-b38a-4452-8e72-ded771506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BD692D-948C-4371-A3DD-7AFF46CDD359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73514556-b38a-4452-8e72-ded77150650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BB8A79-20C0-4973-87B5-EBB5CA901B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04A6A-2761-44FA-946B-AA389CEB9B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514556-b38a-4452-8e72-ded771506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515</Words>
  <Application>Microsoft Macintosh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-webkit-standard</vt:lpstr>
      <vt:lpstr>Dotum</vt:lpstr>
      <vt:lpstr>맑은 고딕</vt:lpstr>
      <vt:lpstr>NanumGothic</vt:lpstr>
      <vt:lpstr>Pretendard Variable</vt:lpstr>
      <vt:lpstr>Arial</vt:lpstr>
      <vt:lpstr>Wingdings</vt:lpstr>
      <vt:lpstr>Office 테마</vt:lpstr>
      <vt:lpstr>PowerPoint 프레젠테이션</vt:lpstr>
      <vt:lpstr>Smiles 표기법이란? </vt:lpstr>
      <vt:lpstr>Smiles structure 를 구성하는 5가지 요소</vt:lpstr>
      <vt:lpstr>Smiles structure 를 구성하는 5가지 요소</vt:lpstr>
      <vt:lpstr>Smiles structure 를 구성하는 5가지 요소</vt:lpstr>
      <vt:lpstr>Smiles structure 를 구성하는 5가지 요소</vt:lpstr>
      <vt:lpstr>IC50 을 구하기 위한 Smiles 코드로 얻을 수 있는 정보 </vt:lpstr>
      <vt:lpstr>IC50 을 구하기 위한 Smiles 코드로 얻을 수 있는 정보 </vt:lpstr>
      <vt:lpstr>IC50 을 구하기 위한 Smiles 코드로 얻을 수 있는 정보 </vt:lpstr>
      <vt:lpstr>정보 추출을 위한 라이브러리 </vt:lpstr>
      <vt:lpstr>데이터 수집 및 전처리 방법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박민지</dc:creator>
  <cp:lastModifiedBy>박민지</cp:lastModifiedBy>
  <cp:revision>4</cp:revision>
  <dcterms:created xsi:type="dcterms:W3CDTF">2024-08-06T04:29:33Z</dcterms:created>
  <dcterms:modified xsi:type="dcterms:W3CDTF">2024-08-09T14:27:41Z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0x01010032F5546E6E32E74C921D2546CA027882</vt:lpwstr>
  </property>
</Properties>
</file>