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05" r:id="rId5"/>
    <p:sldId id="296" r:id="rId6"/>
    <p:sldId id="306" r:id="rId7"/>
    <p:sldId id="317" r:id="rId8"/>
    <p:sldId id="311" r:id="rId9"/>
    <p:sldId id="312" r:id="rId10"/>
    <p:sldId id="318" r:id="rId11"/>
    <p:sldId id="310" r:id="rId12"/>
    <p:sldId id="319" r:id="rId13"/>
    <p:sldId id="31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7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2012</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Sheet1!$B$2</c:f>
              <c:numCache>
                <c:formatCode>General</c:formatCode>
                <c:ptCount val="1"/>
                <c:pt idx="0">
                  <c:v>14391</c:v>
                </c:pt>
              </c:numCache>
            </c:numRef>
          </c:val>
          <c:extLst>
            <c:ext xmlns:c16="http://schemas.microsoft.com/office/drawing/2014/chart" uri="{C3380CC4-5D6E-409C-BE32-E72D297353CC}">
              <c16:uniqueId val="{00000000-1E9C-4A65-A8F3-E9D1E444F69B}"/>
            </c:ext>
          </c:extLst>
        </c:ser>
        <c:ser>
          <c:idx val="1"/>
          <c:order val="1"/>
          <c:tx>
            <c:strRef>
              <c:f>Sheet1!$C$1</c:f>
              <c:strCache>
                <c:ptCount val="1"/>
                <c:pt idx="0">
                  <c:v>2013</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7774-453A-843E-DB2396B7960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Sheet1!$C$2</c:f>
              <c:numCache>
                <c:formatCode>_(* #,##0.0_);_(* \(#,##0.0\);_(* "-"??_);_(@_)</c:formatCode>
                <c:ptCount val="1"/>
                <c:pt idx="0">
                  <c:v>14916</c:v>
                </c:pt>
              </c:numCache>
            </c:numRef>
          </c:val>
          <c:extLst>
            <c:ext xmlns:c16="http://schemas.microsoft.com/office/drawing/2014/chart" uri="{C3380CC4-5D6E-409C-BE32-E72D297353CC}">
              <c16:uniqueId val="{0000001D-746A-4E57-9EA9-5EF4EDD4AB10}"/>
            </c:ext>
          </c:extLst>
        </c:ser>
        <c:ser>
          <c:idx val="2"/>
          <c:order val="2"/>
          <c:tx>
            <c:strRef>
              <c:f>Sheet1!$D$1</c:f>
              <c:strCache>
                <c:ptCount val="1"/>
                <c:pt idx="0">
                  <c:v>2014</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Sheet1!$D$2</c:f>
              <c:numCache>
                <c:formatCode>_(* #,##0.0_);_(* \(#,##0.0\);_(* "-"??_);_(@_)</c:formatCode>
                <c:ptCount val="1"/>
                <c:pt idx="0">
                  <c:v>23384</c:v>
                </c:pt>
              </c:numCache>
            </c:numRef>
          </c:val>
          <c:extLst>
            <c:ext xmlns:c16="http://schemas.microsoft.com/office/drawing/2014/chart" uri="{C3380CC4-5D6E-409C-BE32-E72D297353CC}">
              <c16:uniqueId val="{0000001E-746A-4E57-9EA9-5EF4EDD4AB10}"/>
            </c:ext>
          </c:extLst>
        </c:ser>
        <c:ser>
          <c:idx val="3"/>
          <c:order val="3"/>
          <c:tx>
            <c:strRef>
              <c:f>Sheet1!$E$1</c:f>
              <c:strCache>
                <c:ptCount val="1"/>
                <c:pt idx="0">
                  <c:v>2015</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Sheet1!$E$2</c:f>
              <c:numCache>
                <c:formatCode>_(* #,##0.0_);_(* \(#,##0.0\);_(* "-"??_);_(@_)</c:formatCode>
                <c:ptCount val="1"/>
                <c:pt idx="0">
                  <c:v>32729</c:v>
                </c:pt>
              </c:numCache>
            </c:numRef>
          </c:val>
          <c:extLst>
            <c:ext xmlns:c16="http://schemas.microsoft.com/office/drawing/2014/chart" uri="{C3380CC4-5D6E-409C-BE32-E72D297353CC}">
              <c16:uniqueId val="{0000001F-746A-4E57-9EA9-5EF4EDD4AB10}"/>
            </c:ext>
          </c:extLst>
        </c:ser>
        <c:ser>
          <c:idx val="4"/>
          <c:order val="4"/>
          <c:tx>
            <c:strRef>
              <c:f>Sheet1!$F$1</c:f>
              <c:strCache>
                <c:ptCount val="1"/>
                <c:pt idx="0">
                  <c:v>2016</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Sheet1!$F$2</c:f>
              <c:numCache>
                <c:formatCode>_(* #,##0.0_);_(* \(#,##0.0\);_(* "-"??_);_(@_)</c:formatCode>
                <c:ptCount val="1"/>
                <c:pt idx="0">
                  <c:v>38644</c:v>
                </c:pt>
              </c:numCache>
            </c:numRef>
          </c:val>
          <c:extLst>
            <c:ext xmlns:c16="http://schemas.microsoft.com/office/drawing/2014/chart" uri="{C3380CC4-5D6E-409C-BE32-E72D297353CC}">
              <c16:uniqueId val="{00000020-746A-4E57-9EA9-5EF4EDD4AB10}"/>
            </c:ext>
          </c:extLst>
        </c:ser>
        <c:ser>
          <c:idx val="5"/>
          <c:order val="5"/>
          <c:tx>
            <c:strRef>
              <c:f>Sheet1!$G$1</c:f>
              <c:strCache>
                <c:ptCount val="1"/>
                <c:pt idx="0">
                  <c:v>2017</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Sheet1!$G$2</c:f>
              <c:numCache>
                <c:formatCode>_(* #,##0.0_);_(* \(#,##0.0\);_(* "-"??_);_(@_)</c:formatCode>
                <c:ptCount val="1"/>
                <c:pt idx="0">
                  <c:v>40972</c:v>
                </c:pt>
              </c:numCache>
            </c:numRef>
          </c:val>
          <c:extLst>
            <c:ext xmlns:c16="http://schemas.microsoft.com/office/drawing/2014/chart" uri="{C3380CC4-5D6E-409C-BE32-E72D297353CC}">
              <c16:uniqueId val="{00000021-746A-4E57-9EA9-5EF4EDD4AB10}"/>
            </c:ext>
          </c:extLst>
        </c:ser>
        <c:ser>
          <c:idx val="6"/>
          <c:order val="6"/>
          <c:tx>
            <c:strRef>
              <c:f>Sheet1!$H$1</c:f>
              <c:strCache>
                <c:ptCount val="1"/>
                <c:pt idx="0">
                  <c:v>2018</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Sheet1!$H$2</c:f>
              <c:numCache>
                <c:formatCode>_(* #,##0.0_);_(* \(#,##0.0\);_(* "-"??_);_(@_)</c:formatCode>
                <c:ptCount val="1"/>
                <c:pt idx="0">
                  <c:v>46433</c:v>
                </c:pt>
              </c:numCache>
            </c:numRef>
          </c:val>
          <c:extLst>
            <c:ext xmlns:c16="http://schemas.microsoft.com/office/drawing/2014/chart" uri="{C3380CC4-5D6E-409C-BE32-E72D297353CC}">
              <c16:uniqueId val="{00000022-746A-4E57-9EA9-5EF4EDD4AB10}"/>
            </c:ext>
          </c:extLst>
        </c:ser>
        <c:ser>
          <c:idx val="7"/>
          <c:order val="7"/>
          <c:tx>
            <c:strRef>
              <c:f>Sheet1!$I$1</c:f>
              <c:strCache>
                <c:ptCount val="1"/>
                <c:pt idx="0">
                  <c:v>2019</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Sheet1!$I$2</c:f>
              <c:numCache>
                <c:formatCode>_(* #,##0.0_);_(* \(#,##0.0\);_(* "-"??_);_(@_)</c:formatCode>
                <c:ptCount val="1"/>
                <c:pt idx="0">
                  <c:v>46215</c:v>
                </c:pt>
              </c:numCache>
            </c:numRef>
          </c:val>
          <c:extLst>
            <c:ext xmlns:c16="http://schemas.microsoft.com/office/drawing/2014/chart" uri="{C3380CC4-5D6E-409C-BE32-E72D297353CC}">
              <c16:uniqueId val="{00000023-746A-4E57-9EA9-5EF4EDD4AB10}"/>
            </c:ext>
          </c:extLst>
        </c:ser>
        <c:ser>
          <c:idx val="8"/>
          <c:order val="8"/>
          <c:tx>
            <c:strRef>
              <c:f>Sheet1!$J$1</c:f>
              <c:strCache>
                <c:ptCount val="1"/>
                <c:pt idx="0">
                  <c:v>2020</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Sheet1!$J$2</c:f>
              <c:numCache>
                <c:formatCode>_(* #,##0.0_);_(* \(#,##0.0\);_(* "-"??_);_(@_)</c:formatCode>
                <c:ptCount val="1"/>
                <c:pt idx="0">
                  <c:v>35019</c:v>
                </c:pt>
              </c:numCache>
            </c:numRef>
          </c:val>
          <c:extLst>
            <c:ext xmlns:c16="http://schemas.microsoft.com/office/drawing/2014/chart" uri="{C3380CC4-5D6E-409C-BE32-E72D297353CC}">
              <c16:uniqueId val="{00000024-746A-4E57-9EA9-5EF4EDD4AB10}"/>
            </c:ext>
          </c:extLst>
        </c:ser>
        <c:ser>
          <c:idx val="9"/>
          <c:order val="9"/>
          <c:tx>
            <c:strRef>
              <c:f>Sheet1!$K$1</c:f>
              <c:strCache>
                <c:ptCount val="1"/>
                <c:pt idx="0">
                  <c:v>2021</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Sheet1!$K$2</c:f>
              <c:numCache>
                <c:formatCode>_(* #,##0.0_);_(* \(#,##0.0\);_(* "-"??_);_(@_)</c:formatCode>
                <c:ptCount val="1"/>
                <c:pt idx="0">
                  <c:v>37910</c:v>
                </c:pt>
              </c:numCache>
            </c:numRef>
          </c:val>
          <c:extLst>
            <c:ext xmlns:c16="http://schemas.microsoft.com/office/drawing/2014/chart" uri="{C3380CC4-5D6E-409C-BE32-E72D297353CC}">
              <c16:uniqueId val="{00000025-746A-4E57-9EA9-5EF4EDD4AB10}"/>
            </c:ext>
          </c:extLst>
        </c:ser>
        <c:dLbls>
          <c:dLblPos val="outEnd"/>
          <c:showLegendKey val="0"/>
          <c:showVal val="1"/>
          <c:showCatName val="0"/>
          <c:showSerName val="0"/>
          <c:showPercent val="0"/>
          <c:showBubbleSize val="0"/>
        </c:dLbls>
        <c:gapWidth val="115"/>
        <c:overlap val="-20"/>
        <c:axId val="1111705064"/>
        <c:axId val="1111706704"/>
      </c:barChart>
      <c:catAx>
        <c:axId val="1111705064"/>
        <c:scaling>
          <c:orientation val="minMax"/>
        </c:scaling>
        <c:delete val="0"/>
        <c:axPos val="l"/>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dirty="0"/>
                  <a:t>Years</a:t>
                </a:r>
                <a:endParaRPr lang="en-IN" dirty="0"/>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IN" sz="1800" b="1" i="0" cap="all" baseline="0" dirty="0">
                    <a:effectLst/>
                  </a:rPr>
                  <a:t>Number of Vehicles Theft in Delhi</a:t>
                </a:r>
                <a:endParaRPr lang="en-IN" dirty="0">
                  <a:effectLst/>
                </a:endParaRP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11705064"/>
        <c:crosses val="autoZero"/>
        <c:crossBetween val="between"/>
      </c:valAx>
      <c:spPr>
        <a:noFill/>
        <a:ln>
          <a:noFill/>
        </a:ln>
        <a:effectLst/>
      </c:spPr>
    </c:plotArea>
    <c:legend>
      <c:legendPos val="b"/>
      <c:layout>
        <c:manualLayout>
          <c:xMode val="edge"/>
          <c:yMode val="edge"/>
          <c:x val="0.22491155996804746"/>
          <c:y val="0.93780232978380251"/>
          <c:w val="0.55017688006390508"/>
          <c:h val="6.2197670216197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cdr:x>
      <cdr:y>0.93084</cdr:y>
    </cdr:from>
    <cdr:to>
      <cdr:x>1</cdr:x>
      <cdr:y>1</cdr:y>
    </cdr:to>
    <cdr:sp macro="" textlink="">
      <cdr:nvSpPr>
        <cdr:cNvPr id="2" name="TextBox 1">
          <a:extLst xmlns:a="http://schemas.openxmlformats.org/drawingml/2006/main">
            <a:ext uri="{FF2B5EF4-FFF2-40B4-BE49-F238E27FC236}">
              <a16:creationId xmlns:a16="http://schemas.microsoft.com/office/drawing/2014/main" id="{AD9D3EC1-7B82-40C5-8B65-7AD8588E1D88}"/>
            </a:ext>
          </a:extLst>
        </cdr:cNvPr>
        <cdr:cNvSpPr txBox="1"/>
      </cdr:nvSpPr>
      <cdr:spPr>
        <a:xfrm xmlns:a="http://schemas.openxmlformats.org/drawingml/2006/main">
          <a:off x="0" y="4072035"/>
          <a:ext cx="10515600" cy="30253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6/30/2023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6/30/2023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iotforall.com/use-case/smart-locks" TargetMode="External"/><Relationship Id="rId2" Type="http://schemas.openxmlformats.org/officeDocument/2006/relationships/hyperlink" Target="https://iotdesignpro.com/projects/iot-based-smart-door-lock-system-using-nodemcu" TargetMode="External"/><Relationship Id="rId1" Type="http://schemas.openxmlformats.org/officeDocument/2006/relationships/slideLayout" Target="../slideLayouts/slideLayout3.xml"/><Relationship Id="rId5" Type="http://schemas.openxmlformats.org/officeDocument/2006/relationships/hyperlink" Target="https://projecthub.arduino.cc/jayesh_nawani/door-lock-system-with-arduino-54d18a" TargetMode="External"/><Relationship Id="rId4" Type="http://schemas.openxmlformats.org/officeDocument/2006/relationships/hyperlink" Target="https://www.ijert.org/password-enabled-door-locking-system-using-arduino-and-io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a:xfrm>
            <a:off x="2749295" y="2966600"/>
            <a:ext cx="6693408" cy="1088136"/>
          </a:xfrm>
        </p:spPr>
        <p:txBody>
          <a:bodyPr/>
          <a:lstStyle/>
          <a:p>
            <a:r>
              <a:rPr lang="en-US" dirty="0"/>
              <a:t>New Parking System</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a:xfrm>
            <a:off x="3993774" y="2850777"/>
            <a:ext cx="4204447" cy="841965"/>
          </a:xfrm>
        </p:spPr>
        <p:txBody>
          <a:bodyPr>
            <a:normAutofit/>
          </a:bodyPr>
          <a:lstStyle/>
          <a:p>
            <a:r>
              <a:rPr lang="en-US" b="1" dirty="0"/>
              <a:t>Engineering Clinics Review-1</a:t>
            </a:r>
          </a:p>
        </p:txBody>
      </p:sp>
      <p:pic>
        <p:nvPicPr>
          <p:cNvPr id="1028" name="Picture 4" descr="Overview – VIT-AP">
            <a:extLst>
              <a:ext uri="{FF2B5EF4-FFF2-40B4-BE49-F238E27FC236}">
                <a16:creationId xmlns:a16="http://schemas.microsoft.com/office/drawing/2014/main" id="{1624A7FA-14C0-4FE2-A943-D05F3740F3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0707" y="1315120"/>
            <a:ext cx="2929218" cy="906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a:xfrm>
            <a:off x="7234517" y="2011680"/>
            <a:ext cx="4518211" cy="2843784"/>
          </a:xfrm>
        </p:spPr>
        <p:txBody>
          <a:bodyPr>
            <a:normAutofit fontScale="70000" lnSpcReduction="20000"/>
          </a:bodyPr>
          <a:lstStyle/>
          <a:p>
            <a:r>
              <a:rPr lang="en-US" dirty="0"/>
              <a:t>21BCE7266 – C Vamsi Vivek</a:t>
            </a:r>
          </a:p>
          <a:p>
            <a:r>
              <a:rPr lang="en-US" dirty="0"/>
              <a:t>21BCE8279 – K V G Krishnamurthy</a:t>
            </a:r>
          </a:p>
          <a:p>
            <a:r>
              <a:rPr lang="en-US" dirty="0"/>
              <a:t>21BCE8321 – KOPPARAPU BHARGAV</a:t>
            </a:r>
          </a:p>
          <a:p>
            <a:r>
              <a:rPr lang="en-US" dirty="0"/>
              <a:t>21BCE8488 – LAKA KASI VAMSI</a:t>
            </a:r>
          </a:p>
          <a:p>
            <a:r>
              <a:rPr lang="en-US" dirty="0"/>
              <a:t>21BCE9004 – A Vishnu Vardhan</a:t>
            </a:r>
          </a:p>
          <a:p>
            <a:r>
              <a:rPr lang="en-US" dirty="0"/>
              <a:t>21BCE9415 – CHINNAKOTLA SAI NITHIN</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a:xfrm>
            <a:off x="7243482" y="2194560"/>
            <a:ext cx="4689438" cy="4306824"/>
          </a:xfrm>
        </p:spPr>
        <p:txBody>
          <a:bodyPr vert="horz" lIns="91440" tIns="45720" rIns="91440" bIns="45720" rtlCol="0" anchor="t">
            <a:normAutofit lnSpcReduction="10000"/>
          </a:bodyPr>
          <a:lstStyle/>
          <a:p>
            <a:pPr marL="457200" indent="-457200">
              <a:lnSpc>
                <a:spcPct val="150000"/>
              </a:lnSpc>
              <a:buFont typeface="Arial" panose="020B0604020202020204" pitchFamily="34" charset="0"/>
              <a:buChar char="•"/>
            </a:pPr>
            <a:r>
              <a:rPr lang="en-US" dirty="0">
                <a:latin typeface="Gill Sans Nova Light" panose="020B0302020104020203" pitchFamily="34" charset="0"/>
                <a:cs typeface="Gill Sans Light" panose="020B0302020104020203" pitchFamily="34" charset="-79"/>
              </a:rPr>
              <a:t>Abstract</a:t>
            </a:r>
            <a:endParaRPr lang="en-US" dirty="0">
              <a:latin typeface="Gill Sans Nova Light" panose="020B0302020104020203" pitchFamily="34" charset="0"/>
              <a:cs typeface="Calibri"/>
            </a:endParaRPr>
          </a:p>
          <a:p>
            <a:pPr marL="457200" indent="-457200">
              <a:lnSpc>
                <a:spcPct val="150000"/>
              </a:lnSpc>
              <a:buFont typeface="Arial" panose="020B0604020202020204" pitchFamily="34" charset="0"/>
              <a:buChar char="•"/>
            </a:pPr>
            <a:r>
              <a:rPr lang="en-US" dirty="0">
                <a:latin typeface="Gill Sans Nova Light" panose="020B0302020104020203" pitchFamily="34" charset="0"/>
                <a:cs typeface="Calibri"/>
              </a:rPr>
              <a:t>Features of final prototype</a:t>
            </a:r>
          </a:p>
          <a:p>
            <a:pPr marL="457200" indent="-457200">
              <a:lnSpc>
                <a:spcPct val="150000"/>
              </a:lnSpc>
              <a:buFont typeface="Arial" panose="020B0604020202020204" pitchFamily="34" charset="0"/>
              <a:buChar char="•"/>
            </a:pPr>
            <a:r>
              <a:rPr lang="en-US" dirty="0">
                <a:latin typeface="Gill Sans Nova Light" panose="020B0302020104020203" pitchFamily="34" charset="0"/>
                <a:cs typeface="Calibri"/>
              </a:rPr>
              <a:t>List of components required and budget estimation</a:t>
            </a:r>
          </a:p>
          <a:p>
            <a:pPr marL="457200" indent="-457200">
              <a:lnSpc>
                <a:spcPct val="150000"/>
              </a:lnSpc>
              <a:buFont typeface="Arial" panose="020B0604020202020204" pitchFamily="34" charset="0"/>
              <a:buChar char="•"/>
            </a:pPr>
            <a:r>
              <a:rPr lang="en-US" dirty="0">
                <a:latin typeface="Gill Sans Nova Light" panose="020B0302020104020203" pitchFamily="34" charset="0"/>
                <a:cs typeface="Calibri"/>
              </a:rPr>
              <a:t>Timeline of updates</a:t>
            </a:r>
          </a:p>
          <a:p>
            <a:pPr marL="457200" indent="-457200">
              <a:lnSpc>
                <a:spcPct val="150000"/>
              </a:lnSpc>
              <a:buFont typeface="Arial" panose="020B0604020202020204" pitchFamily="34" charset="0"/>
              <a:buChar char="•"/>
            </a:pPr>
            <a:r>
              <a:rPr lang="en-US" dirty="0">
                <a:latin typeface="Gill Sans Nova Light" panose="020B0302020104020203" pitchFamily="34" charset="0"/>
                <a:cs typeface="Calibri"/>
              </a:rPr>
              <a:t>Conclusion</a:t>
            </a:r>
          </a:p>
          <a:p>
            <a:pPr marL="457200" indent="-457200">
              <a:lnSpc>
                <a:spcPct val="150000"/>
              </a:lnSpc>
              <a:buFont typeface="Arial" panose="020B0604020202020204" pitchFamily="34" charset="0"/>
              <a:buChar char="•"/>
            </a:pPr>
            <a:r>
              <a:rPr lang="en-US" dirty="0">
                <a:latin typeface="Gill Sans Nova Light" panose="020B0302020104020203" pitchFamily="34" charset="0"/>
                <a:cs typeface="Calibri"/>
              </a:rPr>
              <a:t>References</a:t>
            </a:r>
            <a:endParaRPr lang="en-US" dirty="0">
              <a:latin typeface="Gill Sans Nova Light" panose="020B0302020104020203" pitchFamily="34" charset="0"/>
              <a:cs typeface="Gill Sans Light" panose="020B0302020104020203" pitchFamily="34" charset="-79"/>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a:xfrm>
            <a:off x="1748028" y="963926"/>
            <a:ext cx="8695944" cy="1325880"/>
          </a:xfrm>
        </p:spPr>
        <p:txBody>
          <a:bodyPr/>
          <a:lstStyle/>
          <a:p>
            <a:r>
              <a:rPr lang="en-US" dirty="0"/>
              <a:t>ABSTRACT</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909392" y="2043954"/>
            <a:ext cx="8373216" cy="3048000"/>
          </a:xfrm>
        </p:spPr>
        <p:txBody>
          <a:bodyPr>
            <a:normAutofit lnSpcReduction="10000"/>
          </a:bodyPr>
          <a:lstStyle/>
          <a:p>
            <a:pPr algn="just"/>
            <a:r>
              <a:rPr lang="en-US" dirty="0"/>
              <a:t>	Our Project is about modernizing the parking system with more security features. Our parking system detects the Vehicle, open its door for parking. When the vehicle is parked, the payment count starts and gives person an password (encoded code) and it contains the key. When the correct password is given, it generates the amount to be paid and after paying the bill, it opens up the gate and clears it’s memory.</a:t>
            </a:r>
          </a:p>
          <a:p>
            <a:pPr algn="just"/>
            <a:r>
              <a:rPr lang="en-US" dirty="0"/>
              <a:t>	This increases the security of vehicle and reduces the risk of theft for the vehicle. When this type of parking system is being implemented in apartments, the vehicle parking can be allotted to the rooms particularly which in further reduces the risk of loosing the parking and wastage of time for parking.</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40618-A6AD-484C-8DB1-DF18FBEF252A}"/>
              </a:ext>
            </a:extLst>
          </p:cNvPr>
          <p:cNvSpPr>
            <a:spLocks noGrp="1"/>
          </p:cNvSpPr>
          <p:nvPr>
            <p:ph type="title"/>
          </p:nvPr>
        </p:nvSpPr>
        <p:spPr>
          <a:xfrm>
            <a:off x="1748028" y="981710"/>
            <a:ext cx="8695944" cy="1325880"/>
          </a:xfrm>
        </p:spPr>
        <p:txBody>
          <a:bodyPr/>
          <a:lstStyle/>
          <a:p>
            <a:r>
              <a:rPr lang="en-US" dirty="0"/>
              <a:t>Features of the Prototype</a:t>
            </a:r>
            <a:endParaRPr lang="en-IN" dirty="0"/>
          </a:p>
        </p:txBody>
      </p:sp>
      <p:sp>
        <p:nvSpPr>
          <p:cNvPr id="3" name="Content Placeholder 2">
            <a:extLst>
              <a:ext uri="{FF2B5EF4-FFF2-40B4-BE49-F238E27FC236}">
                <a16:creationId xmlns:a16="http://schemas.microsoft.com/office/drawing/2014/main" id="{6B494222-67FE-4D88-A0A4-38AE44F74520}"/>
              </a:ext>
            </a:extLst>
          </p:cNvPr>
          <p:cNvSpPr>
            <a:spLocks noGrp="1"/>
          </p:cNvSpPr>
          <p:nvPr>
            <p:ph idx="1"/>
          </p:nvPr>
        </p:nvSpPr>
        <p:spPr>
          <a:xfrm>
            <a:off x="1938779" y="2080260"/>
            <a:ext cx="8314442" cy="2963080"/>
          </a:xfrm>
        </p:spPr>
        <p:txBody>
          <a:bodyPr>
            <a:normAutofit lnSpcReduction="10000"/>
          </a:bodyPr>
          <a:lstStyle/>
          <a:p>
            <a:pPr marL="457200" indent="-457200" algn="l">
              <a:buFont typeface="+mj-lt"/>
              <a:buAutoNum type="arabicPeriod"/>
            </a:pPr>
            <a:r>
              <a:rPr lang="en-US" dirty="0"/>
              <a:t>Prototype contains UV sensor which is used to detect the distance and open the gate for the vehicle to park.</a:t>
            </a:r>
          </a:p>
          <a:p>
            <a:pPr marL="457200" indent="-457200" algn="l">
              <a:buFont typeface="+mj-lt"/>
              <a:buAutoNum type="arabicPeriod"/>
            </a:pPr>
            <a:r>
              <a:rPr lang="en-US" dirty="0"/>
              <a:t>It’s OS starts creates a encoded code along with the key and the function to decode, but it sends only password (encoded code). When it receives the correct code, it opens the door to take the vehicle.</a:t>
            </a:r>
          </a:p>
          <a:p>
            <a:pPr marL="457200" indent="-457200" algn="l">
              <a:buFont typeface="+mj-lt"/>
              <a:buAutoNum type="arabicPeriod"/>
            </a:pPr>
            <a:r>
              <a:rPr lang="en-US" dirty="0"/>
              <a:t>If its is in payable parking places, we can give code such that</a:t>
            </a:r>
            <a:r>
              <a:rPr lang="en-IN" dirty="0"/>
              <a:t> it starts counting the cost of payment in accordance with basic amount and time in parking.</a:t>
            </a:r>
          </a:p>
          <a:p>
            <a:pPr marL="457200" indent="-457200" algn="l">
              <a:buFont typeface="+mj-lt"/>
              <a:buAutoNum type="arabicPeriod"/>
            </a:pPr>
            <a:r>
              <a:rPr lang="en-IN" dirty="0"/>
              <a:t>If it’s in an apartment we can give an unchangeable key, so that the password won’t changes with time.</a:t>
            </a:r>
            <a:endParaRPr lang="en-US" dirty="0"/>
          </a:p>
        </p:txBody>
      </p:sp>
      <p:sp>
        <p:nvSpPr>
          <p:cNvPr id="4" name="Footer Placeholder 3">
            <a:extLst>
              <a:ext uri="{FF2B5EF4-FFF2-40B4-BE49-F238E27FC236}">
                <a16:creationId xmlns:a16="http://schemas.microsoft.com/office/drawing/2014/main" id="{4F136915-AFA7-43DA-A749-EFCF55671B63}"/>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63EC087-5E1E-4196-B3E6-9E310F19177B}"/>
              </a:ext>
            </a:extLst>
          </p:cNvPr>
          <p:cNvSpPr>
            <a:spLocks noGrp="1"/>
          </p:cNvSpPr>
          <p:nvPr>
            <p:ph type="sldNum" sz="quarter" idx="11"/>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3979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a:xfrm>
            <a:off x="838200" y="4550"/>
            <a:ext cx="10515600" cy="1325880"/>
          </a:xfrm>
        </p:spPr>
        <p:txBody>
          <a:bodyPr>
            <a:normAutofit/>
          </a:bodyPr>
          <a:lstStyle/>
          <a:p>
            <a:r>
              <a:rPr lang="en-US" sz="4000" dirty="0"/>
              <a:t>Representation of stats of Vehicle theft in Delhi</a:t>
            </a:r>
          </a:p>
        </p:txBody>
      </p:sp>
      <p:graphicFrame>
        <p:nvGraphicFramePr>
          <p:cNvPr id="6" name="Content Placeholder 5" descr="Bar chart">
            <a:extLst>
              <a:ext uri="{FF2B5EF4-FFF2-40B4-BE49-F238E27FC236}">
                <a16:creationId xmlns:a16="http://schemas.microsoft.com/office/drawing/2014/main" id="{04E3C183-7D16-18CC-89F3-EFCB21A47EDD}"/>
              </a:ext>
            </a:extLst>
          </p:cNvPr>
          <p:cNvGraphicFramePr>
            <a:graphicFrameLocks noGrp="1"/>
          </p:cNvGraphicFramePr>
          <p:nvPr>
            <p:ph idx="1"/>
            <p:extLst>
              <p:ext uri="{D42A27DB-BD31-4B8C-83A1-F6EECF244321}">
                <p14:modId xmlns:p14="http://schemas.microsoft.com/office/powerpoint/2010/main" val="2767728983"/>
              </p:ext>
            </p:extLst>
          </p:nvPr>
        </p:nvGraphicFramePr>
        <p:xfrm>
          <a:off x="838199" y="1238643"/>
          <a:ext cx="10515600" cy="4374569"/>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7" name="TextBox 6">
            <a:extLst>
              <a:ext uri="{FF2B5EF4-FFF2-40B4-BE49-F238E27FC236}">
                <a16:creationId xmlns:a16="http://schemas.microsoft.com/office/drawing/2014/main" id="{2371511F-BB40-4BED-B5BE-B24141AB6F91}"/>
              </a:ext>
            </a:extLst>
          </p:cNvPr>
          <p:cNvSpPr txBox="1"/>
          <p:nvPr/>
        </p:nvSpPr>
        <p:spPr>
          <a:xfrm>
            <a:off x="838199" y="5707915"/>
            <a:ext cx="10515599" cy="830997"/>
          </a:xfrm>
          <a:prstGeom prst="rect">
            <a:avLst/>
          </a:prstGeom>
          <a:noFill/>
        </p:spPr>
        <p:txBody>
          <a:bodyPr wrap="square" rtlCol="0">
            <a:spAutoFit/>
          </a:bodyPr>
          <a:lstStyle/>
          <a:p>
            <a:r>
              <a:rPr lang="en-IN" sz="1500" b="1" dirty="0"/>
              <a:t>Reference of the Graph:</a:t>
            </a:r>
          </a:p>
          <a:p>
            <a:r>
              <a:rPr lang="en-IN" sz="1500" dirty="0">
                <a:solidFill>
                  <a:srgbClr val="C00000"/>
                </a:solidFill>
              </a:rPr>
              <a:t>https://timesofindia.indiatimes.com/city/delhi/100-vehicles-stolen-daily-in-delhi-roadside-parking-primary-reason/articleshow/93380224.cms</a:t>
            </a:r>
          </a:p>
          <a:p>
            <a:endParaRPr lang="en-IN"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a:xfrm>
            <a:off x="838200" y="111039"/>
            <a:ext cx="10515600" cy="1325880"/>
          </a:xfrm>
        </p:spPr>
        <p:txBody>
          <a:bodyPr/>
          <a:lstStyle/>
          <a:p>
            <a:r>
              <a:rPr lang="en-US" dirty="0"/>
              <a:t>Budget</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607586216"/>
              </p:ext>
            </p:extLst>
          </p:nvPr>
        </p:nvGraphicFramePr>
        <p:xfrm>
          <a:off x="1809946" y="1282045"/>
          <a:ext cx="8069343" cy="4539267"/>
        </p:xfrm>
        <a:graphic>
          <a:graphicData uri="http://schemas.openxmlformats.org/drawingml/2006/table">
            <a:tbl>
              <a:tblPr firstRow="1" bandRow="1">
                <a:tableStyleId>{E929F9F4-4A8F-4326-A1B4-22849713DDAB}</a:tableStyleId>
              </a:tblPr>
              <a:tblGrid>
                <a:gridCol w="1218374">
                  <a:extLst>
                    <a:ext uri="{9D8B030D-6E8A-4147-A177-3AD203B41FA5}">
                      <a16:colId xmlns:a16="http://schemas.microsoft.com/office/drawing/2014/main" val="1689330750"/>
                    </a:ext>
                  </a:extLst>
                </a:gridCol>
                <a:gridCol w="4148295">
                  <a:extLst>
                    <a:ext uri="{9D8B030D-6E8A-4147-A177-3AD203B41FA5}">
                      <a16:colId xmlns:a16="http://schemas.microsoft.com/office/drawing/2014/main" val="2660631934"/>
                    </a:ext>
                  </a:extLst>
                </a:gridCol>
                <a:gridCol w="2702674">
                  <a:extLst>
                    <a:ext uri="{9D8B030D-6E8A-4147-A177-3AD203B41FA5}">
                      <a16:colId xmlns:a16="http://schemas.microsoft.com/office/drawing/2014/main" val="3909717689"/>
                    </a:ext>
                  </a:extLst>
                </a:gridCol>
              </a:tblGrid>
              <a:tr h="333905">
                <a:tc>
                  <a:txBody>
                    <a:bodyPr/>
                    <a:lstStyle/>
                    <a:p>
                      <a:pPr algn="ctr"/>
                      <a:r>
                        <a:rPr lang="en-US" dirty="0" err="1">
                          <a:solidFill>
                            <a:schemeClr val="bg1"/>
                          </a:solidFill>
                        </a:rPr>
                        <a:t>S.No</a:t>
                      </a:r>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chemeClr val="bg1"/>
                          </a:solidFill>
                          <a:latin typeface="Baskerville Old Face" panose="02020602080505020303" pitchFamily="18" charset="77"/>
                          <a:ea typeface="Baskerville" panose="02020502070401020303" pitchFamily="18" charset="0"/>
                          <a:cs typeface="Gill Sans Nova Light" panose="020F0302020204030204" pitchFamily="34" charset="0"/>
                        </a:rPr>
                        <a:t>Name of the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0" dirty="0">
                          <a:solidFill>
                            <a:schemeClr val="bg1"/>
                          </a:solidFill>
                          <a:latin typeface="Baskerville Old Face" panose="02020602080505020303" pitchFamily="18" charset="77"/>
                          <a:ea typeface="Baskerville" panose="02020502070401020303" pitchFamily="18" charset="0"/>
                          <a:cs typeface="Gill Sans Nova Light" panose="020F0302020204030204" pitchFamily="34" charset="0"/>
                        </a:rPr>
                        <a:t>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9928716"/>
                  </a:ext>
                </a:extLst>
              </a:tr>
              <a:tr h="591861">
                <a:tc>
                  <a:txBody>
                    <a:bodyPr/>
                    <a:lstStyle/>
                    <a:p>
                      <a:pPr algn="ctr"/>
                      <a:r>
                        <a:rPr lang="en-US" sz="1600" b="0" dirty="0">
                          <a:solidFill>
                            <a:schemeClr val="bg1"/>
                          </a:solidFill>
                        </a:rPr>
                        <a:t>1</a:t>
                      </a:r>
                      <a:endParaRPr lang="en-US" sz="1600" b="0" i="0" dirty="0">
                        <a:solidFill>
                          <a:schemeClr val="bg1"/>
                        </a:solidFill>
                        <a:latin typeface="Gill Sans Nova Light" panose="020B0302020104020203" pitchFamily="34" charset="0"/>
                        <a:cs typeface="Gill Sans Light" panose="020B0302020104020203"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Arduino Uno Board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700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208656"/>
                  </a:ext>
                </a:extLst>
              </a:tr>
              <a:tr h="591861">
                <a:tc>
                  <a:txBody>
                    <a:bodyPr/>
                    <a:lstStyle/>
                    <a:p>
                      <a:pPr algn="ctr"/>
                      <a:r>
                        <a:rPr lang="en-US" sz="1600" b="0" dirty="0">
                          <a:solidFill>
                            <a:schemeClr val="bg1"/>
                          </a:solidFill>
                        </a:rPr>
                        <a:t>2</a:t>
                      </a:r>
                      <a:endParaRPr lang="en-US" sz="1600" b="0" i="0" dirty="0">
                        <a:solidFill>
                          <a:schemeClr val="bg1"/>
                        </a:solidFill>
                        <a:latin typeface="Gill Sans Nova Light" panose="020B0302020104020203" pitchFamily="34" charset="0"/>
                        <a:cs typeface="Gill Sans Light" panose="020B0302020104020203"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Jumper wires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4243071"/>
                  </a:ext>
                </a:extLst>
              </a:tr>
              <a:tr h="591861">
                <a:tc>
                  <a:txBody>
                    <a:bodyPr/>
                    <a:lstStyle/>
                    <a:p>
                      <a:pPr algn="ctr"/>
                      <a:r>
                        <a:rPr lang="en-US" sz="1600" b="0" dirty="0">
                          <a:solidFill>
                            <a:schemeClr val="bg1"/>
                          </a:solidFill>
                        </a:rPr>
                        <a:t>3</a:t>
                      </a:r>
                      <a:endParaRPr lang="en-US" sz="1600" b="0" i="0" dirty="0">
                        <a:solidFill>
                          <a:schemeClr val="bg1"/>
                        </a:solidFill>
                        <a:latin typeface="Gill Sans Nova Light" panose="020B0302020104020203" pitchFamily="34" charset="0"/>
                        <a:cs typeface="Gill Sans Light" panose="020B0302020104020203"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Breadboard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08797"/>
                  </a:ext>
                </a:extLst>
              </a:tr>
              <a:tr h="591861">
                <a:tc>
                  <a:txBody>
                    <a:bodyPr/>
                    <a:lstStyle/>
                    <a:p>
                      <a:pPr algn="ctr"/>
                      <a:r>
                        <a:rPr lang="en-US" sz="1600" b="0" dirty="0">
                          <a:solidFill>
                            <a:schemeClr val="bg1"/>
                          </a:solidFill>
                        </a:rPr>
                        <a:t>4</a:t>
                      </a:r>
                      <a:endParaRPr lang="en-US" sz="1600" b="0" i="0" dirty="0">
                        <a:solidFill>
                          <a:schemeClr val="bg1"/>
                        </a:solidFill>
                        <a:latin typeface="Gill Sans Nova Light" panose="020B0302020104020203" pitchFamily="34" charset="0"/>
                        <a:cs typeface="Gill Sans Light" panose="020B0302020104020203" pitchFamily="34" charset="-79"/>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Ultrasonic sensor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950325"/>
                  </a:ext>
                </a:extLst>
              </a:tr>
              <a:tr h="591861">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SG90 Micro-servo motor</a:t>
                      </a:r>
                      <a:endParaRPr lang="en-IN" dirty="0"/>
                    </a:p>
                  </a:txBody>
                  <a:tcPr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8355429"/>
                  </a:ext>
                </a:extLst>
              </a:tr>
              <a:tr h="591861">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effectLst/>
                        </a:rPr>
                        <a:t>4*4 matrix keypad</a:t>
                      </a:r>
                      <a:endParaRPr lang="en-IN" dirty="0">
                        <a:effectLst/>
                      </a:endParaRPr>
                    </a:p>
                  </a:txBody>
                  <a:tcPr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2577084"/>
                  </a:ext>
                </a:extLst>
              </a:tr>
              <a:tr h="591861">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Connector wire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dirty="0">
                          <a:solidFill>
                            <a:schemeClr val="bg1"/>
                          </a:solidFill>
                          <a:latin typeface="Gill Sans Nova Light" panose="020B0302020104020203" pitchFamily="34" charset="0"/>
                          <a:cs typeface="Gill Sans Light" panose="020B0302020104020203" pitchFamily="34" charset="-79"/>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125977"/>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8135-4B2E-49DD-81F5-D060DE3B73FD}"/>
              </a:ext>
            </a:extLst>
          </p:cNvPr>
          <p:cNvSpPr>
            <a:spLocks noGrp="1"/>
          </p:cNvSpPr>
          <p:nvPr>
            <p:ph type="title"/>
          </p:nvPr>
        </p:nvSpPr>
        <p:spPr>
          <a:xfrm>
            <a:off x="1748028" y="981710"/>
            <a:ext cx="8695944" cy="1325880"/>
          </a:xfrm>
        </p:spPr>
        <p:txBody>
          <a:bodyPr/>
          <a:lstStyle/>
          <a:p>
            <a:r>
              <a:rPr lang="en-IN" dirty="0"/>
              <a:t>Timeline of Updates</a:t>
            </a:r>
          </a:p>
        </p:txBody>
      </p:sp>
      <p:sp>
        <p:nvSpPr>
          <p:cNvPr id="3" name="Content Placeholder 2">
            <a:extLst>
              <a:ext uri="{FF2B5EF4-FFF2-40B4-BE49-F238E27FC236}">
                <a16:creationId xmlns:a16="http://schemas.microsoft.com/office/drawing/2014/main" id="{C26E0EF3-8151-429C-A235-1060B5E3EACB}"/>
              </a:ext>
            </a:extLst>
          </p:cNvPr>
          <p:cNvSpPr>
            <a:spLocks noGrp="1"/>
          </p:cNvSpPr>
          <p:nvPr>
            <p:ph idx="1"/>
          </p:nvPr>
        </p:nvSpPr>
        <p:spPr>
          <a:xfrm>
            <a:off x="2098430" y="2080260"/>
            <a:ext cx="7995140" cy="2697480"/>
          </a:xfrm>
        </p:spPr>
        <p:txBody>
          <a:bodyPr/>
          <a:lstStyle/>
          <a:p>
            <a:pPr algn="just"/>
            <a:r>
              <a:rPr lang="en-IN" dirty="0"/>
              <a:t>30</a:t>
            </a:r>
            <a:r>
              <a:rPr lang="en-IN" baseline="30000" dirty="0"/>
              <a:t>th</a:t>
            </a:r>
            <a:r>
              <a:rPr lang="en-IN" dirty="0"/>
              <a:t> June – Review 1</a:t>
            </a:r>
          </a:p>
          <a:p>
            <a:pPr algn="just"/>
            <a:r>
              <a:rPr lang="en-IN" dirty="0"/>
              <a:t>14</a:t>
            </a:r>
            <a:r>
              <a:rPr lang="en-IN" baseline="30000" dirty="0"/>
              <a:t>th</a:t>
            </a:r>
            <a:r>
              <a:rPr lang="en-IN" dirty="0"/>
              <a:t> July – Prototype submission</a:t>
            </a:r>
          </a:p>
          <a:p>
            <a:pPr algn="just"/>
            <a:r>
              <a:rPr lang="en-IN" dirty="0"/>
              <a:t>21</a:t>
            </a:r>
            <a:r>
              <a:rPr lang="en-IN" baseline="30000" dirty="0"/>
              <a:t>th </a:t>
            </a:r>
            <a:r>
              <a:rPr lang="en-IN" dirty="0"/>
              <a:t>July – Review 2</a:t>
            </a:r>
          </a:p>
          <a:p>
            <a:pPr algn="just"/>
            <a:r>
              <a:rPr lang="en-IN" dirty="0"/>
              <a:t>28</a:t>
            </a:r>
            <a:r>
              <a:rPr lang="en-IN" baseline="30000" dirty="0"/>
              <a:t>th </a:t>
            </a:r>
            <a:r>
              <a:rPr lang="en-IN" dirty="0"/>
              <a:t>July – Review 3</a:t>
            </a:r>
          </a:p>
          <a:p>
            <a:pPr algn="just"/>
            <a:r>
              <a:rPr lang="en-IN" dirty="0"/>
              <a:t>4</a:t>
            </a:r>
            <a:r>
              <a:rPr lang="en-IN" baseline="30000" dirty="0"/>
              <a:t>th </a:t>
            </a:r>
            <a:r>
              <a:rPr lang="en-IN" dirty="0"/>
              <a:t>August – Final Report</a:t>
            </a:r>
          </a:p>
          <a:p>
            <a:pPr algn="just"/>
            <a:r>
              <a:rPr lang="en-IN" dirty="0"/>
              <a:t>24</a:t>
            </a:r>
            <a:r>
              <a:rPr lang="en-IN" baseline="30000" dirty="0"/>
              <a:t>th </a:t>
            </a:r>
            <a:r>
              <a:rPr lang="en-IN" dirty="0"/>
              <a:t>August - Expo</a:t>
            </a:r>
          </a:p>
        </p:txBody>
      </p:sp>
      <p:sp>
        <p:nvSpPr>
          <p:cNvPr id="4" name="Footer Placeholder 3">
            <a:extLst>
              <a:ext uri="{FF2B5EF4-FFF2-40B4-BE49-F238E27FC236}">
                <a16:creationId xmlns:a16="http://schemas.microsoft.com/office/drawing/2014/main" id="{920B8B29-3AFE-4F9D-8204-ECB5D824917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9BC53E9-1B7B-4712-B175-ECEE997C3CF0}"/>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576640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just">
              <a:lnSpc>
                <a:spcPct val="100000"/>
              </a:lnSpc>
              <a:buNone/>
            </a:pPr>
            <a:r>
              <a:rPr lang="en-US" dirty="0">
                <a:latin typeface="Gill Sans Nova Light" panose="020B0302020104020203" pitchFamily="34" charset="0"/>
                <a:ea typeface="+mn-lt"/>
                <a:cs typeface="Gill Sans Light" panose="020B0302020104020203" pitchFamily="34" charset="-79"/>
              </a:rPr>
              <a:t>Not only in our country, But also in many other countries they are lacking of proper secured parking system which results in theft of many vehicles and loss of public property. Even in some states of India many public vehicles are being theft. Like smart housing and smart street light system, now we also need a new type of proper secure parking system, that resulted our idea.</a:t>
            </a:r>
          </a:p>
          <a:p>
            <a:pPr marL="0" indent="0">
              <a:lnSpc>
                <a:spcPct val="100000"/>
              </a:lnSpc>
              <a:buNone/>
            </a:pPr>
            <a:r>
              <a:rPr lang="en-US" sz="2500" b="1" dirty="0">
                <a:latin typeface="Gill Sans Nova Light" panose="020B0302020104020203" pitchFamily="34" charset="0"/>
                <a:ea typeface="+mn-lt"/>
                <a:cs typeface="Gill Sans Light" panose="020B0302020104020203" pitchFamily="34" charset="-79"/>
              </a:rPr>
              <a:t>“Smart Parking System”</a:t>
            </a:r>
            <a:endParaRPr lang="en-US" sz="2500" b="1" dirty="0">
              <a:solidFill>
                <a:schemeClr val="accent3"/>
              </a:solidFill>
              <a:latin typeface="Gill Sans Nova Light" panose="020B0302020104020203" pitchFamily="34" charset="0"/>
              <a:ea typeface="+mn-lt"/>
              <a:cs typeface="Gill Sans Light" panose="020B0302020104020203" pitchFamily="34" charset="-79"/>
            </a:endParaRP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286A-A342-4BF2-AA96-E4EA772DD1F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9306EF4-1E65-451C-894E-820079435E03}"/>
              </a:ext>
            </a:extLst>
          </p:cNvPr>
          <p:cNvSpPr>
            <a:spLocks noGrp="1"/>
          </p:cNvSpPr>
          <p:nvPr>
            <p:ph idx="1"/>
          </p:nvPr>
        </p:nvSpPr>
        <p:spPr>
          <a:xfrm>
            <a:off x="1748027" y="2651760"/>
            <a:ext cx="8695943" cy="2697480"/>
          </a:xfrm>
        </p:spPr>
        <p:txBody>
          <a:bodyPr/>
          <a:lstStyle/>
          <a:p>
            <a:pPr algn="just"/>
            <a:r>
              <a:rPr lang="en-IN" dirty="0">
                <a:solidFill>
                  <a:srgbClr val="C00000"/>
                </a:solidFill>
                <a:hlinkClick r:id="rId2"/>
              </a:rPr>
              <a:t>https://iotdesignpro.com/projects/iot-based-smart-door-lock-system-using-nodemcu</a:t>
            </a:r>
            <a:endParaRPr lang="en-IN" dirty="0">
              <a:solidFill>
                <a:srgbClr val="C00000"/>
              </a:solidFill>
            </a:endParaRPr>
          </a:p>
          <a:p>
            <a:pPr algn="just"/>
            <a:r>
              <a:rPr lang="en-IN" dirty="0">
                <a:solidFill>
                  <a:srgbClr val="C00000"/>
                </a:solidFill>
                <a:hlinkClick r:id="rId3"/>
              </a:rPr>
              <a:t>https://www.iotforall.com/use-case/smart-locks</a:t>
            </a:r>
            <a:endParaRPr lang="en-IN" dirty="0">
              <a:solidFill>
                <a:srgbClr val="C00000"/>
              </a:solidFill>
            </a:endParaRPr>
          </a:p>
          <a:p>
            <a:pPr algn="just"/>
            <a:r>
              <a:rPr lang="en-IN" dirty="0">
                <a:solidFill>
                  <a:srgbClr val="C00000"/>
                </a:solidFill>
                <a:hlinkClick r:id="rId4"/>
              </a:rPr>
              <a:t>https://www.ijert.org/password-enabled-door-locking-system-using-arduino-and-iot</a:t>
            </a:r>
            <a:endParaRPr lang="en-IN" dirty="0">
              <a:solidFill>
                <a:srgbClr val="C00000"/>
              </a:solidFill>
            </a:endParaRPr>
          </a:p>
          <a:p>
            <a:pPr algn="just"/>
            <a:r>
              <a:rPr lang="en-IN" dirty="0">
                <a:solidFill>
                  <a:srgbClr val="C00000"/>
                </a:solidFill>
                <a:hlinkClick r:id="rId5"/>
              </a:rPr>
              <a:t>https://projecthub.arduino.cc/jayesh_nawani/door-lock-system-with-arduino-54d18a</a:t>
            </a:r>
            <a:endParaRPr lang="en-IN" dirty="0">
              <a:solidFill>
                <a:srgbClr val="C00000"/>
              </a:solidFill>
            </a:endParaRPr>
          </a:p>
          <a:p>
            <a:pPr algn="just"/>
            <a:endParaRPr lang="en-IN" dirty="0">
              <a:solidFill>
                <a:srgbClr val="C00000"/>
              </a:solidFill>
            </a:endParaRPr>
          </a:p>
        </p:txBody>
      </p:sp>
      <p:sp>
        <p:nvSpPr>
          <p:cNvPr id="4" name="Footer Placeholder 3">
            <a:extLst>
              <a:ext uri="{FF2B5EF4-FFF2-40B4-BE49-F238E27FC236}">
                <a16:creationId xmlns:a16="http://schemas.microsoft.com/office/drawing/2014/main" id="{BAE0CD51-57A0-4A63-9C34-B94E2D9C6AE4}"/>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EB97E6CE-8A3A-4684-8E9F-900D73E56CEC}"/>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973726902"/>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{D9F91D0D-6FD9-4238-B208-D8F9C25E57A0}tf56410444_win32</Template>
  <TotalTime>188</TotalTime>
  <Words>574</Words>
  <Application>Microsoft Office PowerPoint</Application>
  <PresentationFormat>Widescreen</PresentationFormat>
  <Paragraphs>88</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Baskerville</vt:lpstr>
      <vt:lpstr>Baskerville Old Face</vt:lpstr>
      <vt:lpstr>Calibri</vt:lpstr>
      <vt:lpstr>Gill Sans Light</vt:lpstr>
      <vt:lpstr>Gill Sans Nova</vt:lpstr>
      <vt:lpstr>Gill Sans Nova Light</vt:lpstr>
      <vt:lpstr>Office Theme</vt:lpstr>
      <vt:lpstr>New Parking System</vt:lpstr>
      <vt:lpstr>Agenda</vt:lpstr>
      <vt:lpstr>ABSTRACT</vt:lpstr>
      <vt:lpstr>Features of the Prototype</vt:lpstr>
      <vt:lpstr>Representation of stats of Vehicle theft in Delhi</vt:lpstr>
      <vt:lpstr>Budget</vt:lpstr>
      <vt:lpstr>Timeline of Updates</vt:lpstr>
      <vt:lpstr>Summary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New Parking System</dc:title>
  <dc:creator>Vishnu</dc:creator>
  <cp:lastModifiedBy>Vishnu</cp:lastModifiedBy>
  <cp:revision>12</cp:revision>
  <dcterms:created xsi:type="dcterms:W3CDTF">2023-06-30T04:18:45Z</dcterms:created>
  <dcterms:modified xsi:type="dcterms:W3CDTF">2023-06-30T09:51:49Z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