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1"/>
  </p:notesMasterIdLst>
  <p:sldIdLst>
    <p:sldId id="256" r:id="rId2"/>
    <p:sldId id="290" r:id="rId3"/>
    <p:sldId id="356" r:id="rId4"/>
    <p:sldId id="357" r:id="rId5"/>
    <p:sldId id="358" r:id="rId6"/>
    <p:sldId id="359" r:id="rId7"/>
    <p:sldId id="342" r:id="rId8"/>
    <p:sldId id="364" r:id="rId9"/>
    <p:sldId id="341" r:id="rId10"/>
    <p:sldId id="360" r:id="rId11"/>
    <p:sldId id="361" r:id="rId12"/>
    <p:sldId id="362" r:id="rId13"/>
    <p:sldId id="363" r:id="rId14"/>
    <p:sldId id="340" r:id="rId15"/>
    <p:sldId id="343" r:id="rId16"/>
    <p:sldId id="351" r:id="rId17"/>
    <p:sldId id="365" r:id="rId18"/>
    <p:sldId id="366" r:id="rId19"/>
    <p:sldId id="543" r:id="rId20"/>
    <p:sldId id="368" r:id="rId21"/>
    <p:sldId id="369" r:id="rId22"/>
    <p:sldId id="546" r:id="rId23"/>
    <p:sldId id="370" r:id="rId24"/>
    <p:sldId id="544" r:id="rId25"/>
    <p:sldId id="545" r:id="rId26"/>
    <p:sldId id="367" r:id="rId27"/>
    <p:sldId id="371" r:id="rId28"/>
    <p:sldId id="381" r:id="rId29"/>
    <p:sldId id="548" r:id="rId30"/>
    <p:sldId id="549" r:id="rId31"/>
    <p:sldId id="550" r:id="rId32"/>
    <p:sldId id="551" r:id="rId33"/>
    <p:sldId id="373" r:id="rId34"/>
    <p:sldId id="561" r:id="rId35"/>
    <p:sldId id="374" r:id="rId36"/>
    <p:sldId id="547" r:id="rId37"/>
    <p:sldId id="375" r:id="rId38"/>
    <p:sldId id="376" r:id="rId39"/>
    <p:sldId id="377" r:id="rId40"/>
    <p:sldId id="552" r:id="rId41"/>
    <p:sldId id="378" r:id="rId42"/>
    <p:sldId id="379" r:id="rId43"/>
    <p:sldId id="380" r:id="rId44"/>
    <p:sldId id="553" r:id="rId45"/>
    <p:sldId id="554" r:id="rId46"/>
    <p:sldId id="555" r:id="rId47"/>
    <p:sldId id="562" r:id="rId48"/>
    <p:sldId id="556" r:id="rId49"/>
    <p:sldId id="563" r:id="rId50"/>
    <p:sldId id="564" r:id="rId51"/>
    <p:sldId id="565" r:id="rId52"/>
    <p:sldId id="566" r:id="rId53"/>
    <p:sldId id="567" r:id="rId54"/>
    <p:sldId id="382" r:id="rId55"/>
    <p:sldId id="383" r:id="rId56"/>
    <p:sldId id="384" r:id="rId57"/>
    <p:sldId id="385" r:id="rId58"/>
    <p:sldId id="386" r:id="rId59"/>
    <p:sldId id="387" r:id="rId60"/>
    <p:sldId id="388" r:id="rId61"/>
    <p:sldId id="389" r:id="rId62"/>
    <p:sldId id="390" r:id="rId63"/>
    <p:sldId id="575" r:id="rId64"/>
    <p:sldId id="576" r:id="rId65"/>
    <p:sldId id="577" r:id="rId66"/>
    <p:sldId id="578" r:id="rId67"/>
    <p:sldId id="579" r:id="rId68"/>
    <p:sldId id="580" r:id="rId69"/>
    <p:sldId id="581" r:id="rId70"/>
    <p:sldId id="582" r:id="rId71"/>
    <p:sldId id="583" r:id="rId72"/>
    <p:sldId id="391" r:id="rId73"/>
    <p:sldId id="392" r:id="rId74"/>
    <p:sldId id="393" r:id="rId75"/>
    <p:sldId id="394" r:id="rId76"/>
    <p:sldId id="584" r:id="rId77"/>
    <p:sldId id="395" r:id="rId78"/>
    <p:sldId id="396" r:id="rId79"/>
    <p:sldId id="397" r:id="rId80"/>
    <p:sldId id="398" r:id="rId81"/>
    <p:sldId id="399" r:id="rId82"/>
    <p:sldId id="400" r:id="rId83"/>
    <p:sldId id="401" r:id="rId84"/>
    <p:sldId id="402" r:id="rId85"/>
    <p:sldId id="403" r:id="rId86"/>
    <p:sldId id="404" r:id="rId87"/>
    <p:sldId id="405" r:id="rId88"/>
    <p:sldId id="406" r:id="rId89"/>
    <p:sldId id="407" r:id="rId90"/>
    <p:sldId id="408" r:id="rId91"/>
    <p:sldId id="409" r:id="rId92"/>
    <p:sldId id="410" r:id="rId93"/>
    <p:sldId id="411" r:id="rId94"/>
    <p:sldId id="412" r:id="rId95"/>
    <p:sldId id="413" r:id="rId96"/>
    <p:sldId id="585" r:id="rId97"/>
    <p:sldId id="414" r:id="rId98"/>
    <p:sldId id="415" r:id="rId99"/>
    <p:sldId id="416" r:id="rId100"/>
    <p:sldId id="586" r:id="rId101"/>
    <p:sldId id="587" r:id="rId102"/>
    <p:sldId id="417" r:id="rId103"/>
    <p:sldId id="593" r:id="rId104"/>
    <p:sldId id="588" r:id="rId105"/>
    <p:sldId id="589" r:id="rId106"/>
    <p:sldId id="590" r:id="rId107"/>
    <p:sldId id="594" r:id="rId108"/>
    <p:sldId id="591" r:id="rId109"/>
    <p:sldId id="592" r:id="rId110"/>
    <p:sldId id="595" r:id="rId111"/>
    <p:sldId id="596" r:id="rId112"/>
    <p:sldId id="597" r:id="rId113"/>
    <p:sldId id="598" r:id="rId114"/>
    <p:sldId id="599" r:id="rId115"/>
    <p:sldId id="600" r:id="rId116"/>
    <p:sldId id="607" r:id="rId117"/>
    <p:sldId id="601" r:id="rId118"/>
    <p:sldId id="602" r:id="rId119"/>
    <p:sldId id="608" r:id="rId120"/>
    <p:sldId id="603" r:id="rId121"/>
    <p:sldId id="604" r:id="rId122"/>
    <p:sldId id="605" r:id="rId123"/>
    <p:sldId id="606" r:id="rId124"/>
    <p:sldId id="418" r:id="rId125"/>
    <p:sldId id="609" r:id="rId126"/>
    <p:sldId id="610" r:id="rId127"/>
    <p:sldId id="611" r:id="rId128"/>
    <p:sldId id="612" r:id="rId129"/>
    <p:sldId id="419" r:id="rId130"/>
    <p:sldId id="613" r:id="rId131"/>
    <p:sldId id="614" r:id="rId132"/>
    <p:sldId id="615" r:id="rId133"/>
    <p:sldId id="420" r:id="rId134"/>
    <p:sldId id="616" r:id="rId135"/>
    <p:sldId id="617" r:id="rId136"/>
    <p:sldId id="622" r:id="rId137"/>
    <p:sldId id="421" r:id="rId138"/>
    <p:sldId id="623" r:id="rId139"/>
    <p:sldId id="624" r:id="rId140"/>
    <p:sldId id="344" r:id="rId141"/>
    <p:sldId id="345" r:id="rId142"/>
    <p:sldId id="347" r:id="rId143"/>
    <p:sldId id="348" r:id="rId144"/>
    <p:sldId id="350" r:id="rId145"/>
    <p:sldId id="349" r:id="rId146"/>
    <p:sldId id="352" r:id="rId147"/>
    <p:sldId id="353" r:id="rId148"/>
    <p:sldId id="354" r:id="rId149"/>
    <p:sldId id="355" r:id="rId1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E3E8"/>
    <a:srgbClr val="A288F4"/>
    <a:srgbClr val="E29E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256" autoAdjust="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A6252-5F50-4106-9C23-9E03A675631E}" type="datetimeFigureOut">
              <a:rPr lang="en-IN" smtClean="0"/>
              <a:t>04-12-2020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CEC36-385F-48D4-8D43-C67229F8A2A2}" type="slidenum">
              <a:rPr lang="en-IN" smtClean="0"/>
              <a:t>‹#›</a:t>
            </a:fld>
            <a:endParaRPr lang="en-IN" dirty="0"/>
          </a:p>
        </p:txBody>
      </p:sp>
    </p:spTree>
    <p:extLst>
      <p:ext uri="{BB962C8B-B14F-4D97-AF65-F5344CB8AC3E}">
        <p14:creationId xmlns:p14="http://schemas.microsoft.com/office/powerpoint/2010/main" val="12100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a:t>
            </a:fld>
            <a:endParaRPr lang="en-IN"/>
          </a:p>
        </p:txBody>
      </p:sp>
    </p:spTree>
    <p:extLst>
      <p:ext uri="{BB962C8B-B14F-4D97-AF65-F5344CB8AC3E}">
        <p14:creationId xmlns:p14="http://schemas.microsoft.com/office/powerpoint/2010/main" val="268719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a:t>
            </a:fld>
            <a:endParaRPr lang="en-IN"/>
          </a:p>
        </p:txBody>
      </p:sp>
    </p:spTree>
    <p:extLst>
      <p:ext uri="{BB962C8B-B14F-4D97-AF65-F5344CB8AC3E}">
        <p14:creationId xmlns:p14="http://schemas.microsoft.com/office/powerpoint/2010/main" val="89530819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101</a:t>
            </a:fld>
            <a:endParaRPr lang="en-IN" dirty="0"/>
          </a:p>
        </p:txBody>
      </p:sp>
    </p:spTree>
    <p:extLst>
      <p:ext uri="{BB962C8B-B14F-4D97-AF65-F5344CB8AC3E}">
        <p14:creationId xmlns:p14="http://schemas.microsoft.com/office/powerpoint/2010/main" val="5157967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102</a:t>
            </a:fld>
            <a:endParaRPr lang="en-IN" dirty="0"/>
          </a:p>
        </p:txBody>
      </p:sp>
    </p:spTree>
    <p:extLst>
      <p:ext uri="{BB962C8B-B14F-4D97-AF65-F5344CB8AC3E}">
        <p14:creationId xmlns:p14="http://schemas.microsoft.com/office/powerpoint/2010/main" val="328191099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103</a:t>
            </a:fld>
            <a:endParaRPr lang="en-IN" dirty="0"/>
          </a:p>
        </p:txBody>
      </p:sp>
    </p:spTree>
    <p:extLst>
      <p:ext uri="{BB962C8B-B14F-4D97-AF65-F5344CB8AC3E}">
        <p14:creationId xmlns:p14="http://schemas.microsoft.com/office/powerpoint/2010/main" val="72984462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104</a:t>
            </a:fld>
            <a:endParaRPr lang="en-IN" dirty="0"/>
          </a:p>
        </p:txBody>
      </p:sp>
    </p:spTree>
    <p:extLst>
      <p:ext uri="{BB962C8B-B14F-4D97-AF65-F5344CB8AC3E}">
        <p14:creationId xmlns:p14="http://schemas.microsoft.com/office/powerpoint/2010/main" val="74106365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105</a:t>
            </a:fld>
            <a:endParaRPr lang="en-IN" dirty="0"/>
          </a:p>
        </p:txBody>
      </p:sp>
    </p:spTree>
    <p:extLst>
      <p:ext uri="{BB962C8B-B14F-4D97-AF65-F5344CB8AC3E}">
        <p14:creationId xmlns:p14="http://schemas.microsoft.com/office/powerpoint/2010/main" val="293251605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106</a:t>
            </a:fld>
            <a:endParaRPr lang="en-IN" dirty="0"/>
          </a:p>
        </p:txBody>
      </p:sp>
    </p:spTree>
    <p:extLst>
      <p:ext uri="{BB962C8B-B14F-4D97-AF65-F5344CB8AC3E}">
        <p14:creationId xmlns:p14="http://schemas.microsoft.com/office/powerpoint/2010/main" val="204912026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107</a:t>
            </a:fld>
            <a:endParaRPr lang="en-IN" dirty="0"/>
          </a:p>
        </p:txBody>
      </p:sp>
    </p:spTree>
    <p:extLst>
      <p:ext uri="{BB962C8B-B14F-4D97-AF65-F5344CB8AC3E}">
        <p14:creationId xmlns:p14="http://schemas.microsoft.com/office/powerpoint/2010/main" val="27168780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108</a:t>
            </a:fld>
            <a:endParaRPr lang="en-IN" dirty="0"/>
          </a:p>
        </p:txBody>
      </p:sp>
    </p:spTree>
    <p:extLst>
      <p:ext uri="{BB962C8B-B14F-4D97-AF65-F5344CB8AC3E}">
        <p14:creationId xmlns:p14="http://schemas.microsoft.com/office/powerpoint/2010/main" val="423376393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109</a:t>
            </a:fld>
            <a:endParaRPr lang="en-IN" dirty="0"/>
          </a:p>
        </p:txBody>
      </p:sp>
    </p:spTree>
    <p:extLst>
      <p:ext uri="{BB962C8B-B14F-4D97-AF65-F5344CB8AC3E}">
        <p14:creationId xmlns:p14="http://schemas.microsoft.com/office/powerpoint/2010/main" val="418691654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110</a:t>
            </a:fld>
            <a:endParaRPr lang="en-IN" dirty="0"/>
          </a:p>
        </p:txBody>
      </p:sp>
    </p:spTree>
    <p:extLst>
      <p:ext uri="{BB962C8B-B14F-4D97-AF65-F5344CB8AC3E}">
        <p14:creationId xmlns:p14="http://schemas.microsoft.com/office/powerpoint/2010/main" val="892255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a:t>
            </a:fld>
            <a:endParaRPr lang="en-IN"/>
          </a:p>
        </p:txBody>
      </p:sp>
    </p:spTree>
    <p:extLst>
      <p:ext uri="{BB962C8B-B14F-4D97-AF65-F5344CB8AC3E}">
        <p14:creationId xmlns:p14="http://schemas.microsoft.com/office/powerpoint/2010/main" val="36118526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111</a:t>
            </a:fld>
            <a:endParaRPr lang="en-IN" dirty="0"/>
          </a:p>
        </p:txBody>
      </p:sp>
    </p:spTree>
    <p:extLst>
      <p:ext uri="{BB962C8B-B14F-4D97-AF65-F5344CB8AC3E}">
        <p14:creationId xmlns:p14="http://schemas.microsoft.com/office/powerpoint/2010/main" val="77089688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112</a:t>
            </a:fld>
            <a:endParaRPr lang="en-IN" dirty="0"/>
          </a:p>
        </p:txBody>
      </p:sp>
    </p:spTree>
    <p:extLst>
      <p:ext uri="{BB962C8B-B14F-4D97-AF65-F5344CB8AC3E}">
        <p14:creationId xmlns:p14="http://schemas.microsoft.com/office/powerpoint/2010/main" val="186199394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113</a:t>
            </a:fld>
            <a:endParaRPr lang="en-IN" dirty="0"/>
          </a:p>
        </p:txBody>
      </p:sp>
    </p:spTree>
    <p:extLst>
      <p:ext uri="{BB962C8B-B14F-4D97-AF65-F5344CB8AC3E}">
        <p14:creationId xmlns:p14="http://schemas.microsoft.com/office/powerpoint/2010/main" val="93720498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114</a:t>
            </a:fld>
            <a:endParaRPr lang="en-IN" dirty="0"/>
          </a:p>
        </p:txBody>
      </p:sp>
    </p:spTree>
    <p:extLst>
      <p:ext uri="{BB962C8B-B14F-4D97-AF65-F5344CB8AC3E}">
        <p14:creationId xmlns:p14="http://schemas.microsoft.com/office/powerpoint/2010/main" val="349264152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115</a:t>
            </a:fld>
            <a:endParaRPr lang="en-IN" dirty="0"/>
          </a:p>
        </p:txBody>
      </p:sp>
    </p:spTree>
    <p:extLst>
      <p:ext uri="{BB962C8B-B14F-4D97-AF65-F5344CB8AC3E}">
        <p14:creationId xmlns:p14="http://schemas.microsoft.com/office/powerpoint/2010/main" val="208622899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116</a:t>
            </a:fld>
            <a:endParaRPr lang="en-IN" dirty="0"/>
          </a:p>
        </p:txBody>
      </p:sp>
    </p:spTree>
    <p:extLst>
      <p:ext uri="{BB962C8B-B14F-4D97-AF65-F5344CB8AC3E}">
        <p14:creationId xmlns:p14="http://schemas.microsoft.com/office/powerpoint/2010/main" val="395123516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117</a:t>
            </a:fld>
            <a:endParaRPr lang="en-IN" dirty="0"/>
          </a:p>
        </p:txBody>
      </p:sp>
    </p:spTree>
    <p:extLst>
      <p:ext uri="{BB962C8B-B14F-4D97-AF65-F5344CB8AC3E}">
        <p14:creationId xmlns:p14="http://schemas.microsoft.com/office/powerpoint/2010/main" val="358569230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118</a:t>
            </a:fld>
            <a:endParaRPr lang="en-IN" dirty="0"/>
          </a:p>
        </p:txBody>
      </p:sp>
    </p:spTree>
    <p:extLst>
      <p:ext uri="{BB962C8B-B14F-4D97-AF65-F5344CB8AC3E}">
        <p14:creationId xmlns:p14="http://schemas.microsoft.com/office/powerpoint/2010/main" val="155927575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119</a:t>
            </a:fld>
            <a:endParaRPr lang="en-IN" dirty="0"/>
          </a:p>
        </p:txBody>
      </p:sp>
    </p:spTree>
    <p:extLst>
      <p:ext uri="{BB962C8B-B14F-4D97-AF65-F5344CB8AC3E}">
        <p14:creationId xmlns:p14="http://schemas.microsoft.com/office/powerpoint/2010/main" val="58395055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120</a:t>
            </a:fld>
            <a:endParaRPr lang="en-IN" dirty="0"/>
          </a:p>
        </p:txBody>
      </p:sp>
    </p:spTree>
    <p:extLst>
      <p:ext uri="{BB962C8B-B14F-4D97-AF65-F5344CB8AC3E}">
        <p14:creationId xmlns:p14="http://schemas.microsoft.com/office/powerpoint/2010/main" val="77062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a:t>
            </a:fld>
            <a:endParaRPr lang="en-IN"/>
          </a:p>
        </p:txBody>
      </p:sp>
    </p:spTree>
    <p:extLst>
      <p:ext uri="{BB962C8B-B14F-4D97-AF65-F5344CB8AC3E}">
        <p14:creationId xmlns:p14="http://schemas.microsoft.com/office/powerpoint/2010/main" val="186137047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121</a:t>
            </a:fld>
            <a:endParaRPr lang="en-IN" dirty="0"/>
          </a:p>
        </p:txBody>
      </p:sp>
    </p:spTree>
    <p:extLst>
      <p:ext uri="{BB962C8B-B14F-4D97-AF65-F5344CB8AC3E}">
        <p14:creationId xmlns:p14="http://schemas.microsoft.com/office/powerpoint/2010/main" val="27106699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122</a:t>
            </a:fld>
            <a:endParaRPr lang="en-IN" dirty="0"/>
          </a:p>
        </p:txBody>
      </p:sp>
    </p:spTree>
    <p:extLst>
      <p:ext uri="{BB962C8B-B14F-4D97-AF65-F5344CB8AC3E}">
        <p14:creationId xmlns:p14="http://schemas.microsoft.com/office/powerpoint/2010/main" val="343921378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123</a:t>
            </a:fld>
            <a:endParaRPr lang="en-IN" dirty="0"/>
          </a:p>
        </p:txBody>
      </p:sp>
    </p:spTree>
    <p:extLst>
      <p:ext uri="{BB962C8B-B14F-4D97-AF65-F5344CB8AC3E}">
        <p14:creationId xmlns:p14="http://schemas.microsoft.com/office/powerpoint/2010/main" val="198189357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124</a:t>
            </a:fld>
            <a:endParaRPr lang="en-IN" dirty="0"/>
          </a:p>
        </p:txBody>
      </p:sp>
    </p:spTree>
    <p:extLst>
      <p:ext uri="{BB962C8B-B14F-4D97-AF65-F5344CB8AC3E}">
        <p14:creationId xmlns:p14="http://schemas.microsoft.com/office/powerpoint/2010/main" val="176620781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125</a:t>
            </a:fld>
            <a:endParaRPr lang="en-IN" dirty="0"/>
          </a:p>
        </p:txBody>
      </p:sp>
    </p:spTree>
    <p:extLst>
      <p:ext uri="{BB962C8B-B14F-4D97-AF65-F5344CB8AC3E}">
        <p14:creationId xmlns:p14="http://schemas.microsoft.com/office/powerpoint/2010/main" val="162098126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126</a:t>
            </a:fld>
            <a:endParaRPr lang="en-IN" dirty="0"/>
          </a:p>
        </p:txBody>
      </p:sp>
    </p:spTree>
    <p:extLst>
      <p:ext uri="{BB962C8B-B14F-4D97-AF65-F5344CB8AC3E}">
        <p14:creationId xmlns:p14="http://schemas.microsoft.com/office/powerpoint/2010/main" val="412760141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127</a:t>
            </a:fld>
            <a:endParaRPr lang="en-IN" dirty="0"/>
          </a:p>
        </p:txBody>
      </p:sp>
    </p:spTree>
    <p:extLst>
      <p:ext uri="{BB962C8B-B14F-4D97-AF65-F5344CB8AC3E}">
        <p14:creationId xmlns:p14="http://schemas.microsoft.com/office/powerpoint/2010/main" val="44305492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128</a:t>
            </a:fld>
            <a:endParaRPr lang="en-IN" dirty="0"/>
          </a:p>
        </p:txBody>
      </p:sp>
    </p:spTree>
    <p:extLst>
      <p:ext uri="{BB962C8B-B14F-4D97-AF65-F5344CB8AC3E}">
        <p14:creationId xmlns:p14="http://schemas.microsoft.com/office/powerpoint/2010/main" val="341303711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129</a:t>
            </a:fld>
            <a:endParaRPr lang="en-IN" dirty="0"/>
          </a:p>
        </p:txBody>
      </p:sp>
    </p:spTree>
    <p:extLst>
      <p:ext uri="{BB962C8B-B14F-4D97-AF65-F5344CB8AC3E}">
        <p14:creationId xmlns:p14="http://schemas.microsoft.com/office/powerpoint/2010/main" val="166450851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130</a:t>
            </a:fld>
            <a:endParaRPr lang="en-IN" dirty="0"/>
          </a:p>
        </p:txBody>
      </p:sp>
    </p:spTree>
    <p:extLst>
      <p:ext uri="{BB962C8B-B14F-4D97-AF65-F5344CB8AC3E}">
        <p14:creationId xmlns:p14="http://schemas.microsoft.com/office/powerpoint/2010/main" val="302001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a:t>
            </a:fld>
            <a:endParaRPr lang="en-IN"/>
          </a:p>
        </p:txBody>
      </p:sp>
    </p:spTree>
    <p:extLst>
      <p:ext uri="{BB962C8B-B14F-4D97-AF65-F5344CB8AC3E}">
        <p14:creationId xmlns:p14="http://schemas.microsoft.com/office/powerpoint/2010/main" val="2696721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131</a:t>
            </a:fld>
            <a:endParaRPr lang="en-IN" dirty="0"/>
          </a:p>
        </p:txBody>
      </p:sp>
    </p:spTree>
    <p:extLst>
      <p:ext uri="{BB962C8B-B14F-4D97-AF65-F5344CB8AC3E}">
        <p14:creationId xmlns:p14="http://schemas.microsoft.com/office/powerpoint/2010/main" val="75511432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132</a:t>
            </a:fld>
            <a:endParaRPr lang="en-IN" dirty="0"/>
          </a:p>
        </p:txBody>
      </p:sp>
    </p:spTree>
    <p:extLst>
      <p:ext uri="{BB962C8B-B14F-4D97-AF65-F5344CB8AC3E}">
        <p14:creationId xmlns:p14="http://schemas.microsoft.com/office/powerpoint/2010/main" val="102175814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133</a:t>
            </a:fld>
            <a:endParaRPr lang="en-IN" dirty="0"/>
          </a:p>
        </p:txBody>
      </p:sp>
    </p:spTree>
    <p:extLst>
      <p:ext uri="{BB962C8B-B14F-4D97-AF65-F5344CB8AC3E}">
        <p14:creationId xmlns:p14="http://schemas.microsoft.com/office/powerpoint/2010/main" val="393349218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134</a:t>
            </a:fld>
            <a:endParaRPr lang="en-IN" dirty="0"/>
          </a:p>
        </p:txBody>
      </p:sp>
    </p:spTree>
    <p:extLst>
      <p:ext uri="{BB962C8B-B14F-4D97-AF65-F5344CB8AC3E}">
        <p14:creationId xmlns:p14="http://schemas.microsoft.com/office/powerpoint/2010/main" val="369695050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135</a:t>
            </a:fld>
            <a:endParaRPr lang="en-IN" dirty="0"/>
          </a:p>
        </p:txBody>
      </p:sp>
    </p:spTree>
    <p:extLst>
      <p:ext uri="{BB962C8B-B14F-4D97-AF65-F5344CB8AC3E}">
        <p14:creationId xmlns:p14="http://schemas.microsoft.com/office/powerpoint/2010/main" val="173710996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136</a:t>
            </a:fld>
            <a:endParaRPr lang="en-IN" dirty="0"/>
          </a:p>
        </p:txBody>
      </p:sp>
    </p:spTree>
    <p:extLst>
      <p:ext uri="{BB962C8B-B14F-4D97-AF65-F5344CB8AC3E}">
        <p14:creationId xmlns:p14="http://schemas.microsoft.com/office/powerpoint/2010/main" val="165539517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137</a:t>
            </a:fld>
            <a:endParaRPr lang="en-IN" dirty="0"/>
          </a:p>
        </p:txBody>
      </p:sp>
    </p:spTree>
    <p:extLst>
      <p:ext uri="{BB962C8B-B14F-4D97-AF65-F5344CB8AC3E}">
        <p14:creationId xmlns:p14="http://schemas.microsoft.com/office/powerpoint/2010/main" val="92979444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138</a:t>
            </a:fld>
            <a:endParaRPr lang="en-IN" dirty="0"/>
          </a:p>
        </p:txBody>
      </p:sp>
    </p:spTree>
    <p:extLst>
      <p:ext uri="{BB962C8B-B14F-4D97-AF65-F5344CB8AC3E}">
        <p14:creationId xmlns:p14="http://schemas.microsoft.com/office/powerpoint/2010/main" val="175984071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139</a:t>
            </a:fld>
            <a:endParaRPr lang="en-IN" dirty="0"/>
          </a:p>
        </p:txBody>
      </p:sp>
    </p:spTree>
    <p:extLst>
      <p:ext uri="{BB962C8B-B14F-4D97-AF65-F5344CB8AC3E}">
        <p14:creationId xmlns:p14="http://schemas.microsoft.com/office/powerpoint/2010/main" val="404495036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140</a:t>
            </a:fld>
            <a:endParaRPr lang="en-IN"/>
          </a:p>
        </p:txBody>
      </p:sp>
    </p:spTree>
    <p:extLst>
      <p:ext uri="{BB962C8B-B14F-4D97-AF65-F5344CB8AC3E}">
        <p14:creationId xmlns:p14="http://schemas.microsoft.com/office/powerpoint/2010/main" val="159032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15</a:t>
            </a:fld>
            <a:endParaRPr lang="en-IN"/>
          </a:p>
        </p:txBody>
      </p:sp>
    </p:spTree>
    <p:extLst>
      <p:ext uri="{BB962C8B-B14F-4D97-AF65-F5344CB8AC3E}">
        <p14:creationId xmlns:p14="http://schemas.microsoft.com/office/powerpoint/2010/main" val="203007359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141</a:t>
            </a:fld>
            <a:endParaRPr lang="en-IN" dirty="0"/>
          </a:p>
        </p:txBody>
      </p:sp>
    </p:spTree>
    <p:extLst>
      <p:ext uri="{BB962C8B-B14F-4D97-AF65-F5344CB8AC3E}">
        <p14:creationId xmlns:p14="http://schemas.microsoft.com/office/powerpoint/2010/main" val="337051779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142</a:t>
            </a:fld>
            <a:endParaRPr lang="en-IN" dirty="0"/>
          </a:p>
        </p:txBody>
      </p:sp>
    </p:spTree>
    <p:extLst>
      <p:ext uri="{BB962C8B-B14F-4D97-AF65-F5344CB8AC3E}">
        <p14:creationId xmlns:p14="http://schemas.microsoft.com/office/powerpoint/2010/main" val="6968319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143</a:t>
            </a:fld>
            <a:endParaRPr lang="en-IN" dirty="0"/>
          </a:p>
        </p:txBody>
      </p:sp>
    </p:spTree>
    <p:extLst>
      <p:ext uri="{BB962C8B-B14F-4D97-AF65-F5344CB8AC3E}">
        <p14:creationId xmlns:p14="http://schemas.microsoft.com/office/powerpoint/2010/main" val="332932015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144</a:t>
            </a:fld>
            <a:endParaRPr lang="en-IN" dirty="0"/>
          </a:p>
        </p:txBody>
      </p:sp>
    </p:spTree>
    <p:extLst>
      <p:ext uri="{BB962C8B-B14F-4D97-AF65-F5344CB8AC3E}">
        <p14:creationId xmlns:p14="http://schemas.microsoft.com/office/powerpoint/2010/main" val="154020944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145</a:t>
            </a:fld>
            <a:endParaRPr lang="en-IN" dirty="0"/>
          </a:p>
        </p:txBody>
      </p:sp>
    </p:spTree>
    <p:extLst>
      <p:ext uri="{BB962C8B-B14F-4D97-AF65-F5344CB8AC3E}">
        <p14:creationId xmlns:p14="http://schemas.microsoft.com/office/powerpoint/2010/main" val="66374529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146</a:t>
            </a:fld>
            <a:endParaRPr lang="en-IN" dirty="0"/>
          </a:p>
        </p:txBody>
      </p:sp>
    </p:spTree>
    <p:extLst>
      <p:ext uri="{BB962C8B-B14F-4D97-AF65-F5344CB8AC3E}">
        <p14:creationId xmlns:p14="http://schemas.microsoft.com/office/powerpoint/2010/main" val="26954756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147</a:t>
            </a:fld>
            <a:endParaRPr lang="en-IN" dirty="0"/>
          </a:p>
        </p:txBody>
      </p:sp>
    </p:spTree>
    <p:extLst>
      <p:ext uri="{BB962C8B-B14F-4D97-AF65-F5344CB8AC3E}">
        <p14:creationId xmlns:p14="http://schemas.microsoft.com/office/powerpoint/2010/main" val="317983315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148</a:t>
            </a:fld>
            <a:endParaRPr lang="en-IN" dirty="0"/>
          </a:p>
        </p:txBody>
      </p:sp>
    </p:spTree>
    <p:extLst>
      <p:ext uri="{BB962C8B-B14F-4D97-AF65-F5344CB8AC3E}">
        <p14:creationId xmlns:p14="http://schemas.microsoft.com/office/powerpoint/2010/main" val="2901225917"/>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149</a:t>
            </a:fld>
            <a:endParaRPr lang="en-IN" dirty="0"/>
          </a:p>
        </p:txBody>
      </p:sp>
    </p:spTree>
    <p:extLst>
      <p:ext uri="{BB962C8B-B14F-4D97-AF65-F5344CB8AC3E}">
        <p14:creationId xmlns:p14="http://schemas.microsoft.com/office/powerpoint/2010/main" val="4002798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16</a:t>
            </a:fld>
            <a:endParaRPr lang="en-IN" dirty="0"/>
          </a:p>
        </p:txBody>
      </p:sp>
    </p:spTree>
    <p:extLst>
      <p:ext uri="{BB962C8B-B14F-4D97-AF65-F5344CB8AC3E}">
        <p14:creationId xmlns:p14="http://schemas.microsoft.com/office/powerpoint/2010/main" val="107856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17</a:t>
            </a:fld>
            <a:endParaRPr lang="en-IN" dirty="0"/>
          </a:p>
        </p:txBody>
      </p:sp>
    </p:spTree>
    <p:extLst>
      <p:ext uri="{BB962C8B-B14F-4D97-AF65-F5344CB8AC3E}">
        <p14:creationId xmlns:p14="http://schemas.microsoft.com/office/powerpoint/2010/main" val="28299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18</a:t>
            </a:fld>
            <a:endParaRPr lang="en-IN" dirty="0"/>
          </a:p>
        </p:txBody>
      </p:sp>
    </p:spTree>
    <p:extLst>
      <p:ext uri="{BB962C8B-B14F-4D97-AF65-F5344CB8AC3E}">
        <p14:creationId xmlns:p14="http://schemas.microsoft.com/office/powerpoint/2010/main" val="3843810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19</a:t>
            </a:fld>
            <a:endParaRPr lang="en-IN" dirty="0"/>
          </a:p>
        </p:txBody>
      </p:sp>
    </p:spTree>
    <p:extLst>
      <p:ext uri="{BB962C8B-B14F-4D97-AF65-F5344CB8AC3E}">
        <p14:creationId xmlns:p14="http://schemas.microsoft.com/office/powerpoint/2010/main" val="1050286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20</a:t>
            </a:fld>
            <a:endParaRPr lang="en-IN" dirty="0"/>
          </a:p>
        </p:txBody>
      </p:sp>
    </p:spTree>
    <p:extLst>
      <p:ext uri="{BB962C8B-B14F-4D97-AF65-F5344CB8AC3E}">
        <p14:creationId xmlns:p14="http://schemas.microsoft.com/office/powerpoint/2010/main" val="405537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a:t>
            </a:fld>
            <a:endParaRPr lang="en-IN"/>
          </a:p>
        </p:txBody>
      </p:sp>
    </p:spTree>
    <p:extLst>
      <p:ext uri="{BB962C8B-B14F-4D97-AF65-F5344CB8AC3E}">
        <p14:creationId xmlns:p14="http://schemas.microsoft.com/office/powerpoint/2010/main" val="3668224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21</a:t>
            </a:fld>
            <a:endParaRPr lang="en-IN" dirty="0"/>
          </a:p>
        </p:txBody>
      </p:sp>
    </p:spTree>
    <p:extLst>
      <p:ext uri="{BB962C8B-B14F-4D97-AF65-F5344CB8AC3E}">
        <p14:creationId xmlns:p14="http://schemas.microsoft.com/office/powerpoint/2010/main" val="1115595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22</a:t>
            </a:fld>
            <a:endParaRPr lang="en-IN" dirty="0"/>
          </a:p>
        </p:txBody>
      </p:sp>
    </p:spTree>
    <p:extLst>
      <p:ext uri="{BB962C8B-B14F-4D97-AF65-F5344CB8AC3E}">
        <p14:creationId xmlns:p14="http://schemas.microsoft.com/office/powerpoint/2010/main" val="613961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23</a:t>
            </a:fld>
            <a:endParaRPr lang="en-IN" dirty="0"/>
          </a:p>
        </p:txBody>
      </p:sp>
    </p:spTree>
    <p:extLst>
      <p:ext uri="{BB962C8B-B14F-4D97-AF65-F5344CB8AC3E}">
        <p14:creationId xmlns:p14="http://schemas.microsoft.com/office/powerpoint/2010/main" val="3683199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24</a:t>
            </a:fld>
            <a:endParaRPr lang="en-IN" dirty="0"/>
          </a:p>
        </p:txBody>
      </p:sp>
    </p:spTree>
    <p:extLst>
      <p:ext uri="{BB962C8B-B14F-4D97-AF65-F5344CB8AC3E}">
        <p14:creationId xmlns:p14="http://schemas.microsoft.com/office/powerpoint/2010/main" val="16966878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25</a:t>
            </a:fld>
            <a:endParaRPr lang="en-IN" dirty="0"/>
          </a:p>
        </p:txBody>
      </p:sp>
    </p:spTree>
    <p:extLst>
      <p:ext uri="{BB962C8B-B14F-4D97-AF65-F5344CB8AC3E}">
        <p14:creationId xmlns:p14="http://schemas.microsoft.com/office/powerpoint/2010/main" val="3532435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26</a:t>
            </a:fld>
            <a:endParaRPr lang="en-IN" dirty="0"/>
          </a:p>
        </p:txBody>
      </p:sp>
    </p:spTree>
    <p:extLst>
      <p:ext uri="{BB962C8B-B14F-4D97-AF65-F5344CB8AC3E}">
        <p14:creationId xmlns:p14="http://schemas.microsoft.com/office/powerpoint/2010/main" val="190097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27</a:t>
            </a:fld>
            <a:endParaRPr lang="en-IN" dirty="0"/>
          </a:p>
        </p:txBody>
      </p:sp>
    </p:spTree>
    <p:extLst>
      <p:ext uri="{BB962C8B-B14F-4D97-AF65-F5344CB8AC3E}">
        <p14:creationId xmlns:p14="http://schemas.microsoft.com/office/powerpoint/2010/main" val="1612869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28</a:t>
            </a:fld>
            <a:endParaRPr lang="en-IN" dirty="0"/>
          </a:p>
        </p:txBody>
      </p:sp>
    </p:spTree>
    <p:extLst>
      <p:ext uri="{BB962C8B-B14F-4D97-AF65-F5344CB8AC3E}">
        <p14:creationId xmlns:p14="http://schemas.microsoft.com/office/powerpoint/2010/main" val="3362213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29</a:t>
            </a:fld>
            <a:endParaRPr lang="en-IN" dirty="0"/>
          </a:p>
        </p:txBody>
      </p:sp>
    </p:spTree>
    <p:extLst>
      <p:ext uri="{BB962C8B-B14F-4D97-AF65-F5344CB8AC3E}">
        <p14:creationId xmlns:p14="http://schemas.microsoft.com/office/powerpoint/2010/main" val="2458453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30</a:t>
            </a:fld>
            <a:endParaRPr lang="en-IN" dirty="0"/>
          </a:p>
        </p:txBody>
      </p:sp>
    </p:spTree>
    <p:extLst>
      <p:ext uri="{BB962C8B-B14F-4D97-AF65-F5344CB8AC3E}">
        <p14:creationId xmlns:p14="http://schemas.microsoft.com/office/powerpoint/2010/main" val="26744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a:t>
            </a:fld>
            <a:endParaRPr lang="en-IN"/>
          </a:p>
        </p:txBody>
      </p:sp>
    </p:spTree>
    <p:extLst>
      <p:ext uri="{BB962C8B-B14F-4D97-AF65-F5344CB8AC3E}">
        <p14:creationId xmlns:p14="http://schemas.microsoft.com/office/powerpoint/2010/main" val="400247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31</a:t>
            </a:fld>
            <a:endParaRPr lang="en-IN" dirty="0"/>
          </a:p>
        </p:txBody>
      </p:sp>
    </p:spTree>
    <p:extLst>
      <p:ext uri="{BB962C8B-B14F-4D97-AF65-F5344CB8AC3E}">
        <p14:creationId xmlns:p14="http://schemas.microsoft.com/office/powerpoint/2010/main" val="4224187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32</a:t>
            </a:fld>
            <a:endParaRPr lang="en-IN" dirty="0"/>
          </a:p>
        </p:txBody>
      </p:sp>
    </p:spTree>
    <p:extLst>
      <p:ext uri="{BB962C8B-B14F-4D97-AF65-F5344CB8AC3E}">
        <p14:creationId xmlns:p14="http://schemas.microsoft.com/office/powerpoint/2010/main" val="3159395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33</a:t>
            </a:fld>
            <a:endParaRPr lang="en-IN" dirty="0"/>
          </a:p>
        </p:txBody>
      </p:sp>
    </p:spTree>
    <p:extLst>
      <p:ext uri="{BB962C8B-B14F-4D97-AF65-F5344CB8AC3E}">
        <p14:creationId xmlns:p14="http://schemas.microsoft.com/office/powerpoint/2010/main" val="3236228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34</a:t>
            </a:fld>
            <a:endParaRPr lang="en-IN" dirty="0"/>
          </a:p>
        </p:txBody>
      </p:sp>
    </p:spTree>
    <p:extLst>
      <p:ext uri="{BB962C8B-B14F-4D97-AF65-F5344CB8AC3E}">
        <p14:creationId xmlns:p14="http://schemas.microsoft.com/office/powerpoint/2010/main" val="40082162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35</a:t>
            </a:fld>
            <a:endParaRPr lang="en-IN" dirty="0"/>
          </a:p>
        </p:txBody>
      </p:sp>
    </p:spTree>
    <p:extLst>
      <p:ext uri="{BB962C8B-B14F-4D97-AF65-F5344CB8AC3E}">
        <p14:creationId xmlns:p14="http://schemas.microsoft.com/office/powerpoint/2010/main" val="18958668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36</a:t>
            </a:fld>
            <a:endParaRPr lang="en-IN" dirty="0"/>
          </a:p>
        </p:txBody>
      </p:sp>
    </p:spTree>
    <p:extLst>
      <p:ext uri="{BB962C8B-B14F-4D97-AF65-F5344CB8AC3E}">
        <p14:creationId xmlns:p14="http://schemas.microsoft.com/office/powerpoint/2010/main" val="2728969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37</a:t>
            </a:fld>
            <a:endParaRPr lang="en-IN" dirty="0"/>
          </a:p>
        </p:txBody>
      </p:sp>
    </p:spTree>
    <p:extLst>
      <p:ext uri="{BB962C8B-B14F-4D97-AF65-F5344CB8AC3E}">
        <p14:creationId xmlns:p14="http://schemas.microsoft.com/office/powerpoint/2010/main" val="37838781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38</a:t>
            </a:fld>
            <a:endParaRPr lang="en-IN" dirty="0"/>
          </a:p>
        </p:txBody>
      </p:sp>
    </p:spTree>
    <p:extLst>
      <p:ext uri="{BB962C8B-B14F-4D97-AF65-F5344CB8AC3E}">
        <p14:creationId xmlns:p14="http://schemas.microsoft.com/office/powerpoint/2010/main" val="548404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39</a:t>
            </a:fld>
            <a:endParaRPr lang="en-IN" dirty="0"/>
          </a:p>
        </p:txBody>
      </p:sp>
    </p:spTree>
    <p:extLst>
      <p:ext uri="{BB962C8B-B14F-4D97-AF65-F5344CB8AC3E}">
        <p14:creationId xmlns:p14="http://schemas.microsoft.com/office/powerpoint/2010/main" val="4107583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40</a:t>
            </a:fld>
            <a:endParaRPr lang="en-IN" dirty="0"/>
          </a:p>
        </p:txBody>
      </p:sp>
    </p:spTree>
    <p:extLst>
      <p:ext uri="{BB962C8B-B14F-4D97-AF65-F5344CB8AC3E}">
        <p14:creationId xmlns:p14="http://schemas.microsoft.com/office/powerpoint/2010/main" val="2226353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a:t>
            </a:fld>
            <a:endParaRPr lang="en-IN"/>
          </a:p>
        </p:txBody>
      </p:sp>
    </p:spTree>
    <p:extLst>
      <p:ext uri="{BB962C8B-B14F-4D97-AF65-F5344CB8AC3E}">
        <p14:creationId xmlns:p14="http://schemas.microsoft.com/office/powerpoint/2010/main" val="42679862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41</a:t>
            </a:fld>
            <a:endParaRPr lang="en-IN" dirty="0"/>
          </a:p>
        </p:txBody>
      </p:sp>
    </p:spTree>
    <p:extLst>
      <p:ext uri="{BB962C8B-B14F-4D97-AF65-F5344CB8AC3E}">
        <p14:creationId xmlns:p14="http://schemas.microsoft.com/office/powerpoint/2010/main" val="9014933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42</a:t>
            </a:fld>
            <a:endParaRPr lang="en-IN" dirty="0"/>
          </a:p>
        </p:txBody>
      </p:sp>
    </p:spTree>
    <p:extLst>
      <p:ext uri="{BB962C8B-B14F-4D97-AF65-F5344CB8AC3E}">
        <p14:creationId xmlns:p14="http://schemas.microsoft.com/office/powerpoint/2010/main" val="39146156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43</a:t>
            </a:fld>
            <a:endParaRPr lang="en-IN" dirty="0"/>
          </a:p>
        </p:txBody>
      </p:sp>
    </p:spTree>
    <p:extLst>
      <p:ext uri="{BB962C8B-B14F-4D97-AF65-F5344CB8AC3E}">
        <p14:creationId xmlns:p14="http://schemas.microsoft.com/office/powerpoint/2010/main" val="42503054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44</a:t>
            </a:fld>
            <a:endParaRPr lang="en-IN" dirty="0"/>
          </a:p>
        </p:txBody>
      </p:sp>
    </p:spTree>
    <p:extLst>
      <p:ext uri="{BB962C8B-B14F-4D97-AF65-F5344CB8AC3E}">
        <p14:creationId xmlns:p14="http://schemas.microsoft.com/office/powerpoint/2010/main" val="37335620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45</a:t>
            </a:fld>
            <a:endParaRPr lang="en-IN" dirty="0"/>
          </a:p>
        </p:txBody>
      </p:sp>
    </p:spTree>
    <p:extLst>
      <p:ext uri="{BB962C8B-B14F-4D97-AF65-F5344CB8AC3E}">
        <p14:creationId xmlns:p14="http://schemas.microsoft.com/office/powerpoint/2010/main" val="12492003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46</a:t>
            </a:fld>
            <a:endParaRPr lang="en-IN" dirty="0"/>
          </a:p>
        </p:txBody>
      </p:sp>
    </p:spTree>
    <p:extLst>
      <p:ext uri="{BB962C8B-B14F-4D97-AF65-F5344CB8AC3E}">
        <p14:creationId xmlns:p14="http://schemas.microsoft.com/office/powerpoint/2010/main" val="3561687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47</a:t>
            </a:fld>
            <a:endParaRPr lang="en-IN" dirty="0"/>
          </a:p>
        </p:txBody>
      </p:sp>
    </p:spTree>
    <p:extLst>
      <p:ext uri="{BB962C8B-B14F-4D97-AF65-F5344CB8AC3E}">
        <p14:creationId xmlns:p14="http://schemas.microsoft.com/office/powerpoint/2010/main" val="22656479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48</a:t>
            </a:fld>
            <a:endParaRPr lang="en-IN" dirty="0"/>
          </a:p>
        </p:txBody>
      </p:sp>
    </p:spTree>
    <p:extLst>
      <p:ext uri="{BB962C8B-B14F-4D97-AF65-F5344CB8AC3E}">
        <p14:creationId xmlns:p14="http://schemas.microsoft.com/office/powerpoint/2010/main" val="12544257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49</a:t>
            </a:fld>
            <a:endParaRPr lang="en-IN" dirty="0"/>
          </a:p>
        </p:txBody>
      </p:sp>
    </p:spTree>
    <p:extLst>
      <p:ext uri="{BB962C8B-B14F-4D97-AF65-F5344CB8AC3E}">
        <p14:creationId xmlns:p14="http://schemas.microsoft.com/office/powerpoint/2010/main" val="23969949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50</a:t>
            </a:fld>
            <a:endParaRPr lang="en-IN" dirty="0"/>
          </a:p>
        </p:txBody>
      </p:sp>
    </p:spTree>
    <p:extLst>
      <p:ext uri="{BB962C8B-B14F-4D97-AF65-F5344CB8AC3E}">
        <p14:creationId xmlns:p14="http://schemas.microsoft.com/office/powerpoint/2010/main" val="3784185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a:t>
            </a:fld>
            <a:endParaRPr lang="en-IN"/>
          </a:p>
        </p:txBody>
      </p:sp>
    </p:spTree>
    <p:extLst>
      <p:ext uri="{BB962C8B-B14F-4D97-AF65-F5344CB8AC3E}">
        <p14:creationId xmlns:p14="http://schemas.microsoft.com/office/powerpoint/2010/main" val="35625335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51</a:t>
            </a:fld>
            <a:endParaRPr lang="en-IN" dirty="0"/>
          </a:p>
        </p:txBody>
      </p:sp>
    </p:spTree>
    <p:extLst>
      <p:ext uri="{BB962C8B-B14F-4D97-AF65-F5344CB8AC3E}">
        <p14:creationId xmlns:p14="http://schemas.microsoft.com/office/powerpoint/2010/main" val="2732385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52</a:t>
            </a:fld>
            <a:endParaRPr lang="en-IN" dirty="0"/>
          </a:p>
        </p:txBody>
      </p:sp>
    </p:spTree>
    <p:extLst>
      <p:ext uri="{BB962C8B-B14F-4D97-AF65-F5344CB8AC3E}">
        <p14:creationId xmlns:p14="http://schemas.microsoft.com/office/powerpoint/2010/main" val="7287062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53</a:t>
            </a:fld>
            <a:endParaRPr lang="en-IN" dirty="0"/>
          </a:p>
        </p:txBody>
      </p:sp>
    </p:spTree>
    <p:extLst>
      <p:ext uri="{BB962C8B-B14F-4D97-AF65-F5344CB8AC3E}">
        <p14:creationId xmlns:p14="http://schemas.microsoft.com/office/powerpoint/2010/main" val="23259919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54</a:t>
            </a:fld>
            <a:endParaRPr lang="en-IN" dirty="0"/>
          </a:p>
        </p:txBody>
      </p:sp>
    </p:spTree>
    <p:extLst>
      <p:ext uri="{BB962C8B-B14F-4D97-AF65-F5344CB8AC3E}">
        <p14:creationId xmlns:p14="http://schemas.microsoft.com/office/powerpoint/2010/main" val="14900338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55</a:t>
            </a:fld>
            <a:endParaRPr lang="en-IN" dirty="0"/>
          </a:p>
        </p:txBody>
      </p:sp>
    </p:spTree>
    <p:extLst>
      <p:ext uri="{BB962C8B-B14F-4D97-AF65-F5344CB8AC3E}">
        <p14:creationId xmlns:p14="http://schemas.microsoft.com/office/powerpoint/2010/main" val="42596741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56</a:t>
            </a:fld>
            <a:endParaRPr lang="en-IN" dirty="0"/>
          </a:p>
        </p:txBody>
      </p:sp>
    </p:spTree>
    <p:extLst>
      <p:ext uri="{BB962C8B-B14F-4D97-AF65-F5344CB8AC3E}">
        <p14:creationId xmlns:p14="http://schemas.microsoft.com/office/powerpoint/2010/main" val="19915743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57</a:t>
            </a:fld>
            <a:endParaRPr lang="en-IN" dirty="0"/>
          </a:p>
        </p:txBody>
      </p:sp>
    </p:spTree>
    <p:extLst>
      <p:ext uri="{BB962C8B-B14F-4D97-AF65-F5344CB8AC3E}">
        <p14:creationId xmlns:p14="http://schemas.microsoft.com/office/powerpoint/2010/main" val="3114097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58</a:t>
            </a:fld>
            <a:endParaRPr lang="en-IN" dirty="0"/>
          </a:p>
        </p:txBody>
      </p:sp>
    </p:spTree>
    <p:extLst>
      <p:ext uri="{BB962C8B-B14F-4D97-AF65-F5344CB8AC3E}">
        <p14:creationId xmlns:p14="http://schemas.microsoft.com/office/powerpoint/2010/main" val="20751898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59</a:t>
            </a:fld>
            <a:endParaRPr lang="en-IN" dirty="0"/>
          </a:p>
        </p:txBody>
      </p:sp>
    </p:spTree>
    <p:extLst>
      <p:ext uri="{BB962C8B-B14F-4D97-AF65-F5344CB8AC3E}">
        <p14:creationId xmlns:p14="http://schemas.microsoft.com/office/powerpoint/2010/main" val="36796090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60</a:t>
            </a:fld>
            <a:endParaRPr lang="en-IN" dirty="0"/>
          </a:p>
        </p:txBody>
      </p:sp>
    </p:spTree>
    <p:extLst>
      <p:ext uri="{BB962C8B-B14F-4D97-AF65-F5344CB8AC3E}">
        <p14:creationId xmlns:p14="http://schemas.microsoft.com/office/powerpoint/2010/main" val="2538512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a:t>
            </a:fld>
            <a:endParaRPr lang="en-IN"/>
          </a:p>
        </p:txBody>
      </p:sp>
    </p:spTree>
    <p:extLst>
      <p:ext uri="{BB962C8B-B14F-4D97-AF65-F5344CB8AC3E}">
        <p14:creationId xmlns:p14="http://schemas.microsoft.com/office/powerpoint/2010/main" val="24534324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61</a:t>
            </a:fld>
            <a:endParaRPr lang="en-IN" dirty="0"/>
          </a:p>
        </p:txBody>
      </p:sp>
    </p:spTree>
    <p:extLst>
      <p:ext uri="{BB962C8B-B14F-4D97-AF65-F5344CB8AC3E}">
        <p14:creationId xmlns:p14="http://schemas.microsoft.com/office/powerpoint/2010/main" val="40661423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62</a:t>
            </a:fld>
            <a:endParaRPr lang="en-IN" dirty="0"/>
          </a:p>
        </p:txBody>
      </p:sp>
    </p:spTree>
    <p:extLst>
      <p:ext uri="{BB962C8B-B14F-4D97-AF65-F5344CB8AC3E}">
        <p14:creationId xmlns:p14="http://schemas.microsoft.com/office/powerpoint/2010/main" val="6766388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63</a:t>
            </a:fld>
            <a:endParaRPr lang="en-IN" dirty="0"/>
          </a:p>
        </p:txBody>
      </p:sp>
    </p:spTree>
    <p:extLst>
      <p:ext uri="{BB962C8B-B14F-4D97-AF65-F5344CB8AC3E}">
        <p14:creationId xmlns:p14="http://schemas.microsoft.com/office/powerpoint/2010/main" val="41873982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64</a:t>
            </a:fld>
            <a:endParaRPr lang="en-IN" dirty="0"/>
          </a:p>
        </p:txBody>
      </p:sp>
    </p:spTree>
    <p:extLst>
      <p:ext uri="{BB962C8B-B14F-4D97-AF65-F5344CB8AC3E}">
        <p14:creationId xmlns:p14="http://schemas.microsoft.com/office/powerpoint/2010/main" val="15817383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65</a:t>
            </a:fld>
            <a:endParaRPr lang="en-IN" dirty="0"/>
          </a:p>
        </p:txBody>
      </p:sp>
    </p:spTree>
    <p:extLst>
      <p:ext uri="{BB962C8B-B14F-4D97-AF65-F5344CB8AC3E}">
        <p14:creationId xmlns:p14="http://schemas.microsoft.com/office/powerpoint/2010/main" val="39772824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66</a:t>
            </a:fld>
            <a:endParaRPr lang="en-IN" dirty="0"/>
          </a:p>
        </p:txBody>
      </p:sp>
    </p:spTree>
    <p:extLst>
      <p:ext uri="{BB962C8B-B14F-4D97-AF65-F5344CB8AC3E}">
        <p14:creationId xmlns:p14="http://schemas.microsoft.com/office/powerpoint/2010/main" val="19276233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67</a:t>
            </a:fld>
            <a:endParaRPr lang="en-IN" dirty="0"/>
          </a:p>
        </p:txBody>
      </p:sp>
    </p:spTree>
    <p:extLst>
      <p:ext uri="{BB962C8B-B14F-4D97-AF65-F5344CB8AC3E}">
        <p14:creationId xmlns:p14="http://schemas.microsoft.com/office/powerpoint/2010/main" val="16747835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68</a:t>
            </a:fld>
            <a:endParaRPr lang="en-IN" dirty="0"/>
          </a:p>
        </p:txBody>
      </p:sp>
    </p:spTree>
    <p:extLst>
      <p:ext uri="{BB962C8B-B14F-4D97-AF65-F5344CB8AC3E}">
        <p14:creationId xmlns:p14="http://schemas.microsoft.com/office/powerpoint/2010/main" val="9563088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69</a:t>
            </a:fld>
            <a:endParaRPr lang="en-IN" dirty="0"/>
          </a:p>
        </p:txBody>
      </p:sp>
    </p:spTree>
    <p:extLst>
      <p:ext uri="{BB962C8B-B14F-4D97-AF65-F5344CB8AC3E}">
        <p14:creationId xmlns:p14="http://schemas.microsoft.com/office/powerpoint/2010/main" val="22202144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70</a:t>
            </a:fld>
            <a:endParaRPr lang="en-IN" dirty="0"/>
          </a:p>
        </p:txBody>
      </p:sp>
    </p:spTree>
    <p:extLst>
      <p:ext uri="{BB962C8B-B14F-4D97-AF65-F5344CB8AC3E}">
        <p14:creationId xmlns:p14="http://schemas.microsoft.com/office/powerpoint/2010/main" val="3631364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a:t>
            </a:fld>
            <a:endParaRPr lang="en-IN"/>
          </a:p>
        </p:txBody>
      </p:sp>
    </p:spTree>
    <p:extLst>
      <p:ext uri="{BB962C8B-B14F-4D97-AF65-F5344CB8AC3E}">
        <p14:creationId xmlns:p14="http://schemas.microsoft.com/office/powerpoint/2010/main" val="3103277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71</a:t>
            </a:fld>
            <a:endParaRPr lang="en-IN" dirty="0"/>
          </a:p>
        </p:txBody>
      </p:sp>
    </p:spTree>
    <p:extLst>
      <p:ext uri="{BB962C8B-B14F-4D97-AF65-F5344CB8AC3E}">
        <p14:creationId xmlns:p14="http://schemas.microsoft.com/office/powerpoint/2010/main" val="28618670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72</a:t>
            </a:fld>
            <a:endParaRPr lang="en-IN" dirty="0"/>
          </a:p>
        </p:txBody>
      </p:sp>
    </p:spTree>
    <p:extLst>
      <p:ext uri="{BB962C8B-B14F-4D97-AF65-F5344CB8AC3E}">
        <p14:creationId xmlns:p14="http://schemas.microsoft.com/office/powerpoint/2010/main" val="3607288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73</a:t>
            </a:fld>
            <a:endParaRPr lang="en-IN" dirty="0"/>
          </a:p>
        </p:txBody>
      </p:sp>
    </p:spTree>
    <p:extLst>
      <p:ext uri="{BB962C8B-B14F-4D97-AF65-F5344CB8AC3E}">
        <p14:creationId xmlns:p14="http://schemas.microsoft.com/office/powerpoint/2010/main" val="36297441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74</a:t>
            </a:fld>
            <a:endParaRPr lang="en-IN" dirty="0"/>
          </a:p>
        </p:txBody>
      </p:sp>
    </p:spTree>
    <p:extLst>
      <p:ext uri="{BB962C8B-B14F-4D97-AF65-F5344CB8AC3E}">
        <p14:creationId xmlns:p14="http://schemas.microsoft.com/office/powerpoint/2010/main" val="13177604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75</a:t>
            </a:fld>
            <a:endParaRPr lang="en-IN" dirty="0"/>
          </a:p>
        </p:txBody>
      </p:sp>
    </p:spTree>
    <p:extLst>
      <p:ext uri="{BB962C8B-B14F-4D97-AF65-F5344CB8AC3E}">
        <p14:creationId xmlns:p14="http://schemas.microsoft.com/office/powerpoint/2010/main" val="17756392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76</a:t>
            </a:fld>
            <a:endParaRPr lang="en-IN" dirty="0"/>
          </a:p>
        </p:txBody>
      </p:sp>
    </p:spTree>
    <p:extLst>
      <p:ext uri="{BB962C8B-B14F-4D97-AF65-F5344CB8AC3E}">
        <p14:creationId xmlns:p14="http://schemas.microsoft.com/office/powerpoint/2010/main" val="41555038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77</a:t>
            </a:fld>
            <a:endParaRPr lang="en-IN" dirty="0"/>
          </a:p>
        </p:txBody>
      </p:sp>
    </p:spTree>
    <p:extLst>
      <p:ext uri="{BB962C8B-B14F-4D97-AF65-F5344CB8AC3E}">
        <p14:creationId xmlns:p14="http://schemas.microsoft.com/office/powerpoint/2010/main" val="16767903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78</a:t>
            </a:fld>
            <a:endParaRPr lang="en-IN" dirty="0"/>
          </a:p>
        </p:txBody>
      </p:sp>
    </p:spTree>
    <p:extLst>
      <p:ext uri="{BB962C8B-B14F-4D97-AF65-F5344CB8AC3E}">
        <p14:creationId xmlns:p14="http://schemas.microsoft.com/office/powerpoint/2010/main" val="2600035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79</a:t>
            </a:fld>
            <a:endParaRPr lang="en-IN" dirty="0"/>
          </a:p>
        </p:txBody>
      </p:sp>
    </p:spTree>
    <p:extLst>
      <p:ext uri="{BB962C8B-B14F-4D97-AF65-F5344CB8AC3E}">
        <p14:creationId xmlns:p14="http://schemas.microsoft.com/office/powerpoint/2010/main" val="387716589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80</a:t>
            </a:fld>
            <a:endParaRPr lang="en-IN" dirty="0"/>
          </a:p>
        </p:txBody>
      </p:sp>
    </p:spTree>
    <p:extLst>
      <p:ext uri="{BB962C8B-B14F-4D97-AF65-F5344CB8AC3E}">
        <p14:creationId xmlns:p14="http://schemas.microsoft.com/office/powerpoint/2010/main" val="2751817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a:t>
            </a:fld>
            <a:endParaRPr lang="en-IN"/>
          </a:p>
        </p:txBody>
      </p:sp>
    </p:spTree>
    <p:extLst>
      <p:ext uri="{BB962C8B-B14F-4D97-AF65-F5344CB8AC3E}">
        <p14:creationId xmlns:p14="http://schemas.microsoft.com/office/powerpoint/2010/main" val="324689993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81</a:t>
            </a:fld>
            <a:endParaRPr lang="en-IN" dirty="0"/>
          </a:p>
        </p:txBody>
      </p:sp>
    </p:spTree>
    <p:extLst>
      <p:ext uri="{BB962C8B-B14F-4D97-AF65-F5344CB8AC3E}">
        <p14:creationId xmlns:p14="http://schemas.microsoft.com/office/powerpoint/2010/main" val="5793131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82</a:t>
            </a:fld>
            <a:endParaRPr lang="en-IN" dirty="0"/>
          </a:p>
        </p:txBody>
      </p:sp>
    </p:spTree>
    <p:extLst>
      <p:ext uri="{BB962C8B-B14F-4D97-AF65-F5344CB8AC3E}">
        <p14:creationId xmlns:p14="http://schemas.microsoft.com/office/powerpoint/2010/main" val="40255023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83</a:t>
            </a:fld>
            <a:endParaRPr lang="en-IN" dirty="0"/>
          </a:p>
        </p:txBody>
      </p:sp>
    </p:spTree>
    <p:extLst>
      <p:ext uri="{BB962C8B-B14F-4D97-AF65-F5344CB8AC3E}">
        <p14:creationId xmlns:p14="http://schemas.microsoft.com/office/powerpoint/2010/main" val="197133719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84</a:t>
            </a:fld>
            <a:endParaRPr lang="en-IN" dirty="0"/>
          </a:p>
        </p:txBody>
      </p:sp>
    </p:spTree>
    <p:extLst>
      <p:ext uri="{BB962C8B-B14F-4D97-AF65-F5344CB8AC3E}">
        <p14:creationId xmlns:p14="http://schemas.microsoft.com/office/powerpoint/2010/main" val="21822300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85</a:t>
            </a:fld>
            <a:endParaRPr lang="en-IN" dirty="0"/>
          </a:p>
        </p:txBody>
      </p:sp>
    </p:spTree>
    <p:extLst>
      <p:ext uri="{BB962C8B-B14F-4D97-AF65-F5344CB8AC3E}">
        <p14:creationId xmlns:p14="http://schemas.microsoft.com/office/powerpoint/2010/main" val="11486256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86</a:t>
            </a:fld>
            <a:endParaRPr lang="en-IN" dirty="0"/>
          </a:p>
        </p:txBody>
      </p:sp>
    </p:spTree>
    <p:extLst>
      <p:ext uri="{BB962C8B-B14F-4D97-AF65-F5344CB8AC3E}">
        <p14:creationId xmlns:p14="http://schemas.microsoft.com/office/powerpoint/2010/main" val="21325965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87</a:t>
            </a:fld>
            <a:endParaRPr lang="en-IN" dirty="0"/>
          </a:p>
        </p:txBody>
      </p:sp>
    </p:spTree>
    <p:extLst>
      <p:ext uri="{BB962C8B-B14F-4D97-AF65-F5344CB8AC3E}">
        <p14:creationId xmlns:p14="http://schemas.microsoft.com/office/powerpoint/2010/main" val="129700969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88</a:t>
            </a:fld>
            <a:endParaRPr lang="en-IN" dirty="0"/>
          </a:p>
        </p:txBody>
      </p:sp>
    </p:spTree>
    <p:extLst>
      <p:ext uri="{BB962C8B-B14F-4D97-AF65-F5344CB8AC3E}">
        <p14:creationId xmlns:p14="http://schemas.microsoft.com/office/powerpoint/2010/main" val="86706511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89</a:t>
            </a:fld>
            <a:endParaRPr lang="en-IN" dirty="0"/>
          </a:p>
        </p:txBody>
      </p:sp>
    </p:spTree>
    <p:extLst>
      <p:ext uri="{BB962C8B-B14F-4D97-AF65-F5344CB8AC3E}">
        <p14:creationId xmlns:p14="http://schemas.microsoft.com/office/powerpoint/2010/main" val="262092304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90</a:t>
            </a:fld>
            <a:endParaRPr lang="en-IN" dirty="0"/>
          </a:p>
        </p:txBody>
      </p:sp>
    </p:spTree>
    <p:extLst>
      <p:ext uri="{BB962C8B-B14F-4D97-AF65-F5344CB8AC3E}">
        <p14:creationId xmlns:p14="http://schemas.microsoft.com/office/powerpoint/2010/main" val="3224107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a:t>
            </a:fld>
            <a:endParaRPr lang="en-IN"/>
          </a:p>
        </p:txBody>
      </p:sp>
    </p:spTree>
    <p:extLst>
      <p:ext uri="{BB962C8B-B14F-4D97-AF65-F5344CB8AC3E}">
        <p14:creationId xmlns:p14="http://schemas.microsoft.com/office/powerpoint/2010/main" val="283377987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91</a:t>
            </a:fld>
            <a:endParaRPr lang="en-IN" dirty="0"/>
          </a:p>
        </p:txBody>
      </p:sp>
    </p:spTree>
    <p:extLst>
      <p:ext uri="{BB962C8B-B14F-4D97-AF65-F5344CB8AC3E}">
        <p14:creationId xmlns:p14="http://schemas.microsoft.com/office/powerpoint/2010/main" val="212946063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92</a:t>
            </a:fld>
            <a:endParaRPr lang="en-IN" dirty="0"/>
          </a:p>
        </p:txBody>
      </p:sp>
    </p:spTree>
    <p:extLst>
      <p:ext uri="{BB962C8B-B14F-4D97-AF65-F5344CB8AC3E}">
        <p14:creationId xmlns:p14="http://schemas.microsoft.com/office/powerpoint/2010/main" val="453497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93</a:t>
            </a:fld>
            <a:endParaRPr lang="en-IN" dirty="0"/>
          </a:p>
        </p:txBody>
      </p:sp>
    </p:spTree>
    <p:extLst>
      <p:ext uri="{BB962C8B-B14F-4D97-AF65-F5344CB8AC3E}">
        <p14:creationId xmlns:p14="http://schemas.microsoft.com/office/powerpoint/2010/main" val="40816185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94</a:t>
            </a:fld>
            <a:endParaRPr lang="en-IN" dirty="0"/>
          </a:p>
        </p:txBody>
      </p:sp>
    </p:spTree>
    <p:extLst>
      <p:ext uri="{BB962C8B-B14F-4D97-AF65-F5344CB8AC3E}">
        <p14:creationId xmlns:p14="http://schemas.microsoft.com/office/powerpoint/2010/main" val="117990594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95</a:t>
            </a:fld>
            <a:endParaRPr lang="en-IN" dirty="0"/>
          </a:p>
        </p:txBody>
      </p:sp>
    </p:spTree>
    <p:extLst>
      <p:ext uri="{BB962C8B-B14F-4D97-AF65-F5344CB8AC3E}">
        <p14:creationId xmlns:p14="http://schemas.microsoft.com/office/powerpoint/2010/main" val="195281230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96</a:t>
            </a:fld>
            <a:endParaRPr lang="en-IN" dirty="0"/>
          </a:p>
        </p:txBody>
      </p:sp>
    </p:spTree>
    <p:extLst>
      <p:ext uri="{BB962C8B-B14F-4D97-AF65-F5344CB8AC3E}">
        <p14:creationId xmlns:p14="http://schemas.microsoft.com/office/powerpoint/2010/main" val="295713316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97</a:t>
            </a:fld>
            <a:endParaRPr lang="en-IN" dirty="0"/>
          </a:p>
        </p:txBody>
      </p:sp>
    </p:spTree>
    <p:extLst>
      <p:ext uri="{BB962C8B-B14F-4D97-AF65-F5344CB8AC3E}">
        <p14:creationId xmlns:p14="http://schemas.microsoft.com/office/powerpoint/2010/main" val="28742433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98</a:t>
            </a:fld>
            <a:endParaRPr lang="en-IN" dirty="0"/>
          </a:p>
        </p:txBody>
      </p:sp>
    </p:spTree>
    <p:extLst>
      <p:ext uri="{BB962C8B-B14F-4D97-AF65-F5344CB8AC3E}">
        <p14:creationId xmlns:p14="http://schemas.microsoft.com/office/powerpoint/2010/main" val="338766564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99</a:t>
            </a:fld>
            <a:endParaRPr lang="en-IN" dirty="0"/>
          </a:p>
        </p:txBody>
      </p:sp>
    </p:spTree>
    <p:extLst>
      <p:ext uri="{BB962C8B-B14F-4D97-AF65-F5344CB8AC3E}">
        <p14:creationId xmlns:p14="http://schemas.microsoft.com/office/powerpoint/2010/main" val="343429772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100</a:t>
            </a:fld>
            <a:endParaRPr lang="en-IN" dirty="0"/>
          </a:p>
        </p:txBody>
      </p:sp>
    </p:spTree>
    <p:extLst>
      <p:ext uri="{BB962C8B-B14F-4D97-AF65-F5344CB8AC3E}">
        <p14:creationId xmlns:p14="http://schemas.microsoft.com/office/powerpoint/2010/main" val="4018325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1025-0C1A-4933-A168-91163B268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8E4D26-0AA9-4E47-B365-B9251792E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E8642-775C-4F9E-8C23-38C029396C7D}"/>
              </a:ext>
            </a:extLst>
          </p:cNvPr>
          <p:cNvSpPr>
            <a:spLocks noGrp="1"/>
          </p:cNvSpPr>
          <p:nvPr>
            <p:ph type="dt" sz="half" idx="10"/>
          </p:nvPr>
        </p:nvSpPr>
        <p:spPr/>
        <p:txBody>
          <a:bodyPr/>
          <a:lstStyle/>
          <a:p>
            <a:fld id="{4086692B-153F-4DFE-BFBD-A2AE2C7443B6}" type="datetimeFigureOut">
              <a:rPr lang="en-IN" smtClean="0"/>
              <a:t>04-12-2020</a:t>
            </a:fld>
            <a:endParaRPr lang="en-IN" dirty="0"/>
          </a:p>
        </p:txBody>
      </p:sp>
      <p:sp>
        <p:nvSpPr>
          <p:cNvPr id="5" name="Footer Placeholder 4">
            <a:extLst>
              <a:ext uri="{FF2B5EF4-FFF2-40B4-BE49-F238E27FC236}">
                <a16:creationId xmlns:a16="http://schemas.microsoft.com/office/drawing/2014/main" id="{E753B178-C399-48C7-B7B5-CD4247D132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48DC8B9-CF53-4D3A-958C-A249D52A49BF}"/>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11450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726F-DC6D-45CD-8CB5-D81D0A050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59C0BF-257B-4DBB-9F6D-B577C12DE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B08E7-6330-4E2B-82FD-F530AF654992}"/>
              </a:ext>
            </a:extLst>
          </p:cNvPr>
          <p:cNvSpPr>
            <a:spLocks noGrp="1"/>
          </p:cNvSpPr>
          <p:nvPr>
            <p:ph type="dt" sz="half" idx="10"/>
          </p:nvPr>
        </p:nvSpPr>
        <p:spPr/>
        <p:txBody>
          <a:bodyPr/>
          <a:lstStyle/>
          <a:p>
            <a:fld id="{4086692B-153F-4DFE-BFBD-A2AE2C7443B6}" type="datetimeFigureOut">
              <a:rPr lang="en-IN" smtClean="0"/>
              <a:t>04-12-2020</a:t>
            </a:fld>
            <a:endParaRPr lang="en-IN" dirty="0"/>
          </a:p>
        </p:txBody>
      </p:sp>
      <p:sp>
        <p:nvSpPr>
          <p:cNvPr id="5" name="Footer Placeholder 4">
            <a:extLst>
              <a:ext uri="{FF2B5EF4-FFF2-40B4-BE49-F238E27FC236}">
                <a16:creationId xmlns:a16="http://schemas.microsoft.com/office/drawing/2014/main" id="{9C5518EB-5D70-4B37-87F2-698F9ADCB22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D6021CB-5DD8-4E62-B34B-73839F43F72E}"/>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5933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F1D7F-97B8-4491-9AA4-9B4709B61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47F3B-382F-4F44-9736-862392DE6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49B58-8EF9-4383-83F4-CB6A72EC94D7}"/>
              </a:ext>
            </a:extLst>
          </p:cNvPr>
          <p:cNvSpPr>
            <a:spLocks noGrp="1"/>
          </p:cNvSpPr>
          <p:nvPr>
            <p:ph type="dt" sz="half" idx="10"/>
          </p:nvPr>
        </p:nvSpPr>
        <p:spPr/>
        <p:txBody>
          <a:bodyPr/>
          <a:lstStyle/>
          <a:p>
            <a:fld id="{4086692B-153F-4DFE-BFBD-A2AE2C7443B6}" type="datetimeFigureOut">
              <a:rPr lang="en-IN" smtClean="0"/>
              <a:t>04-12-2020</a:t>
            </a:fld>
            <a:endParaRPr lang="en-IN" dirty="0"/>
          </a:p>
        </p:txBody>
      </p:sp>
      <p:sp>
        <p:nvSpPr>
          <p:cNvPr id="5" name="Footer Placeholder 4">
            <a:extLst>
              <a:ext uri="{FF2B5EF4-FFF2-40B4-BE49-F238E27FC236}">
                <a16:creationId xmlns:a16="http://schemas.microsoft.com/office/drawing/2014/main" id="{22A3D439-1731-4A0C-874A-D13F2425FAE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821BE33-D2A8-440A-A7AC-4887A1F8836A}"/>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20225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12F5-6A0F-40EE-A125-E36F4DF39C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C1730-C4E5-4658-B785-3D38DC87F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BF39A-BA2F-47B7-905F-3547A2B65C3C}"/>
              </a:ext>
            </a:extLst>
          </p:cNvPr>
          <p:cNvSpPr>
            <a:spLocks noGrp="1"/>
          </p:cNvSpPr>
          <p:nvPr>
            <p:ph type="dt" sz="half" idx="10"/>
          </p:nvPr>
        </p:nvSpPr>
        <p:spPr/>
        <p:txBody>
          <a:bodyPr/>
          <a:lstStyle/>
          <a:p>
            <a:fld id="{4086692B-153F-4DFE-BFBD-A2AE2C7443B6}" type="datetimeFigureOut">
              <a:rPr lang="en-IN" smtClean="0"/>
              <a:t>04-12-2020</a:t>
            </a:fld>
            <a:endParaRPr lang="en-IN" dirty="0"/>
          </a:p>
        </p:txBody>
      </p:sp>
      <p:sp>
        <p:nvSpPr>
          <p:cNvPr id="5" name="Footer Placeholder 4">
            <a:extLst>
              <a:ext uri="{FF2B5EF4-FFF2-40B4-BE49-F238E27FC236}">
                <a16:creationId xmlns:a16="http://schemas.microsoft.com/office/drawing/2014/main" id="{FA289269-367C-48D4-BBD5-3F7D4DD517F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4C824D3-C384-47A7-8AD1-75BCC6F30CD5}"/>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26558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68C5-AD9F-4D92-9DA7-752F642A5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4A4B4-3291-4308-B079-5C23998F6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21D0A4-EC75-477B-886E-F86728CA874C}"/>
              </a:ext>
            </a:extLst>
          </p:cNvPr>
          <p:cNvSpPr>
            <a:spLocks noGrp="1"/>
          </p:cNvSpPr>
          <p:nvPr>
            <p:ph type="dt" sz="half" idx="10"/>
          </p:nvPr>
        </p:nvSpPr>
        <p:spPr/>
        <p:txBody>
          <a:bodyPr/>
          <a:lstStyle/>
          <a:p>
            <a:fld id="{4086692B-153F-4DFE-BFBD-A2AE2C7443B6}" type="datetimeFigureOut">
              <a:rPr lang="en-IN" smtClean="0"/>
              <a:t>04-12-2020</a:t>
            </a:fld>
            <a:endParaRPr lang="en-IN" dirty="0"/>
          </a:p>
        </p:txBody>
      </p:sp>
      <p:sp>
        <p:nvSpPr>
          <p:cNvPr id="5" name="Footer Placeholder 4">
            <a:extLst>
              <a:ext uri="{FF2B5EF4-FFF2-40B4-BE49-F238E27FC236}">
                <a16:creationId xmlns:a16="http://schemas.microsoft.com/office/drawing/2014/main" id="{4C890F42-5332-45EC-BCAD-F99DAF1C0C3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B1D73E0-9F23-4DDC-A0C4-24DCFAF21E90}"/>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239128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48A3-9712-435C-BAEB-D0379E03E9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E5A1D-90E4-4052-9E1A-95AA0E75B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0E9F20-75C6-4543-8097-D079AAC09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33522C-4E1B-4978-A859-25B293EA7782}"/>
              </a:ext>
            </a:extLst>
          </p:cNvPr>
          <p:cNvSpPr>
            <a:spLocks noGrp="1"/>
          </p:cNvSpPr>
          <p:nvPr>
            <p:ph type="dt" sz="half" idx="10"/>
          </p:nvPr>
        </p:nvSpPr>
        <p:spPr/>
        <p:txBody>
          <a:bodyPr/>
          <a:lstStyle/>
          <a:p>
            <a:fld id="{4086692B-153F-4DFE-BFBD-A2AE2C7443B6}" type="datetimeFigureOut">
              <a:rPr lang="en-IN" smtClean="0"/>
              <a:t>04-12-2020</a:t>
            </a:fld>
            <a:endParaRPr lang="en-IN" dirty="0"/>
          </a:p>
        </p:txBody>
      </p:sp>
      <p:sp>
        <p:nvSpPr>
          <p:cNvPr id="6" name="Footer Placeholder 5">
            <a:extLst>
              <a:ext uri="{FF2B5EF4-FFF2-40B4-BE49-F238E27FC236}">
                <a16:creationId xmlns:a16="http://schemas.microsoft.com/office/drawing/2014/main" id="{8FAB75C5-4A2A-4FA5-9BD1-58348E63E08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781C483-47F6-47EB-82E5-A7DA33A61585}"/>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141839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B0EF-1D7C-40A2-B8BC-023BB69136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1737B-2D8A-4C5D-A42D-15DC39CCF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9977F-9CC1-48E2-A4D9-5B46BAB2D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8E5B86-0B84-42EE-8101-BC4A5454E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5B7C7-C422-450A-B4ED-10A9CBC42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7DD02D-8B70-4242-9B57-888AECC62707}"/>
              </a:ext>
            </a:extLst>
          </p:cNvPr>
          <p:cNvSpPr>
            <a:spLocks noGrp="1"/>
          </p:cNvSpPr>
          <p:nvPr>
            <p:ph type="dt" sz="half" idx="10"/>
          </p:nvPr>
        </p:nvSpPr>
        <p:spPr/>
        <p:txBody>
          <a:bodyPr/>
          <a:lstStyle/>
          <a:p>
            <a:fld id="{4086692B-153F-4DFE-BFBD-A2AE2C7443B6}" type="datetimeFigureOut">
              <a:rPr lang="en-IN" smtClean="0"/>
              <a:t>04-12-2020</a:t>
            </a:fld>
            <a:endParaRPr lang="en-IN" dirty="0"/>
          </a:p>
        </p:txBody>
      </p:sp>
      <p:sp>
        <p:nvSpPr>
          <p:cNvPr id="8" name="Footer Placeholder 7">
            <a:extLst>
              <a:ext uri="{FF2B5EF4-FFF2-40B4-BE49-F238E27FC236}">
                <a16:creationId xmlns:a16="http://schemas.microsoft.com/office/drawing/2014/main" id="{9D5B3AF0-CDA4-4164-90A2-9653082DCD2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2B656B4-ADF9-453A-A7EA-EDEB1A350F51}"/>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23165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8281-1BF7-4A93-B38C-98BED8E7F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C184A-FE27-4EC3-B0E1-6B5A5B0049DF}"/>
              </a:ext>
            </a:extLst>
          </p:cNvPr>
          <p:cNvSpPr>
            <a:spLocks noGrp="1"/>
          </p:cNvSpPr>
          <p:nvPr>
            <p:ph type="dt" sz="half" idx="10"/>
          </p:nvPr>
        </p:nvSpPr>
        <p:spPr/>
        <p:txBody>
          <a:bodyPr/>
          <a:lstStyle/>
          <a:p>
            <a:fld id="{4086692B-153F-4DFE-BFBD-A2AE2C7443B6}" type="datetimeFigureOut">
              <a:rPr lang="en-IN" smtClean="0"/>
              <a:t>04-12-2020</a:t>
            </a:fld>
            <a:endParaRPr lang="en-IN" dirty="0"/>
          </a:p>
        </p:txBody>
      </p:sp>
      <p:sp>
        <p:nvSpPr>
          <p:cNvPr id="4" name="Footer Placeholder 3">
            <a:extLst>
              <a:ext uri="{FF2B5EF4-FFF2-40B4-BE49-F238E27FC236}">
                <a16:creationId xmlns:a16="http://schemas.microsoft.com/office/drawing/2014/main" id="{3A106C4F-BD78-4053-A4E2-871E4E1C8EC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3A0C3562-EE81-4E48-9DA3-8B2CA348BA7B}"/>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356228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6D2C6-AE68-401D-BF3A-0D31D866A46C}"/>
              </a:ext>
            </a:extLst>
          </p:cNvPr>
          <p:cNvSpPr>
            <a:spLocks noGrp="1"/>
          </p:cNvSpPr>
          <p:nvPr>
            <p:ph type="dt" sz="half" idx="10"/>
          </p:nvPr>
        </p:nvSpPr>
        <p:spPr/>
        <p:txBody>
          <a:bodyPr/>
          <a:lstStyle/>
          <a:p>
            <a:fld id="{4086692B-153F-4DFE-BFBD-A2AE2C7443B6}" type="datetimeFigureOut">
              <a:rPr lang="en-IN" smtClean="0"/>
              <a:t>04-12-2020</a:t>
            </a:fld>
            <a:endParaRPr lang="en-IN" dirty="0"/>
          </a:p>
        </p:txBody>
      </p:sp>
      <p:sp>
        <p:nvSpPr>
          <p:cNvPr id="3" name="Footer Placeholder 2">
            <a:extLst>
              <a:ext uri="{FF2B5EF4-FFF2-40B4-BE49-F238E27FC236}">
                <a16:creationId xmlns:a16="http://schemas.microsoft.com/office/drawing/2014/main" id="{53CEB83A-268F-493B-9EF6-FD5732D528C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7E4C66E-4913-4D4C-A9B0-5C63139143C5}"/>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371519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B4AE-B4A8-4C37-8A07-62D6C44AE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1E944-D65F-4E58-9DAA-EB7D05303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2BF934-A65D-4A8F-B468-F52E112FD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9A3DD-DEC3-45A9-83AD-36AEBBADDFA6}"/>
              </a:ext>
            </a:extLst>
          </p:cNvPr>
          <p:cNvSpPr>
            <a:spLocks noGrp="1"/>
          </p:cNvSpPr>
          <p:nvPr>
            <p:ph type="dt" sz="half" idx="10"/>
          </p:nvPr>
        </p:nvSpPr>
        <p:spPr/>
        <p:txBody>
          <a:bodyPr/>
          <a:lstStyle/>
          <a:p>
            <a:fld id="{4086692B-153F-4DFE-BFBD-A2AE2C7443B6}" type="datetimeFigureOut">
              <a:rPr lang="en-IN" smtClean="0"/>
              <a:t>04-12-2020</a:t>
            </a:fld>
            <a:endParaRPr lang="en-IN" dirty="0"/>
          </a:p>
        </p:txBody>
      </p:sp>
      <p:sp>
        <p:nvSpPr>
          <p:cNvPr id="6" name="Footer Placeholder 5">
            <a:extLst>
              <a:ext uri="{FF2B5EF4-FFF2-40B4-BE49-F238E27FC236}">
                <a16:creationId xmlns:a16="http://schemas.microsoft.com/office/drawing/2014/main" id="{9941465D-33A5-4228-BB46-3B4ED4A4AEE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BB4E48B-41EE-4527-AE2F-75C890FFDF49}"/>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42411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00C4-460E-4939-9525-2E5E88D25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9C94FF-381E-4CBF-BCED-83E7168B0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326D803-719E-475B-AFBA-D21A90F27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D2C7-3996-4398-84F3-E19464252DC0}"/>
              </a:ext>
            </a:extLst>
          </p:cNvPr>
          <p:cNvSpPr>
            <a:spLocks noGrp="1"/>
          </p:cNvSpPr>
          <p:nvPr>
            <p:ph type="dt" sz="half" idx="10"/>
          </p:nvPr>
        </p:nvSpPr>
        <p:spPr/>
        <p:txBody>
          <a:bodyPr/>
          <a:lstStyle/>
          <a:p>
            <a:fld id="{4086692B-153F-4DFE-BFBD-A2AE2C7443B6}" type="datetimeFigureOut">
              <a:rPr lang="en-IN" smtClean="0"/>
              <a:t>04-12-2020</a:t>
            </a:fld>
            <a:endParaRPr lang="en-IN" dirty="0"/>
          </a:p>
        </p:txBody>
      </p:sp>
      <p:sp>
        <p:nvSpPr>
          <p:cNvPr id="6" name="Footer Placeholder 5">
            <a:extLst>
              <a:ext uri="{FF2B5EF4-FFF2-40B4-BE49-F238E27FC236}">
                <a16:creationId xmlns:a16="http://schemas.microsoft.com/office/drawing/2014/main" id="{24848094-E0B2-49A0-8D03-C23DD5ADF86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543F51C-7DE0-4189-800E-DC8548932B1C}"/>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313150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57ACF-CD0B-4903-B9DF-7F21923ED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3D794-F0F4-47F5-9EF3-7EA56A2E2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715A0-4199-4F11-8F41-C792FA363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692B-153F-4DFE-BFBD-A2AE2C7443B6}" type="datetimeFigureOut">
              <a:rPr lang="en-IN" smtClean="0"/>
              <a:t>04-12-2020</a:t>
            </a:fld>
            <a:endParaRPr lang="en-IN" dirty="0"/>
          </a:p>
        </p:txBody>
      </p:sp>
      <p:sp>
        <p:nvSpPr>
          <p:cNvPr id="5" name="Footer Placeholder 4">
            <a:extLst>
              <a:ext uri="{FF2B5EF4-FFF2-40B4-BE49-F238E27FC236}">
                <a16:creationId xmlns:a16="http://schemas.microsoft.com/office/drawing/2014/main" id="{016383E1-190B-4037-A804-BBC0AA34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1BE99B1-7459-4F52-8796-5A3A1BDE5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7C687-D20D-4B79-B64F-4BECF4131963}" type="slidenum">
              <a:rPr lang="en-IN" smtClean="0"/>
              <a:t>‹#›</a:t>
            </a:fld>
            <a:endParaRPr lang="en-IN" dirty="0"/>
          </a:p>
        </p:txBody>
      </p:sp>
    </p:spTree>
    <p:extLst>
      <p:ext uri="{BB962C8B-B14F-4D97-AF65-F5344CB8AC3E}">
        <p14:creationId xmlns:p14="http://schemas.microsoft.com/office/powerpoint/2010/main" val="403301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iki.jenkins.io/display/JENKINS/Slave+To+Master+Access+Control#SlaveToMasterAccessControl-whitelist"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jenkins.io/down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jenkins.io/doc/book/installing/windows/"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010213" y="0"/>
            <a:ext cx="9987280" cy="6412375"/>
          </a:xfrm>
        </p:spPr>
        <p:txBody>
          <a:bodyPr>
            <a:normAutofit fontScale="90000"/>
          </a:bodyPr>
          <a:lstStyle/>
          <a:p>
            <a:br>
              <a:rPr lang="en-US" dirty="0">
                <a:solidFill>
                  <a:schemeClr val="bg1"/>
                </a:solidFill>
              </a:rPr>
            </a:br>
            <a:r>
              <a:rPr lang="en-US" dirty="0">
                <a:solidFill>
                  <a:schemeClr val="bg1"/>
                </a:solidFill>
              </a:rPr>
              <a:t>    </a:t>
            </a: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r>
              <a:rPr lang="en-US" dirty="0">
                <a:solidFill>
                  <a:schemeClr val="bg1"/>
                </a:solidFill>
              </a:rPr>
              <a:t>Jenkins</a:t>
            </a:r>
            <a:br>
              <a:rPr lang="en-US" dirty="0">
                <a:solidFill>
                  <a:schemeClr val="bg1"/>
                </a:solidFill>
              </a:rPr>
            </a:br>
            <a:br>
              <a:rPr lang="en-US" dirty="0">
                <a:solidFill>
                  <a:schemeClr val="bg1"/>
                </a:solidFill>
              </a:rPr>
            </a:br>
            <a:endParaRPr lang="en-IN" dirty="0">
              <a:solidFill>
                <a:schemeClr val="bg1"/>
              </a:solidFill>
            </a:endParaRPr>
          </a:p>
        </p:txBody>
      </p:sp>
      <p:pic>
        <p:nvPicPr>
          <p:cNvPr id="1026" name="Picture 2" descr="Jenkins Artwork">
            <a:extLst>
              <a:ext uri="{FF2B5EF4-FFF2-40B4-BE49-F238E27FC236}">
                <a16:creationId xmlns:a16="http://schemas.microsoft.com/office/drawing/2014/main" id="{4D73A048-9F16-4D48-B26D-B4ED4822D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2790" y="1665788"/>
            <a:ext cx="176212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02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What is Jenkins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Examples of tasks</a:t>
            </a:r>
          </a:p>
          <a:p>
            <a:pPr marL="742950" lvl="1" indent="-285750">
              <a:buFont typeface="Arial" panose="020B0604020202020204" pitchFamily="34" charset="0"/>
              <a:buChar char="•"/>
            </a:pPr>
            <a:r>
              <a:rPr lang="en-US" b="1" dirty="0">
                <a:solidFill>
                  <a:schemeClr val="bg1"/>
                </a:solidFill>
              </a:rPr>
              <a:t>pulling code from a repository</a:t>
            </a:r>
          </a:p>
          <a:p>
            <a:pPr marL="742950" lvl="1" indent="-285750">
              <a:buFont typeface="Arial" panose="020B0604020202020204" pitchFamily="34" charset="0"/>
              <a:buChar char="•"/>
            </a:pPr>
            <a:r>
              <a:rPr lang="en-US" b="1" dirty="0">
                <a:solidFill>
                  <a:schemeClr val="bg1"/>
                </a:solidFill>
              </a:rPr>
              <a:t>	performing static code analysis</a:t>
            </a:r>
          </a:p>
          <a:p>
            <a:pPr marL="742950" lvl="1" indent="-285750">
              <a:buFont typeface="Arial" panose="020B0604020202020204" pitchFamily="34" charset="0"/>
              <a:buChar char="•"/>
            </a:pPr>
            <a:r>
              <a:rPr lang="en-US" b="1" dirty="0">
                <a:solidFill>
                  <a:schemeClr val="bg1"/>
                </a:solidFill>
              </a:rPr>
              <a:t>	building your project</a:t>
            </a:r>
          </a:p>
          <a:p>
            <a:pPr marL="742950" lvl="1" indent="-285750">
              <a:buFont typeface="Arial" panose="020B0604020202020204" pitchFamily="34" charset="0"/>
              <a:buChar char="•"/>
            </a:pPr>
            <a:r>
              <a:rPr lang="en-US" b="1" dirty="0">
                <a:solidFill>
                  <a:schemeClr val="bg1"/>
                </a:solidFill>
              </a:rPr>
              <a:t>	executing unit tests</a:t>
            </a:r>
          </a:p>
          <a:p>
            <a:pPr marL="742950" lvl="1" indent="-285750">
              <a:buFont typeface="Arial" panose="020B0604020202020204" pitchFamily="34" charset="0"/>
              <a:buChar char="•"/>
            </a:pPr>
            <a:r>
              <a:rPr lang="en-US" b="1" dirty="0">
                <a:solidFill>
                  <a:schemeClr val="bg1"/>
                </a:solidFill>
              </a:rPr>
              <a:t>	automated tests and/or performance tests</a:t>
            </a:r>
          </a:p>
          <a:p>
            <a:pPr marL="742950" lvl="1" indent="-285750">
              <a:buFont typeface="Arial" panose="020B0604020202020204" pitchFamily="34" charset="0"/>
              <a:buChar char="•"/>
            </a:pPr>
            <a:r>
              <a:rPr lang="en-US" b="1" dirty="0">
                <a:solidFill>
                  <a:schemeClr val="bg1"/>
                </a:solidFill>
              </a:rPr>
              <a:t>	deploying your application.</a:t>
            </a:r>
            <a:endParaRPr lang="en-IN" b="1" dirty="0">
              <a:solidFill>
                <a:schemeClr val="bg1"/>
              </a:solidFill>
            </a:endParaRPr>
          </a:p>
          <a:p>
            <a:pPr lvl="0"/>
            <a:endParaRPr lang="en-IN" b="1" dirty="0">
              <a:solidFill>
                <a:schemeClr val="bg1"/>
              </a:solidFill>
            </a:endParaRPr>
          </a:p>
          <a:p>
            <a:pPr lvl="0"/>
            <a:r>
              <a:rPr lang="en-US" b="1" dirty="0">
                <a:solidFill>
                  <a:schemeClr val="bg1"/>
                </a:solidFill>
              </a:rPr>
              <a:t>Jenkins server can execute tasks on Jenkins client machines</a:t>
            </a:r>
            <a:endParaRPr lang="en-IN" b="1" dirty="0">
              <a:solidFill>
                <a:schemeClr val="bg1"/>
              </a:solidFill>
            </a:endParaRPr>
          </a:p>
          <a:p>
            <a:pPr marL="285750" lvl="0" indent="-285750">
              <a:buFont typeface="Arial" panose="020B0604020202020204" pitchFamily="34" charset="0"/>
              <a:buChar char="•"/>
            </a:pPr>
            <a:endParaRPr lang="en-IN" b="1" dirty="0">
              <a:solidFill>
                <a:schemeClr val="bg1"/>
              </a:solidFill>
            </a:endParaRPr>
          </a:p>
          <a:p>
            <a:pPr marL="285750" lvl="0" indent="-285750">
              <a:buFont typeface="Arial" panose="020B0604020202020204" pitchFamily="34" charset="0"/>
              <a:buChar char="•"/>
            </a:pPr>
            <a:endParaRPr lang="en-IN" b="1" dirty="0">
              <a:solidFill>
                <a:schemeClr val="bg1"/>
              </a:solidFill>
            </a:endParaRPr>
          </a:p>
        </p:txBody>
      </p:sp>
    </p:spTree>
    <p:extLst>
      <p:ext uri="{BB962C8B-B14F-4D97-AF65-F5344CB8AC3E}">
        <p14:creationId xmlns:p14="http://schemas.microsoft.com/office/powerpoint/2010/main" val="17032095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US" b="1" dirty="0">
                <a:solidFill>
                  <a:schemeClr val="bg1"/>
                </a:solidFill>
                <a:latin typeface="+mn-lt"/>
              </a:rPr>
              <a:t>Controlling Jenkins system properties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Properties are generally defined in the format.</a:t>
            </a:r>
          </a:p>
          <a:p>
            <a:pPr marL="742950" lvl="1" indent="-285750">
              <a:buFont typeface="Arial" panose="020B0604020202020204" pitchFamily="34" charset="0"/>
              <a:buChar char="•"/>
            </a:pPr>
            <a:r>
              <a:rPr lang="en-US" b="1" dirty="0">
                <a:solidFill>
                  <a:schemeClr val="bg1"/>
                </a:solidFill>
              </a:rPr>
              <a:t>Property - Java property name</a:t>
            </a:r>
          </a:p>
          <a:p>
            <a:pPr marL="742950" lvl="1" indent="-285750">
              <a:buFont typeface="Arial" panose="020B0604020202020204" pitchFamily="34" charset="0"/>
              <a:buChar char="•"/>
            </a:pPr>
            <a:r>
              <a:rPr lang="en-US" b="1" dirty="0">
                <a:solidFill>
                  <a:schemeClr val="bg1"/>
                </a:solidFill>
              </a:rPr>
              <a:t>Default - Default value if not explicitly set</a:t>
            </a:r>
          </a:p>
          <a:p>
            <a:pPr marL="742950" lvl="1" indent="-285750">
              <a:buFont typeface="Arial" panose="020B0604020202020204" pitchFamily="34" charset="0"/>
              <a:buChar char="•"/>
            </a:pPr>
            <a:r>
              <a:rPr lang="en-US" b="1" dirty="0">
                <a:solidFill>
                  <a:schemeClr val="bg1"/>
                </a:solidFill>
              </a:rPr>
              <a:t>Since - The version of Jenkins the property was introduced in</a:t>
            </a:r>
          </a:p>
          <a:p>
            <a:pPr marL="742950" lvl="1" indent="-285750">
              <a:buFont typeface="Arial" panose="020B0604020202020204" pitchFamily="34" charset="0"/>
              <a:buChar char="•"/>
            </a:pPr>
            <a:r>
              <a:rPr lang="en-US" b="1" dirty="0">
                <a:solidFill>
                  <a:schemeClr val="bg1"/>
                </a:solidFill>
              </a:rPr>
              <a:t>Description - Other notes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N.B: Compatibility</a:t>
            </a:r>
          </a:p>
          <a:p>
            <a:pPr marL="742950" lvl="1" indent="-285750">
              <a:buFont typeface="Arial" panose="020B0604020202020204" pitchFamily="34" charset="0"/>
              <a:buChar char="•"/>
            </a:pPr>
            <a:r>
              <a:rPr lang="en-US" b="1" dirty="0">
                <a:solidFill>
                  <a:schemeClr val="bg1"/>
                </a:solidFill>
              </a:rPr>
              <a:t>NO guarantee that system properties will remain unchanged and functional indefinitely.</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For e.g. </a:t>
            </a:r>
          </a:p>
          <a:p>
            <a:pPr marL="742950" lvl="1" indent="-285750">
              <a:buFont typeface="Arial" panose="020B0604020202020204" pitchFamily="34" charset="0"/>
              <a:buChar char="•"/>
            </a:pPr>
            <a:r>
              <a:rPr lang="en-US" b="1" dirty="0" err="1">
                <a:solidFill>
                  <a:schemeClr val="bg1"/>
                </a:solidFill>
              </a:rPr>
              <a:t>hudson.diagnosis.HudsonHomeDiskUsageChecker.freeSpaceThreshold</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Default: </a:t>
            </a:r>
          </a:p>
          <a:p>
            <a:pPr marL="1200150" lvl="2" indent="-285750">
              <a:buFont typeface="Arial" panose="020B0604020202020204" pitchFamily="34" charset="0"/>
              <a:buChar char="•"/>
            </a:pPr>
            <a:r>
              <a:rPr lang="en-US" b="1" dirty="0">
                <a:solidFill>
                  <a:schemeClr val="bg1"/>
                </a:solidFill>
              </a:rPr>
              <a:t>1073741824 bytes (1 GB, up to 2.39)</a:t>
            </a:r>
          </a:p>
          <a:p>
            <a:pPr marL="742950" lvl="1" indent="-285750">
              <a:buFont typeface="Arial" panose="020B0604020202020204" pitchFamily="34" charset="0"/>
              <a:buChar char="•"/>
            </a:pPr>
            <a:r>
              <a:rPr lang="en-US" b="1" dirty="0">
                <a:solidFill>
                  <a:schemeClr val="bg1"/>
                </a:solidFill>
              </a:rPr>
              <a:t>Description:</a:t>
            </a:r>
          </a:p>
          <a:p>
            <a:pPr marL="1200150" lvl="2" indent="-285750">
              <a:buFont typeface="Arial" panose="020B0604020202020204" pitchFamily="34" charset="0"/>
              <a:buChar char="•"/>
            </a:pPr>
            <a:r>
              <a:rPr lang="en-US" b="1" dirty="0">
                <a:solidFill>
                  <a:schemeClr val="bg1"/>
                </a:solidFill>
              </a:rPr>
              <a:t>If there’s less than this amount of free disk space on the disk </a:t>
            </a:r>
          </a:p>
          <a:p>
            <a:pPr marL="1657350" lvl="3" indent="-285750">
              <a:buFont typeface="Arial" panose="020B0604020202020204" pitchFamily="34" charset="0"/>
              <a:buChar char="•"/>
            </a:pPr>
            <a:r>
              <a:rPr lang="en-US" b="1" dirty="0">
                <a:solidFill>
                  <a:schemeClr val="bg1"/>
                </a:solidFill>
              </a:rPr>
              <a:t>with the Jenkins home directory, and 	</a:t>
            </a:r>
          </a:p>
          <a:p>
            <a:pPr marL="1657350" lvl="3" indent="-285750">
              <a:buFont typeface="Arial" panose="020B0604020202020204" pitchFamily="34" charset="0"/>
              <a:buChar char="•"/>
            </a:pPr>
            <a:r>
              <a:rPr lang="en-US" b="1" dirty="0">
                <a:solidFill>
                  <a:schemeClr val="bg1"/>
                </a:solidFill>
              </a:rPr>
              <a:t>the disk is 90% or more full	</a:t>
            </a:r>
          </a:p>
          <a:p>
            <a:pPr marL="1657350" lvl="3" indent="-285750">
              <a:buFont typeface="Arial" panose="020B0604020202020204" pitchFamily="34" charset="0"/>
              <a:buChar char="•"/>
            </a:pPr>
            <a:r>
              <a:rPr lang="en-US" b="1" dirty="0">
                <a:solidFill>
                  <a:schemeClr val="bg1"/>
                </a:solidFill>
              </a:rPr>
              <a:t>a warning will be shown to administrators.</a:t>
            </a:r>
          </a:p>
        </p:txBody>
      </p:sp>
    </p:spTree>
    <p:extLst>
      <p:ext uri="{BB962C8B-B14F-4D97-AF65-F5344CB8AC3E}">
        <p14:creationId xmlns:p14="http://schemas.microsoft.com/office/powerpoint/2010/main" val="31632276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US" b="1" dirty="0">
                <a:solidFill>
                  <a:schemeClr val="bg1"/>
                </a:solidFill>
                <a:latin typeface="+mn-lt"/>
              </a:rPr>
              <a:t>Controlling Jenkins system properties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It can be set while </a:t>
            </a:r>
            <a:r>
              <a:rPr lang="en-US" b="1" dirty="0" err="1">
                <a:solidFill>
                  <a:schemeClr val="bg1"/>
                </a:solidFill>
              </a:rPr>
              <a:t>jenkins</a:t>
            </a:r>
            <a:r>
              <a:rPr lang="en-US" b="1" dirty="0">
                <a:solidFill>
                  <a:schemeClr val="bg1"/>
                </a:solidFill>
              </a:rPr>
              <a:t> is launched in java &lt;property&gt; -jar </a:t>
            </a:r>
            <a:r>
              <a:rPr lang="en-US" b="1" dirty="0" err="1">
                <a:solidFill>
                  <a:schemeClr val="bg1"/>
                </a:solidFill>
              </a:rPr>
              <a:t>jenkins.war</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-Dhudson.diagnosis.HudsonHomeDiskUsageChecker.freeSpaceThreshold = 33945093450934</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We can modify this after launching the </a:t>
            </a:r>
            <a:r>
              <a:rPr lang="en-US" b="1" dirty="0" err="1">
                <a:solidFill>
                  <a:schemeClr val="bg1"/>
                </a:solidFill>
              </a:rPr>
              <a:t>jenkins</a:t>
            </a:r>
            <a:r>
              <a:rPr lang="en-US" b="1" dirty="0">
                <a:solidFill>
                  <a:schemeClr val="bg1"/>
                </a:solidFill>
              </a:rPr>
              <a:t> using</a:t>
            </a:r>
          </a:p>
          <a:p>
            <a:pPr marL="285750" lvl="0" indent="-285750">
              <a:buFont typeface="Arial" panose="020B0604020202020204" pitchFamily="34" charset="0"/>
              <a:buChar char="•"/>
            </a:pPr>
            <a:r>
              <a:rPr lang="en-US" b="1" dirty="0" err="1">
                <a:solidFill>
                  <a:schemeClr val="bg1"/>
                </a:solidFill>
              </a:rPr>
              <a:t>System.setProperty</a:t>
            </a:r>
            <a:r>
              <a:rPr lang="en-US" b="1" dirty="0">
                <a:solidFill>
                  <a:schemeClr val="bg1"/>
                </a:solidFill>
              </a:rPr>
              <a:t>("hudson.diagnosis.HudsonHomeDiskUsageChecker.freeSpaceThreshold", 33333333234)</a:t>
            </a:r>
          </a:p>
          <a:p>
            <a:pPr marL="285750" lvl="0" indent="-285750">
              <a:buFont typeface="Arial" panose="020B0604020202020204" pitchFamily="34" charset="0"/>
              <a:buChar char="•"/>
            </a:pPr>
            <a:r>
              <a:rPr lang="en-US" b="1" dirty="0">
                <a:solidFill>
                  <a:schemeClr val="bg1"/>
                </a:solidFill>
              </a:rPr>
              <a:t>Above change will not persist a </a:t>
            </a:r>
            <a:r>
              <a:rPr lang="en-US" b="1" dirty="0" err="1">
                <a:solidFill>
                  <a:schemeClr val="bg1"/>
                </a:solidFill>
              </a:rPr>
              <a:t>jenkins</a:t>
            </a:r>
            <a:r>
              <a:rPr lang="en-US" b="1" dirty="0">
                <a:solidFill>
                  <a:schemeClr val="bg1"/>
                </a:solidFill>
              </a:rPr>
              <a:t> restart.</a:t>
            </a:r>
          </a:p>
          <a:p>
            <a:pPr marL="285750" lvl="0" indent="-285750">
              <a:buFont typeface="Arial" panose="020B0604020202020204" pitchFamily="34" charset="0"/>
              <a:buChar char="•"/>
            </a:pPr>
            <a:r>
              <a:rPr lang="en-US" b="1" dirty="0">
                <a:solidFill>
                  <a:schemeClr val="bg1"/>
                </a:solidFill>
              </a:rPr>
              <a:t>To persist</a:t>
            </a:r>
          </a:p>
          <a:p>
            <a:pPr marL="742950" lvl="1" indent="-285750">
              <a:buFont typeface="Arial" panose="020B0604020202020204" pitchFamily="34" charset="0"/>
              <a:buChar char="•"/>
            </a:pPr>
            <a:r>
              <a:rPr lang="en-US" b="1" dirty="0">
                <a:solidFill>
                  <a:schemeClr val="bg1"/>
                </a:solidFill>
              </a:rPr>
              <a:t>add the setting to the java </a:t>
            </a:r>
            <a:r>
              <a:rPr lang="en-US" b="1" dirty="0" err="1">
                <a:solidFill>
                  <a:schemeClr val="bg1"/>
                </a:solidFill>
              </a:rPr>
              <a:t>args</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For e.g. in  (CentOS, Jenkins 2.7.1) </a:t>
            </a:r>
          </a:p>
          <a:p>
            <a:pPr marL="742950" lvl="1" indent="-285750">
              <a:buFont typeface="Arial" panose="020B0604020202020204" pitchFamily="34" charset="0"/>
              <a:buChar char="•"/>
            </a:pPr>
            <a:r>
              <a:rPr lang="en-US" b="1" dirty="0">
                <a:solidFill>
                  <a:schemeClr val="bg1"/>
                </a:solidFill>
              </a:rPr>
              <a:t>Modify /</a:t>
            </a:r>
            <a:r>
              <a:rPr lang="en-US" b="1" dirty="0" err="1">
                <a:solidFill>
                  <a:schemeClr val="bg1"/>
                </a:solidFill>
              </a:rPr>
              <a:t>etc</a:t>
            </a:r>
            <a:r>
              <a:rPr lang="en-US" b="1" dirty="0">
                <a:solidFill>
                  <a:schemeClr val="bg1"/>
                </a:solidFill>
              </a:rPr>
              <a:t>/</a:t>
            </a:r>
            <a:r>
              <a:rPr lang="en-US" b="1" dirty="0" err="1">
                <a:solidFill>
                  <a:schemeClr val="bg1"/>
                </a:solidFill>
              </a:rPr>
              <a:t>sysconfig</a:t>
            </a:r>
            <a:r>
              <a:rPr lang="en-US" b="1" dirty="0">
                <a:solidFill>
                  <a:schemeClr val="bg1"/>
                </a:solidFill>
              </a:rPr>
              <a:t>/</a:t>
            </a:r>
            <a:r>
              <a:rPr lang="en-US" b="1" dirty="0" err="1">
                <a:solidFill>
                  <a:schemeClr val="bg1"/>
                </a:solidFill>
              </a:rPr>
              <a:t>jenkins</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(for some distributions it could be /</a:t>
            </a:r>
            <a:r>
              <a:rPr lang="en-US" b="1" dirty="0" err="1">
                <a:solidFill>
                  <a:schemeClr val="bg1"/>
                </a:solidFill>
              </a:rPr>
              <a:t>etc</a:t>
            </a:r>
            <a:r>
              <a:rPr lang="en-US" b="1" dirty="0">
                <a:solidFill>
                  <a:schemeClr val="bg1"/>
                </a:solidFill>
              </a:rPr>
              <a:t>/default/</a:t>
            </a:r>
            <a:r>
              <a:rPr lang="en-US" b="1" dirty="0" err="1">
                <a:solidFill>
                  <a:schemeClr val="bg1"/>
                </a:solidFill>
              </a:rPr>
              <a:t>jenkins</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add your option to the existing list like this:</a:t>
            </a:r>
          </a:p>
          <a:p>
            <a:pPr marL="742950" lvl="1" indent="-285750">
              <a:buFont typeface="Arial" panose="020B0604020202020204" pitchFamily="34" charset="0"/>
              <a:buChar char="•"/>
            </a:pPr>
            <a:r>
              <a:rPr lang="en-US" b="1" dirty="0">
                <a:solidFill>
                  <a:schemeClr val="bg1"/>
                </a:solidFill>
              </a:rPr>
              <a:t>JENKINS_JAVA_OPTIONS="-</a:t>
            </a:r>
            <a:r>
              <a:rPr lang="en-US" b="1" dirty="0" err="1">
                <a:solidFill>
                  <a:schemeClr val="bg1"/>
                </a:solidFill>
              </a:rPr>
              <a:t>Djava.awt.headless</a:t>
            </a:r>
            <a:r>
              <a:rPr lang="en-US" b="1" dirty="0">
                <a:solidFill>
                  <a:schemeClr val="bg1"/>
                </a:solidFill>
              </a:rPr>
              <a:t>=true -</a:t>
            </a:r>
            <a:r>
              <a:rPr lang="en-US" b="1" dirty="0" err="1">
                <a:solidFill>
                  <a:schemeClr val="bg1"/>
                </a:solidFill>
              </a:rPr>
              <a:t>Dhudson</a:t>
            </a:r>
            <a:r>
              <a:rPr lang="en-US" b="1" dirty="0">
                <a:solidFill>
                  <a:schemeClr val="bg1"/>
                </a:solidFill>
              </a:rPr>
              <a:t>....</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4192822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System Property file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For Debian and Ubuntu : </a:t>
            </a:r>
          </a:p>
          <a:p>
            <a:pPr marL="742950" lvl="1" indent="-285750">
              <a:buFont typeface="Arial" panose="020B0604020202020204" pitchFamily="34" charset="0"/>
              <a:buChar char="•"/>
            </a:pPr>
            <a:r>
              <a:rPr lang="en-US" b="1" dirty="0">
                <a:solidFill>
                  <a:schemeClr val="bg1"/>
                </a:solidFill>
              </a:rPr>
              <a:t>/</a:t>
            </a:r>
            <a:r>
              <a:rPr lang="en-US" b="1" dirty="0" err="1">
                <a:solidFill>
                  <a:schemeClr val="bg1"/>
                </a:solidFill>
              </a:rPr>
              <a:t>etc</a:t>
            </a:r>
            <a:r>
              <a:rPr lang="en-US" b="1" dirty="0">
                <a:solidFill>
                  <a:schemeClr val="bg1"/>
                </a:solidFill>
              </a:rPr>
              <a:t>/default/</a:t>
            </a:r>
            <a:r>
              <a:rPr lang="en-US" b="1" dirty="0" err="1">
                <a:solidFill>
                  <a:schemeClr val="bg1"/>
                </a:solidFill>
              </a:rPr>
              <a:t>jenkins</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Red Hat, CentOS, Amazon Linux, Oracle Linux: </a:t>
            </a:r>
          </a:p>
          <a:p>
            <a:pPr marL="742950" lvl="1" indent="-285750">
              <a:buFont typeface="Arial" panose="020B0604020202020204" pitchFamily="34" charset="0"/>
              <a:buChar char="•"/>
            </a:pPr>
            <a:r>
              <a:rPr lang="en-US" b="1" dirty="0">
                <a:solidFill>
                  <a:schemeClr val="bg1"/>
                </a:solidFill>
              </a:rPr>
              <a:t>/</a:t>
            </a:r>
            <a:r>
              <a:rPr lang="en-US" b="1" dirty="0" err="1">
                <a:solidFill>
                  <a:schemeClr val="bg1"/>
                </a:solidFill>
              </a:rPr>
              <a:t>etc</a:t>
            </a:r>
            <a:r>
              <a:rPr lang="en-US" b="1" dirty="0">
                <a:solidFill>
                  <a:schemeClr val="bg1"/>
                </a:solidFill>
              </a:rPr>
              <a:t>/</a:t>
            </a:r>
            <a:r>
              <a:rPr lang="en-US" b="1" dirty="0" err="1">
                <a:solidFill>
                  <a:schemeClr val="bg1"/>
                </a:solidFill>
              </a:rPr>
              <a:t>sysconfig</a:t>
            </a:r>
            <a:r>
              <a:rPr lang="en-US" b="1" dirty="0">
                <a:solidFill>
                  <a:schemeClr val="bg1"/>
                </a:solidFill>
              </a:rPr>
              <a:t>/Jenkins </a:t>
            </a:r>
          </a:p>
          <a:p>
            <a:pPr marL="742950" lvl="1" indent="-285750">
              <a:buFont typeface="Arial" panose="020B0604020202020204" pitchFamily="34" charset="0"/>
              <a:buChar char="•"/>
            </a:pPr>
            <a:r>
              <a:rPr lang="en-US" b="1" dirty="0">
                <a:solidFill>
                  <a:schemeClr val="bg1"/>
                </a:solidFill>
              </a:rPr>
              <a:t>or </a:t>
            </a:r>
          </a:p>
          <a:p>
            <a:pPr marL="742950" lvl="1" indent="-285750">
              <a:buFont typeface="Arial" panose="020B0604020202020204" pitchFamily="34" charset="0"/>
              <a:buChar char="•"/>
            </a:pPr>
            <a:r>
              <a:rPr lang="en-US" b="1" dirty="0">
                <a:solidFill>
                  <a:schemeClr val="bg1"/>
                </a:solidFill>
              </a:rPr>
              <a:t>/</a:t>
            </a:r>
            <a:r>
              <a:rPr lang="en-US" b="1" dirty="0" err="1">
                <a:solidFill>
                  <a:schemeClr val="bg1"/>
                </a:solidFill>
              </a:rPr>
              <a:t>etc</a:t>
            </a:r>
            <a:r>
              <a:rPr lang="en-US" b="1" dirty="0">
                <a:solidFill>
                  <a:schemeClr val="bg1"/>
                </a:solidFill>
              </a:rPr>
              <a:t>/default/</a:t>
            </a:r>
            <a:r>
              <a:rPr lang="en-US" b="1" dirty="0" err="1">
                <a:solidFill>
                  <a:schemeClr val="bg1"/>
                </a:solidFill>
              </a:rPr>
              <a:t>jenkins</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On FreeBSD</a:t>
            </a:r>
          </a:p>
          <a:p>
            <a:pPr marL="742950" lvl="1" indent="-285750">
              <a:buFont typeface="Arial" panose="020B0604020202020204" pitchFamily="34" charset="0"/>
              <a:buChar char="•"/>
            </a:pPr>
            <a:r>
              <a:rPr lang="en-US" b="1" dirty="0">
                <a:solidFill>
                  <a:schemeClr val="bg1"/>
                </a:solidFill>
              </a:rPr>
              <a:t>/</a:t>
            </a:r>
            <a:r>
              <a:rPr lang="en-US" b="1" dirty="0" err="1">
                <a:solidFill>
                  <a:schemeClr val="bg1"/>
                </a:solidFill>
              </a:rPr>
              <a:t>etc</a:t>
            </a:r>
            <a:r>
              <a:rPr lang="en-US" b="1" dirty="0">
                <a:solidFill>
                  <a:schemeClr val="bg1"/>
                </a:solidFill>
              </a:rPr>
              <a:t>/</a:t>
            </a:r>
            <a:r>
              <a:rPr lang="en-US" b="1" dirty="0" err="1">
                <a:solidFill>
                  <a:schemeClr val="bg1"/>
                </a:solidFill>
              </a:rPr>
              <a:t>rc.conf</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On windows</a:t>
            </a:r>
          </a:p>
          <a:p>
            <a:pPr marL="742950" lvl="1" indent="-285750">
              <a:buFont typeface="Arial" panose="020B0604020202020204" pitchFamily="34" charset="0"/>
              <a:buChar char="•"/>
            </a:pPr>
            <a:r>
              <a:rPr lang="en-US" b="1" dirty="0">
                <a:solidFill>
                  <a:schemeClr val="bg1"/>
                </a:solidFill>
              </a:rPr>
              <a:t>Edit %INSTALL_PATH%/</a:t>
            </a:r>
            <a:r>
              <a:rPr lang="en-US" b="1" dirty="0" err="1">
                <a:solidFill>
                  <a:schemeClr val="bg1"/>
                </a:solidFill>
              </a:rPr>
              <a:t>jenkins</a:t>
            </a:r>
            <a:r>
              <a:rPr lang="en-US" b="1" dirty="0">
                <a:solidFill>
                  <a:schemeClr val="bg1"/>
                </a:solidFill>
              </a:rPr>
              <a:t>/jenkins.xml. </a:t>
            </a:r>
          </a:p>
          <a:p>
            <a:pPr marL="742950" lvl="1" indent="-285750">
              <a:buFont typeface="Arial" panose="020B0604020202020204" pitchFamily="34" charset="0"/>
              <a:buChar char="•"/>
            </a:pPr>
            <a:r>
              <a:rPr lang="en-US" b="1" dirty="0">
                <a:solidFill>
                  <a:schemeClr val="bg1"/>
                </a:solidFill>
              </a:rPr>
              <a:t>Put -</a:t>
            </a:r>
            <a:r>
              <a:rPr lang="en-US" b="1" dirty="0" err="1">
                <a:solidFill>
                  <a:schemeClr val="bg1"/>
                </a:solidFill>
              </a:rPr>
              <a:t>Dargs</a:t>
            </a:r>
            <a:r>
              <a:rPr lang="en-US" b="1" dirty="0">
                <a:solidFill>
                  <a:schemeClr val="bg1"/>
                </a:solidFill>
              </a:rPr>
              <a:t> before –jar</a:t>
            </a:r>
          </a:p>
          <a:p>
            <a:pPr marL="742950" lvl="1" indent="-285750">
              <a:buFont typeface="Arial" panose="020B0604020202020204" pitchFamily="34" charset="0"/>
              <a:buChar char="•"/>
            </a:pPr>
            <a:r>
              <a:rPr lang="en-US" b="1" dirty="0">
                <a:solidFill>
                  <a:schemeClr val="bg1"/>
                </a:solidFill>
              </a:rPr>
              <a:t>&lt;arguments&gt;-</a:t>
            </a:r>
            <a:r>
              <a:rPr lang="en-US" b="1" dirty="0" err="1">
                <a:solidFill>
                  <a:schemeClr val="bg1"/>
                </a:solidFill>
              </a:rPr>
              <a:t>Xrs</a:t>
            </a:r>
            <a:r>
              <a:rPr lang="en-US" b="1" dirty="0">
                <a:solidFill>
                  <a:schemeClr val="bg1"/>
                </a:solidFill>
              </a:rPr>
              <a:t> -Xmx256m -</a:t>
            </a:r>
            <a:r>
              <a:rPr lang="en-US" b="1" dirty="0" err="1">
                <a:solidFill>
                  <a:schemeClr val="bg1"/>
                </a:solidFill>
              </a:rPr>
              <a:t>Duser.timezone</a:t>
            </a:r>
            <a:r>
              <a:rPr lang="en-US" b="1" dirty="0">
                <a:solidFill>
                  <a:schemeClr val="bg1"/>
                </a:solidFill>
              </a:rPr>
              <a:t>="Europe/Minsk" -</a:t>
            </a:r>
            <a:r>
              <a:rPr lang="en-US" b="1" dirty="0" err="1">
                <a:solidFill>
                  <a:schemeClr val="bg1"/>
                </a:solidFill>
              </a:rPr>
              <a:t>Dhudson.lifecycle</a:t>
            </a:r>
            <a:r>
              <a:rPr lang="en-US" b="1" dirty="0">
                <a:solidFill>
                  <a:schemeClr val="bg1"/>
                </a:solidFill>
              </a:rPr>
              <a:t>=</a:t>
            </a:r>
            <a:r>
              <a:rPr lang="en-US" b="1" dirty="0" err="1">
                <a:solidFill>
                  <a:schemeClr val="bg1"/>
                </a:solidFill>
              </a:rPr>
              <a:t>hudson.lifecycle.WindowsServiceLifecycle</a:t>
            </a:r>
            <a:r>
              <a:rPr lang="en-US" b="1" dirty="0">
                <a:solidFill>
                  <a:schemeClr val="bg1"/>
                </a:solidFill>
              </a:rPr>
              <a:t> -jar "%BASE%\</a:t>
            </a:r>
            <a:r>
              <a:rPr lang="en-US" b="1" dirty="0" err="1">
                <a:solidFill>
                  <a:schemeClr val="bg1"/>
                </a:solidFill>
              </a:rPr>
              <a:t>jenkins.war</a:t>
            </a:r>
            <a:r>
              <a:rPr lang="en-US" b="1" dirty="0">
                <a:solidFill>
                  <a:schemeClr val="bg1"/>
                </a:solidFill>
              </a:rPr>
              <a:t>" --</a:t>
            </a:r>
            <a:r>
              <a:rPr lang="en-US" b="1" dirty="0" err="1">
                <a:solidFill>
                  <a:schemeClr val="bg1"/>
                </a:solidFill>
              </a:rPr>
              <a:t>httpPort</a:t>
            </a:r>
            <a:r>
              <a:rPr lang="en-US" b="1" dirty="0">
                <a:solidFill>
                  <a:schemeClr val="bg1"/>
                </a:solidFill>
              </a:rPr>
              <a:t>=8080&lt;/arguments&gt;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2457899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IN" b="1" dirty="0">
                <a:solidFill>
                  <a:schemeClr val="bg1"/>
                </a:solidFill>
                <a:latin typeface="+mn-lt"/>
              </a:rPr>
              <a:t>System Property file - Change System Time Zone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416320"/>
          </a:xfrm>
          <a:prstGeom prst="rect">
            <a:avLst/>
          </a:prstGeom>
          <a:noFill/>
        </p:spPr>
        <p:txBody>
          <a:bodyPr wrap="square" rtlCol="0">
            <a:spAutoFit/>
          </a:bodyPr>
          <a:lstStyle/>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Default: Jenkins picks the time zone from server.</a:t>
            </a:r>
          </a:p>
          <a:p>
            <a:pPr marL="285750" lvl="0" indent="-285750">
              <a:buFont typeface="Arial" panose="020B0604020202020204" pitchFamily="34" charset="0"/>
              <a:buChar char="•"/>
            </a:pPr>
            <a:r>
              <a:rPr lang="en-US" b="1" dirty="0">
                <a:solidFill>
                  <a:schemeClr val="bg1"/>
                </a:solidFill>
              </a:rPr>
              <a:t>If you want to set to a different time zone.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Start Jenkins with the following java system property:</a:t>
            </a:r>
          </a:p>
          <a:p>
            <a:pPr marL="742950" lvl="1" indent="-285750">
              <a:buFont typeface="Arial" panose="020B0604020202020204" pitchFamily="34" charset="0"/>
              <a:buChar char="•"/>
            </a:pPr>
            <a:r>
              <a:rPr lang="en-US" b="1" dirty="0">
                <a:solidFill>
                  <a:schemeClr val="bg1"/>
                </a:solidFill>
              </a:rPr>
              <a:t>java -</a:t>
            </a:r>
            <a:r>
              <a:rPr lang="en-US" b="1" dirty="0" err="1">
                <a:solidFill>
                  <a:schemeClr val="bg1"/>
                </a:solidFill>
              </a:rPr>
              <a:t>Dorg.apache.commons.jelly.tags.fmt.timeZone</a:t>
            </a:r>
            <a:r>
              <a:rPr lang="en-US" b="1" dirty="0">
                <a:solidFill>
                  <a:schemeClr val="bg1"/>
                </a:solidFill>
              </a:rPr>
              <a:t>=TZ + (additional properties if any)</a:t>
            </a:r>
          </a:p>
          <a:p>
            <a:pPr marL="1200150" lvl="2" indent="-285750">
              <a:buFont typeface="Arial" panose="020B0604020202020204" pitchFamily="34" charset="0"/>
              <a:buChar char="•"/>
            </a:pPr>
            <a:r>
              <a:rPr lang="en-US" b="1" dirty="0">
                <a:solidFill>
                  <a:schemeClr val="bg1"/>
                </a:solidFill>
              </a:rPr>
              <a:t>TZ is a </a:t>
            </a:r>
            <a:r>
              <a:rPr lang="en-US" b="1" dirty="0" err="1">
                <a:solidFill>
                  <a:schemeClr val="bg1"/>
                </a:solidFill>
              </a:rPr>
              <a:t>java.util.TimeZone</a:t>
            </a:r>
            <a:r>
              <a:rPr lang="en-US" b="1" dirty="0">
                <a:solidFill>
                  <a:schemeClr val="bg1"/>
                </a:solidFill>
              </a:rPr>
              <a:t> ID ("Europe/Paris" for example).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Alternatively update the files mentioned in the previous slide.</a:t>
            </a:r>
          </a:p>
          <a:p>
            <a:pPr marL="742950" lvl="1"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41748927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security</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411757"/>
            <a:ext cx="10615808" cy="590931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As of Jenkins 2.0, </a:t>
            </a:r>
          </a:p>
          <a:p>
            <a:pPr marL="742950" lvl="1" indent="-285750">
              <a:buFont typeface="Arial" panose="020B0604020202020204" pitchFamily="34" charset="0"/>
              <a:buChar char="•"/>
            </a:pPr>
            <a:r>
              <a:rPr lang="en-US" b="1" dirty="0">
                <a:solidFill>
                  <a:schemeClr val="bg1"/>
                </a:solidFill>
              </a:rPr>
              <a:t>many of the security options were enabled by default </a:t>
            </a:r>
          </a:p>
          <a:p>
            <a:pPr marL="742950" lvl="1" indent="-285750">
              <a:buFont typeface="Arial" panose="020B0604020202020204" pitchFamily="34" charset="0"/>
              <a:buChar char="•"/>
            </a:pPr>
            <a:r>
              <a:rPr lang="en-US" b="1" dirty="0">
                <a:solidFill>
                  <a:schemeClr val="bg1"/>
                </a:solidFill>
              </a:rPr>
              <a:t>ensure that Jenkins environments remained secure </a:t>
            </a:r>
          </a:p>
          <a:p>
            <a:pPr marL="742950" lvl="1" indent="-285750">
              <a:buFont typeface="Arial" panose="020B0604020202020204" pitchFamily="34" charset="0"/>
              <a:buChar char="•"/>
            </a:pPr>
            <a:r>
              <a:rPr lang="en-US" b="1" dirty="0">
                <a:solidFill>
                  <a:schemeClr val="bg1"/>
                </a:solidFill>
              </a:rPr>
              <a:t>unless an administrator explicitly disabled certain protections.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Enabling Security</a:t>
            </a:r>
          </a:p>
          <a:p>
            <a:pPr marL="742950" lvl="1" indent="-285750">
              <a:buFont typeface="Arial" panose="020B0604020202020204" pitchFamily="34" charset="0"/>
              <a:buChar char="•"/>
            </a:pPr>
            <a:r>
              <a:rPr lang="en-US" b="1" dirty="0">
                <a:solidFill>
                  <a:schemeClr val="bg1"/>
                </a:solidFill>
              </a:rPr>
              <a:t>Beginning with Jenkins 2.214 </a:t>
            </a:r>
          </a:p>
          <a:p>
            <a:pPr marL="1200150" lvl="2" indent="-285750">
              <a:buFont typeface="Arial" panose="020B0604020202020204" pitchFamily="34" charset="0"/>
              <a:buChar char="•"/>
            </a:pPr>
            <a:r>
              <a:rPr lang="en-US" b="1" dirty="0">
                <a:solidFill>
                  <a:schemeClr val="bg1"/>
                </a:solidFill>
              </a:rPr>
              <a:t>Jenkins LTS 2.222.1, </a:t>
            </a:r>
          </a:p>
          <a:p>
            <a:pPr marL="1200150" lvl="2" indent="-285750">
              <a:buFont typeface="Arial" panose="020B0604020202020204" pitchFamily="34" charset="0"/>
              <a:buChar char="•"/>
            </a:pPr>
            <a:r>
              <a:rPr lang="en-US" b="1" dirty="0">
                <a:solidFill>
                  <a:schemeClr val="bg1"/>
                </a:solidFill>
              </a:rPr>
              <a:t>"Enable Security" checkbox has been removed. </a:t>
            </a:r>
          </a:p>
          <a:p>
            <a:pPr marL="1200150" lvl="2" indent="-285750">
              <a:buFont typeface="Arial" panose="020B0604020202020204" pitchFamily="34" charset="0"/>
              <a:buChar char="•"/>
            </a:pPr>
            <a:r>
              <a:rPr lang="en-US" b="1" dirty="0">
                <a:solidFill>
                  <a:schemeClr val="bg1"/>
                </a:solidFill>
              </a:rPr>
              <a:t>Jenkins own user database is used as the default security realm.</a:t>
            </a:r>
          </a:p>
          <a:p>
            <a:pPr marL="285750" lvl="0" indent="-285750">
              <a:buFont typeface="Arial" panose="020B0604020202020204" pitchFamily="34" charset="0"/>
              <a:buChar char="•"/>
            </a:pPr>
            <a:r>
              <a:rPr lang="en-US" b="1" dirty="0">
                <a:solidFill>
                  <a:schemeClr val="bg1"/>
                </a:solidFill>
              </a:rPr>
              <a:t>Before Jenkins 2.214 and Jenkins LTS 2.222.1</a:t>
            </a:r>
          </a:p>
          <a:p>
            <a:pPr marL="742950" lvl="1" indent="-285750">
              <a:buFont typeface="Arial" panose="020B0604020202020204" pitchFamily="34" charset="0"/>
              <a:buChar char="•"/>
            </a:pPr>
            <a:r>
              <a:rPr lang="en-US" b="1" dirty="0">
                <a:solidFill>
                  <a:schemeClr val="bg1"/>
                </a:solidFill>
              </a:rPr>
              <a:t>when the Enable Security checkbox is checked, </a:t>
            </a:r>
          </a:p>
          <a:p>
            <a:pPr marL="742950" lvl="1" indent="-285750">
              <a:buFont typeface="Arial" panose="020B0604020202020204" pitchFamily="34" charset="0"/>
              <a:buChar char="•"/>
            </a:pPr>
            <a:r>
              <a:rPr lang="en-US" b="1" dirty="0">
                <a:solidFill>
                  <a:schemeClr val="bg1"/>
                </a:solidFill>
              </a:rPr>
              <a:t>users can log in with a username and password </a:t>
            </a:r>
          </a:p>
          <a:p>
            <a:pPr marL="1200150" lvl="2" indent="-285750">
              <a:buFont typeface="Arial" panose="020B0604020202020204" pitchFamily="34" charset="0"/>
              <a:buChar char="•"/>
            </a:pPr>
            <a:r>
              <a:rPr lang="en-US" b="1" dirty="0">
                <a:solidFill>
                  <a:schemeClr val="bg1"/>
                </a:solidFill>
              </a:rPr>
              <a:t>perform operations not available to anonymous users. </a:t>
            </a:r>
          </a:p>
          <a:p>
            <a:pPr marL="742950" lvl="1" indent="-285750">
              <a:buFont typeface="Arial" panose="020B0604020202020204" pitchFamily="34" charset="0"/>
              <a:buChar char="•"/>
            </a:pPr>
            <a:r>
              <a:rPr lang="en-US" b="1" dirty="0">
                <a:solidFill>
                  <a:schemeClr val="bg1"/>
                </a:solidFill>
              </a:rPr>
              <a:t>Which operations require users to log in </a:t>
            </a:r>
          </a:p>
          <a:p>
            <a:pPr marL="1200150" lvl="2" indent="-285750">
              <a:buFont typeface="Arial" panose="020B0604020202020204" pitchFamily="34" charset="0"/>
              <a:buChar char="•"/>
            </a:pPr>
            <a:r>
              <a:rPr lang="en-US" b="1" dirty="0">
                <a:solidFill>
                  <a:schemeClr val="bg1"/>
                </a:solidFill>
              </a:rPr>
              <a:t>depends on chosen authorization strategy and its configuration; </a:t>
            </a:r>
          </a:p>
          <a:p>
            <a:pPr marL="742950" lvl="1" indent="-285750">
              <a:buFont typeface="Arial" panose="020B0604020202020204" pitchFamily="34" charset="0"/>
              <a:buChar char="•"/>
            </a:pPr>
            <a:r>
              <a:rPr lang="en-US" b="1" dirty="0">
                <a:solidFill>
                  <a:schemeClr val="bg1"/>
                </a:solidFill>
              </a:rPr>
              <a:t>Default anonymous users have no permissions</a:t>
            </a:r>
          </a:p>
          <a:p>
            <a:pPr marL="742950" lvl="1" indent="-285750">
              <a:buFont typeface="Arial" panose="020B0604020202020204" pitchFamily="34" charset="0"/>
              <a:buChar char="•"/>
            </a:pPr>
            <a:r>
              <a:rPr lang="en-US" b="1" dirty="0">
                <a:solidFill>
                  <a:schemeClr val="bg1"/>
                </a:solidFill>
              </a:rPr>
              <a:t>logged in users have full control. </a:t>
            </a:r>
          </a:p>
          <a:p>
            <a:pPr marL="742950" lvl="1" indent="-285750">
              <a:buFont typeface="Arial" panose="020B0604020202020204" pitchFamily="34" charset="0"/>
              <a:buChar char="•"/>
            </a:pPr>
            <a:r>
              <a:rPr lang="en-US" b="1" dirty="0">
                <a:solidFill>
                  <a:schemeClr val="bg1"/>
                </a:solidFill>
              </a:rPr>
              <a:t>"Enable Security" checkbox should always be enabled for any non-local (test) Jenkins environment.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2265463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security</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58532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The "Configure Global Security" section </a:t>
            </a:r>
          </a:p>
          <a:p>
            <a:pPr marL="742950" lvl="1" indent="-285750">
              <a:buFont typeface="Arial" panose="020B0604020202020204" pitchFamily="34" charset="0"/>
              <a:buChar char="•"/>
            </a:pPr>
            <a:r>
              <a:rPr lang="en-US" b="1" dirty="0">
                <a:solidFill>
                  <a:schemeClr val="bg1"/>
                </a:solidFill>
              </a:rPr>
              <a:t>allows a Jenkins administrator to </a:t>
            </a:r>
          </a:p>
          <a:p>
            <a:pPr marL="1200150" lvl="2" indent="-285750">
              <a:buFont typeface="Arial" panose="020B0604020202020204" pitchFamily="34" charset="0"/>
              <a:buChar char="•"/>
            </a:pPr>
            <a:r>
              <a:rPr lang="en-US" b="1" dirty="0">
                <a:solidFill>
                  <a:schemeClr val="bg1"/>
                </a:solidFill>
              </a:rPr>
              <a:t>enable, </a:t>
            </a:r>
          </a:p>
          <a:p>
            <a:pPr marL="1200150" lvl="2" indent="-285750">
              <a:buFont typeface="Arial" panose="020B0604020202020204" pitchFamily="34" charset="0"/>
              <a:buChar char="•"/>
            </a:pPr>
            <a:r>
              <a:rPr lang="en-US" b="1" dirty="0">
                <a:solidFill>
                  <a:schemeClr val="bg1"/>
                </a:solidFill>
              </a:rPr>
              <a:t>configure, or </a:t>
            </a:r>
          </a:p>
          <a:p>
            <a:pPr marL="1200150" lvl="2" indent="-285750">
              <a:buFont typeface="Arial" panose="020B0604020202020204" pitchFamily="34" charset="0"/>
              <a:buChar char="•"/>
            </a:pPr>
            <a:r>
              <a:rPr lang="en-US" b="1" dirty="0">
                <a:solidFill>
                  <a:schemeClr val="bg1"/>
                </a:solidFill>
              </a:rPr>
              <a:t>disable </a:t>
            </a:r>
          </a:p>
          <a:p>
            <a:pPr marL="742950" lvl="1" indent="-285750">
              <a:buFont typeface="Arial" panose="020B0604020202020204" pitchFamily="34" charset="0"/>
              <a:buChar char="•"/>
            </a:pPr>
            <a:r>
              <a:rPr lang="en-US" b="1" dirty="0">
                <a:solidFill>
                  <a:schemeClr val="bg1"/>
                </a:solidFill>
              </a:rPr>
              <a:t>key security features.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6890984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TCP Port</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can use a TCP port </a:t>
            </a:r>
          </a:p>
          <a:p>
            <a:pPr marL="742950" lvl="1" indent="-285750">
              <a:buFont typeface="Arial" panose="020B0604020202020204" pitchFamily="34" charset="0"/>
              <a:buChar char="•"/>
            </a:pPr>
            <a:r>
              <a:rPr lang="en-US" b="1" dirty="0">
                <a:solidFill>
                  <a:schemeClr val="bg1"/>
                </a:solidFill>
              </a:rPr>
              <a:t>to communicate with inbound </a:t>
            </a:r>
          </a:p>
          <a:p>
            <a:pPr marL="742950" lvl="1" indent="-285750">
              <a:buFont typeface="Arial" panose="020B0604020202020204" pitchFamily="34" charset="0"/>
              <a:buChar char="•"/>
            </a:pPr>
            <a:r>
              <a:rPr lang="en-US" b="1" dirty="0">
                <a:solidFill>
                  <a:schemeClr val="bg1"/>
                </a:solidFill>
              </a:rPr>
              <a:t>(formerly known as “JNLP”) agents, </a:t>
            </a:r>
          </a:p>
          <a:p>
            <a:pPr marL="285750" lvl="0" indent="-285750">
              <a:buFont typeface="Arial" panose="020B0604020202020204" pitchFamily="34" charset="0"/>
              <a:buChar char="•"/>
            </a:pPr>
            <a:r>
              <a:rPr lang="en-US" b="1" dirty="0">
                <a:solidFill>
                  <a:schemeClr val="bg1"/>
                </a:solidFill>
              </a:rPr>
              <a:t>As of Jenkins 2.0, by default this port is disabled.</a:t>
            </a:r>
          </a:p>
          <a:p>
            <a:pPr marL="285750" lvl="0" indent="-285750">
              <a:buFont typeface="Arial" panose="020B0604020202020204" pitchFamily="34" charset="0"/>
              <a:buChar char="•"/>
            </a:pPr>
            <a:r>
              <a:rPr lang="en-US" b="1" dirty="0">
                <a:solidFill>
                  <a:schemeClr val="bg1"/>
                </a:solidFill>
              </a:rPr>
              <a:t>This option can be seen in “Configure Global Security” -&gt;http://52.14.52.76:8080/configureSecurity/</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u="sng" dirty="0">
                <a:solidFill>
                  <a:schemeClr val="bg1"/>
                </a:solidFill>
              </a:rPr>
              <a:t>For using inbound TCP agents, the two port options are:</a:t>
            </a:r>
          </a:p>
          <a:p>
            <a:pPr marL="285750" lvl="0" indent="-285750">
              <a:buFont typeface="Arial" panose="020B0604020202020204" pitchFamily="34" charset="0"/>
              <a:buChar char="•"/>
            </a:pPr>
            <a:r>
              <a:rPr lang="en-US" b="1" dirty="0">
                <a:solidFill>
                  <a:schemeClr val="bg1"/>
                </a:solidFill>
              </a:rPr>
              <a:t>Random: </a:t>
            </a:r>
          </a:p>
          <a:p>
            <a:pPr marL="742950" lvl="1" indent="-285750">
              <a:buFont typeface="Arial" panose="020B0604020202020204" pitchFamily="34" charset="0"/>
              <a:buChar char="•"/>
            </a:pPr>
            <a:r>
              <a:rPr lang="en-US" b="1" dirty="0">
                <a:solidFill>
                  <a:schemeClr val="bg1"/>
                </a:solidFill>
              </a:rPr>
              <a:t>TCP port is chosen at random to </a:t>
            </a:r>
          </a:p>
          <a:p>
            <a:pPr marL="1200150" lvl="2" indent="-285750">
              <a:buFont typeface="Arial" panose="020B0604020202020204" pitchFamily="34" charset="0"/>
              <a:buChar char="•"/>
            </a:pPr>
            <a:r>
              <a:rPr lang="en-US" b="1" dirty="0">
                <a:solidFill>
                  <a:schemeClr val="bg1"/>
                </a:solidFill>
              </a:rPr>
              <a:t>avoid collisions on the Jenkins master. </a:t>
            </a:r>
          </a:p>
          <a:p>
            <a:pPr marL="742950" lvl="1" indent="-285750">
              <a:buFont typeface="Arial" panose="020B0604020202020204" pitchFamily="34" charset="0"/>
              <a:buChar char="•"/>
            </a:pPr>
            <a:r>
              <a:rPr lang="en-US" b="1" dirty="0">
                <a:solidFill>
                  <a:schemeClr val="bg1"/>
                </a:solidFill>
              </a:rPr>
              <a:t>Downside to randomized ports </a:t>
            </a:r>
          </a:p>
          <a:p>
            <a:pPr marL="1200150" lvl="2" indent="-285750">
              <a:buFont typeface="Arial" panose="020B0604020202020204" pitchFamily="34" charset="0"/>
              <a:buChar char="•"/>
            </a:pPr>
            <a:r>
              <a:rPr lang="en-US" b="1" dirty="0">
                <a:solidFill>
                  <a:schemeClr val="bg1"/>
                </a:solidFill>
              </a:rPr>
              <a:t>they are chosen during the boot of the Jenkins controller, </a:t>
            </a:r>
          </a:p>
          <a:p>
            <a:pPr marL="1200150" lvl="2" indent="-285750">
              <a:buFont typeface="Arial" panose="020B0604020202020204" pitchFamily="34" charset="0"/>
              <a:buChar char="•"/>
            </a:pPr>
            <a:r>
              <a:rPr lang="en-US" b="1" dirty="0">
                <a:solidFill>
                  <a:schemeClr val="bg1"/>
                </a:solidFill>
              </a:rPr>
              <a:t>difficult to manage firewall rules allowing TCP traffic.</a:t>
            </a:r>
          </a:p>
          <a:p>
            <a:pPr marL="285750" lvl="0" indent="-285750">
              <a:buFont typeface="Arial" panose="020B0604020202020204" pitchFamily="34" charset="0"/>
              <a:buChar char="•"/>
            </a:pPr>
            <a:r>
              <a:rPr lang="en-US" b="1" dirty="0">
                <a:solidFill>
                  <a:schemeClr val="bg1"/>
                </a:solidFill>
              </a:rPr>
              <a:t>Fixed: </a:t>
            </a:r>
          </a:p>
          <a:p>
            <a:pPr marL="742950" lvl="1" indent="-285750">
              <a:buFont typeface="Arial" panose="020B0604020202020204" pitchFamily="34" charset="0"/>
              <a:buChar char="•"/>
            </a:pPr>
            <a:r>
              <a:rPr lang="en-US" b="1" dirty="0">
                <a:solidFill>
                  <a:schemeClr val="bg1"/>
                </a:solidFill>
              </a:rPr>
              <a:t>The port is chosen by the Jenkins administrator </a:t>
            </a:r>
          </a:p>
          <a:p>
            <a:pPr marL="742950" lvl="1" indent="-285750">
              <a:buFont typeface="Arial" panose="020B0604020202020204" pitchFamily="34" charset="0"/>
              <a:buChar char="•"/>
            </a:pPr>
            <a:r>
              <a:rPr lang="en-US" b="1" dirty="0">
                <a:solidFill>
                  <a:schemeClr val="bg1"/>
                </a:solidFill>
              </a:rPr>
              <a:t>Consistent across reboots of the Jenkins controller. </a:t>
            </a:r>
          </a:p>
          <a:p>
            <a:pPr marL="742950" lvl="1" indent="-285750">
              <a:buFont typeface="Arial" panose="020B0604020202020204" pitchFamily="34" charset="0"/>
              <a:buChar char="•"/>
            </a:pPr>
            <a:r>
              <a:rPr lang="en-US" b="1" dirty="0">
                <a:solidFill>
                  <a:schemeClr val="bg1"/>
                </a:solidFill>
              </a:rPr>
              <a:t>Easier to manage firewall rules allowing TCP-based agents to connect to the controller.</a:t>
            </a:r>
          </a:p>
        </p:txBody>
      </p:sp>
    </p:spTree>
    <p:extLst>
      <p:ext uri="{BB962C8B-B14F-4D97-AF65-F5344CB8AC3E}">
        <p14:creationId xmlns:p14="http://schemas.microsoft.com/office/powerpoint/2010/main" val="15907143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TCP Port</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1754326"/>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2.217, </a:t>
            </a:r>
          </a:p>
          <a:p>
            <a:pPr marL="742950" lvl="1" indent="-285750">
              <a:buFont typeface="Arial" panose="020B0604020202020204" pitchFamily="34" charset="0"/>
              <a:buChar char="•"/>
            </a:pPr>
            <a:r>
              <a:rPr lang="en-US" b="1" dirty="0">
                <a:solidFill>
                  <a:schemeClr val="bg1"/>
                </a:solidFill>
              </a:rPr>
              <a:t>inbound agents may instead be configured to use WebSocket transport </a:t>
            </a:r>
          </a:p>
          <a:p>
            <a:pPr marL="1200150" lvl="2" indent="-285750">
              <a:buFont typeface="Arial" panose="020B0604020202020204" pitchFamily="34" charset="0"/>
              <a:buChar char="•"/>
            </a:pPr>
            <a:r>
              <a:rPr lang="en-US" b="1" dirty="0">
                <a:solidFill>
                  <a:schemeClr val="bg1"/>
                </a:solidFill>
              </a:rPr>
              <a:t>to connect to Jenkins. </a:t>
            </a:r>
          </a:p>
          <a:p>
            <a:pPr marL="742950" lvl="1" indent="-285750">
              <a:buFont typeface="Arial" panose="020B0604020202020204" pitchFamily="34" charset="0"/>
              <a:buChar char="•"/>
            </a:pPr>
            <a:r>
              <a:rPr lang="en-US" b="1" dirty="0">
                <a:solidFill>
                  <a:schemeClr val="bg1"/>
                </a:solidFill>
              </a:rPr>
              <a:t>In this case no extra TCP port need be enabled </a:t>
            </a:r>
          </a:p>
          <a:p>
            <a:pPr marL="742950" lvl="1" indent="-285750">
              <a:buFont typeface="Arial" panose="020B0604020202020204" pitchFamily="34" charset="0"/>
              <a:buChar char="•"/>
            </a:pPr>
            <a:r>
              <a:rPr lang="en-US" b="1" dirty="0">
                <a:solidFill>
                  <a:schemeClr val="bg1"/>
                </a:solidFill>
              </a:rPr>
              <a:t>no special security configuration is needed.</a:t>
            </a:r>
          </a:p>
          <a:p>
            <a:pPr marL="742950" lvl="1" indent="-285750">
              <a:buFont typeface="Arial" panose="020B0604020202020204" pitchFamily="34" charset="0"/>
              <a:buChar char="•"/>
            </a:pPr>
            <a:r>
              <a:rPr lang="en-US" b="1" dirty="0">
                <a:solidFill>
                  <a:schemeClr val="bg1"/>
                </a:solidFill>
              </a:rPr>
              <a:t>This can be done where nodes are configured (like </a:t>
            </a:r>
            <a:r>
              <a:rPr lang="en-US" b="1" dirty="0" err="1">
                <a:solidFill>
                  <a:schemeClr val="bg1"/>
                </a:solidFill>
              </a:rPr>
              <a:t>ssh</a:t>
            </a:r>
            <a:r>
              <a:rPr lang="en-US" b="1" dirty="0">
                <a:solidFill>
                  <a:schemeClr val="bg1"/>
                </a:solidFill>
              </a:rPr>
              <a:t> configuration of node after creating it)</a:t>
            </a:r>
          </a:p>
        </p:txBody>
      </p:sp>
    </p:spTree>
    <p:extLst>
      <p:ext uri="{BB962C8B-B14F-4D97-AF65-F5344CB8AC3E}">
        <p14:creationId xmlns:p14="http://schemas.microsoft.com/office/powerpoint/2010/main" val="37293754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security - Access Control</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Access Control </a:t>
            </a:r>
          </a:p>
          <a:p>
            <a:pPr marL="742950" lvl="1" indent="-285750">
              <a:buFont typeface="Arial" panose="020B0604020202020204" pitchFamily="34" charset="0"/>
              <a:buChar char="•"/>
            </a:pPr>
            <a:r>
              <a:rPr lang="en-US" b="1" dirty="0">
                <a:solidFill>
                  <a:schemeClr val="bg1"/>
                </a:solidFill>
              </a:rPr>
              <a:t>Primary mechanism for securing Jenkins environment </a:t>
            </a:r>
          </a:p>
          <a:p>
            <a:pPr marL="742950" lvl="1" indent="-285750">
              <a:buFont typeface="Arial" panose="020B0604020202020204" pitchFamily="34" charset="0"/>
              <a:buChar char="•"/>
            </a:pPr>
            <a:r>
              <a:rPr lang="en-US" b="1" dirty="0">
                <a:solidFill>
                  <a:schemeClr val="bg1"/>
                </a:solidFill>
              </a:rPr>
              <a:t>Two facets of configuration are necessary for configuring Access Control in Jenkins:</a:t>
            </a:r>
          </a:p>
          <a:p>
            <a:pPr marL="1200150" lvl="2" indent="-285750">
              <a:buFont typeface="Arial" panose="020B0604020202020204" pitchFamily="34" charset="0"/>
              <a:buChar char="•"/>
            </a:pPr>
            <a:r>
              <a:rPr lang="en-US" b="1" dirty="0">
                <a:solidFill>
                  <a:schemeClr val="bg1"/>
                </a:solidFill>
              </a:rPr>
              <a:t>"authentication"</a:t>
            </a:r>
          </a:p>
          <a:p>
            <a:pPr marL="1200150" lvl="2" indent="-285750">
              <a:buFont typeface="Arial" panose="020B0604020202020204" pitchFamily="34" charset="0"/>
              <a:buChar char="•"/>
            </a:pPr>
            <a:r>
              <a:rPr lang="en-US" b="1" dirty="0">
                <a:solidFill>
                  <a:schemeClr val="bg1"/>
                </a:solidFill>
              </a:rPr>
              <a:t>"Authorization"</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Authentication</a:t>
            </a:r>
          </a:p>
          <a:p>
            <a:pPr marL="285750" lvl="0" indent="-285750">
              <a:buFont typeface="Arial" panose="020B0604020202020204" pitchFamily="34" charset="0"/>
              <a:buChar char="•"/>
            </a:pPr>
            <a:r>
              <a:rPr lang="en-US" b="1" dirty="0">
                <a:solidFill>
                  <a:schemeClr val="bg1"/>
                </a:solidFill>
              </a:rPr>
              <a:t>A Security Realm </a:t>
            </a:r>
          </a:p>
          <a:p>
            <a:pPr marL="742950" lvl="1" indent="-285750">
              <a:buFont typeface="Arial" panose="020B0604020202020204" pitchFamily="34" charset="0"/>
              <a:buChar char="•"/>
            </a:pPr>
            <a:r>
              <a:rPr lang="en-US" b="1" dirty="0">
                <a:solidFill>
                  <a:schemeClr val="bg1"/>
                </a:solidFill>
              </a:rPr>
              <a:t>Support "authentication."</a:t>
            </a:r>
          </a:p>
          <a:p>
            <a:pPr marL="742950" lvl="1" indent="-285750">
              <a:buFont typeface="Arial" panose="020B0604020202020204" pitchFamily="34" charset="0"/>
              <a:buChar char="•"/>
            </a:pPr>
            <a:r>
              <a:rPr lang="en-US" b="1" dirty="0">
                <a:solidFill>
                  <a:schemeClr val="bg1"/>
                </a:solidFill>
              </a:rPr>
              <a:t>informs the Jenkins environment </a:t>
            </a:r>
          </a:p>
          <a:p>
            <a:pPr marL="1200150" lvl="2" indent="-285750">
              <a:buFont typeface="Arial" panose="020B0604020202020204" pitchFamily="34" charset="0"/>
              <a:buChar char="•"/>
            </a:pPr>
            <a:r>
              <a:rPr lang="en-US" b="1" dirty="0">
                <a:solidFill>
                  <a:schemeClr val="bg1"/>
                </a:solidFill>
              </a:rPr>
              <a:t>how and </a:t>
            </a:r>
          </a:p>
          <a:p>
            <a:pPr marL="1200150" lvl="2" indent="-285750">
              <a:buFont typeface="Arial" panose="020B0604020202020204" pitchFamily="34" charset="0"/>
              <a:buChar char="•"/>
            </a:pPr>
            <a:r>
              <a:rPr lang="en-US" b="1" dirty="0">
                <a:solidFill>
                  <a:schemeClr val="bg1"/>
                </a:solidFill>
              </a:rPr>
              <a:t>where </a:t>
            </a:r>
          </a:p>
          <a:p>
            <a:pPr marL="742950" lvl="1" indent="-285750">
              <a:buFont typeface="Arial" panose="020B0604020202020204" pitchFamily="34" charset="0"/>
              <a:buChar char="•"/>
            </a:pPr>
            <a:r>
              <a:rPr lang="en-US" b="1" dirty="0">
                <a:solidFill>
                  <a:schemeClr val="bg1"/>
                </a:solidFill>
              </a:rPr>
              <a:t>to pull user (or identity) information</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7935037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Authorization</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19"/>
          </a:xfrm>
          <a:prstGeom prst="rect">
            <a:avLst/>
          </a:prstGeom>
          <a:noFill/>
        </p:spPr>
        <p:txBody>
          <a:bodyPr wrap="square" rtlCol="0">
            <a:spAutoFit/>
          </a:bodyPr>
          <a:lstStyle/>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Authorization </a:t>
            </a:r>
          </a:p>
          <a:p>
            <a:pPr marL="742950" lvl="1" indent="-285750">
              <a:buFont typeface="Arial" panose="020B0604020202020204" pitchFamily="34" charset="0"/>
              <a:buChar char="•"/>
            </a:pPr>
            <a:r>
              <a:rPr lang="en-US" b="1" dirty="0">
                <a:solidFill>
                  <a:schemeClr val="bg1"/>
                </a:solidFill>
              </a:rPr>
              <a:t>authenticated user, can access what?</a:t>
            </a:r>
          </a:p>
          <a:p>
            <a:pPr marL="285750" lvl="0" indent="-285750">
              <a:buFont typeface="Arial" panose="020B0604020202020204" pitchFamily="34" charset="0"/>
              <a:buChar char="•"/>
            </a:pPr>
            <a:r>
              <a:rPr lang="en-US" b="1" dirty="0">
                <a:solidFill>
                  <a:schemeClr val="bg1"/>
                </a:solidFill>
              </a:rPr>
              <a:t>Using both the Security Realm and Authorization configurations </a:t>
            </a:r>
          </a:p>
          <a:p>
            <a:pPr marL="742950" lvl="1" indent="-285750">
              <a:buFont typeface="Arial" panose="020B0604020202020204" pitchFamily="34" charset="0"/>
              <a:buChar char="•"/>
            </a:pPr>
            <a:r>
              <a:rPr lang="en-US" b="1" dirty="0">
                <a:solidFill>
                  <a:schemeClr val="bg1"/>
                </a:solidFill>
              </a:rPr>
              <a:t>it is possible to setup highly secured auth setup Jenkins.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Additionally, </a:t>
            </a:r>
          </a:p>
          <a:p>
            <a:pPr marL="742950" lvl="1" indent="-285750">
              <a:buFont typeface="Arial" panose="020B0604020202020204" pitchFamily="34" charset="0"/>
              <a:buChar char="•"/>
            </a:pPr>
            <a:r>
              <a:rPr lang="en-US" b="1" dirty="0">
                <a:solidFill>
                  <a:schemeClr val="bg1"/>
                </a:solidFill>
              </a:rPr>
              <a:t>plugins such as the Role-based Authorization Strategy plugin </a:t>
            </a:r>
          </a:p>
          <a:p>
            <a:pPr marL="1200150" lvl="2" indent="-285750">
              <a:buFont typeface="Arial" panose="020B0604020202020204" pitchFamily="34" charset="0"/>
              <a:buChar char="•"/>
            </a:pPr>
            <a:r>
              <a:rPr lang="en-US" b="1" dirty="0">
                <a:solidFill>
                  <a:schemeClr val="bg1"/>
                </a:solidFill>
              </a:rPr>
              <a:t>can extend the Access Control capabilities of Jenkins </a:t>
            </a:r>
          </a:p>
          <a:p>
            <a:pPr marL="742950" lvl="1" indent="-285750">
              <a:buFont typeface="Arial" panose="020B0604020202020204" pitchFamily="34" charset="0"/>
              <a:buChar char="•"/>
            </a:pPr>
            <a:r>
              <a:rPr lang="en-US" b="1" dirty="0">
                <a:solidFill>
                  <a:schemeClr val="bg1"/>
                </a:solidFill>
              </a:rPr>
              <a:t>support even more nuanced authentication and authorization schemes.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307799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What is Jenkins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Examples of tasks</a:t>
            </a:r>
          </a:p>
          <a:p>
            <a:pPr marL="742950" lvl="1" indent="-285750">
              <a:buFont typeface="Arial" panose="020B0604020202020204" pitchFamily="34" charset="0"/>
              <a:buChar char="•"/>
            </a:pPr>
            <a:r>
              <a:rPr lang="en-US" b="1" dirty="0">
                <a:solidFill>
                  <a:schemeClr val="bg1"/>
                </a:solidFill>
              </a:rPr>
              <a:t>pulling code from a repository</a:t>
            </a:r>
          </a:p>
          <a:p>
            <a:pPr marL="742950" lvl="1" indent="-285750">
              <a:buFont typeface="Arial" panose="020B0604020202020204" pitchFamily="34" charset="0"/>
              <a:buChar char="•"/>
            </a:pPr>
            <a:r>
              <a:rPr lang="en-US" b="1" dirty="0">
                <a:solidFill>
                  <a:schemeClr val="bg1"/>
                </a:solidFill>
              </a:rPr>
              <a:t>	performing static code analysis</a:t>
            </a:r>
          </a:p>
          <a:p>
            <a:pPr marL="742950" lvl="1" indent="-285750">
              <a:buFont typeface="Arial" panose="020B0604020202020204" pitchFamily="34" charset="0"/>
              <a:buChar char="•"/>
            </a:pPr>
            <a:r>
              <a:rPr lang="en-US" b="1" dirty="0">
                <a:solidFill>
                  <a:schemeClr val="bg1"/>
                </a:solidFill>
              </a:rPr>
              <a:t>	building your project</a:t>
            </a:r>
          </a:p>
          <a:p>
            <a:pPr marL="742950" lvl="1" indent="-285750">
              <a:buFont typeface="Arial" panose="020B0604020202020204" pitchFamily="34" charset="0"/>
              <a:buChar char="•"/>
            </a:pPr>
            <a:r>
              <a:rPr lang="en-US" b="1" dirty="0">
                <a:solidFill>
                  <a:schemeClr val="bg1"/>
                </a:solidFill>
              </a:rPr>
              <a:t>	executing unit tests</a:t>
            </a:r>
          </a:p>
          <a:p>
            <a:pPr marL="742950" lvl="1" indent="-285750">
              <a:buFont typeface="Arial" panose="020B0604020202020204" pitchFamily="34" charset="0"/>
              <a:buChar char="•"/>
            </a:pPr>
            <a:r>
              <a:rPr lang="en-US" b="1" dirty="0">
                <a:solidFill>
                  <a:schemeClr val="bg1"/>
                </a:solidFill>
              </a:rPr>
              <a:t>	automated tests and/or performance tests</a:t>
            </a:r>
          </a:p>
          <a:p>
            <a:pPr marL="742950" lvl="1" indent="-285750">
              <a:buFont typeface="Arial" panose="020B0604020202020204" pitchFamily="34" charset="0"/>
              <a:buChar char="•"/>
            </a:pPr>
            <a:r>
              <a:rPr lang="en-US" b="1" dirty="0">
                <a:solidFill>
                  <a:schemeClr val="bg1"/>
                </a:solidFill>
              </a:rPr>
              <a:t>	deploying your application.</a:t>
            </a:r>
            <a:endParaRPr lang="en-IN" b="1" dirty="0">
              <a:solidFill>
                <a:schemeClr val="bg1"/>
              </a:solidFill>
            </a:endParaRPr>
          </a:p>
          <a:p>
            <a:pPr lvl="0"/>
            <a:endParaRPr lang="en-IN" b="1" dirty="0">
              <a:solidFill>
                <a:schemeClr val="bg1"/>
              </a:solidFill>
            </a:endParaRPr>
          </a:p>
          <a:p>
            <a:pPr lvl="0"/>
            <a:r>
              <a:rPr lang="en-US" b="1" dirty="0">
                <a:solidFill>
                  <a:schemeClr val="bg1"/>
                </a:solidFill>
              </a:rPr>
              <a:t>Jenkins server can execute tasks on Jenkins client machines</a:t>
            </a:r>
            <a:endParaRPr lang="en-IN" b="1" dirty="0">
              <a:solidFill>
                <a:schemeClr val="bg1"/>
              </a:solidFill>
            </a:endParaRPr>
          </a:p>
          <a:p>
            <a:pPr marL="285750" lvl="0" indent="-285750">
              <a:buFont typeface="Arial" panose="020B0604020202020204" pitchFamily="34" charset="0"/>
              <a:buChar char="•"/>
            </a:pPr>
            <a:endParaRPr lang="en-IN" b="1" dirty="0">
              <a:solidFill>
                <a:schemeClr val="bg1"/>
              </a:solidFill>
            </a:endParaRPr>
          </a:p>
          <a:p>
            <a:pPr marL="285750" lvl="0" indent="-285750">
              <a:buFont typeface="Arial" panose="020B0604020202020204" pitchFamily="34" charset="0"/>
              <a:buChar char="•"/>
            </a:pPr>
            <a:endParaRPr lang="en-IN" b="1" dirty="0">
              <a:solidFill>
                <a:schemeClr val="bg1"/>
              </a:solidFill>
            </a:endParaRPr>
          </a:p>
        </p:txBody>
      </p:sp>
    </p:spTree>
    <p:extLst>
      <p:ext uri="{BB962C8B-B14F-4D97-AF65-F5344CB8AC3E}">
        <p14:creationId xmlns:p14="http://schemas.microsoft.com/office/powerpoint/2010/main" val="120243242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Security Realm</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By default </a:t>
            </a:r>
          </a:p>
          <a:p>
            <a:pPr marL="742950" lvl="1" indent="-285750">
              <a:buFont typeface="Arial" panose="020B0604020202020204" pitchFamily="34" charset="0"/>
              <a:buChar char="•"/>
            </a:pPr>
            <a:r>
              <a:rPr lang="en-US" b="1" dirty="0">
                <a:solidFill>
                  <a:schemeClr val="bg1"/>
                </a:solidFill>
              </a:rPr>
              <a:t>Jenkins includes support for a few different Security Realms: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Delegate to servlet container</a:t>
            </a:r>
          </a:p>
          <a:p>
            <a:pPr marL="742950" lvl="1" indent="-285750">
              <a:buFont typeface="Arial" panose="020B0604020202020204" pitchFamily="34" charset="0"/>
              <a:buChar char="•"/>
            </a:pPr>
            <a:r>
              <a:rPr lang="en-US" b="1" dirty="0">
                <a:solidFill>
                  <a:schemeClr val="bg1"/>
                </a:solidFill>
              </a:rPr>
              <a:t>Authentication is handled by </a:t>
            </a:r>
          </a:p>
          <a:p>
            <a:pPr marL="742950" lvl="1" indent="-285750">
              <a:buFont typeface="Arial" panose="020B0604020202020204" pitchFamily="34" charset="0"/>
              <a:buChar char="•"/>
            </a:pPr>
            <a:r>
              <a:rPr lang="en-US" b="1" dirty="0">
                <a:solidFill>
                  <a:schemeClr val="bg1"/>
                </a:solidFill>
              </a:rPr>
              <a:t>servlet container running the Jenkins controller e.g. Jetty. </a:t>
            </a:r>
          </a:p>
          <a:p>
            <a:pPr marL="742950" lvl="1" indent="-285750">
              <a:buFont typeface="Arial" panose="020B0604020202020204" pitchFamily="34" charset="0"/>
              <a:buChar char="•"/>
            </a:pPr>
            <a:r>
              <a:rPr lang="en-US" b="1" dirty="0">
                <a:solidFill>
                  <a:schemeClr val="bg1"/>
                </a:solidFill>
              </a:rPr>
              <a:t>If using this option</a:t>
            </a:r>
          </a:p>
          <a:p>
            <a:pPr marL="1200150" lvl="2" indent="-285750">
              <a:buFont typeface="Arial" panose="020B0604020202020204" pitchFamily="34" charset="0"/>
              <a:buChar char="•"/>
            </a:pPr>
            <a:r>
              <a:rPr lang="en-US" b="1" dirty="0">
                <a:solidFill>
                  <a:schemeClr val="bg1"/>
                </a:solidFill>
              </a:rPr>
              <a:t>check servlet container’s authentication documentation.</a:t>
            </a:r>
          </a:p>
          <a:p>
            <a:pPr marL="285750" lvl="0" indent="-285750">
              <a:buFont typeface="Arial" panose="020B0604020202020204" pitchFamily="34" charset="0"/>
              <a:buChar char="•"/>
            </a:pPr>
            <a:r>
              <a:rPr lang="en-US" b="1" dirty="0">
                <a:solidFill>
                  <a:schemeClr val="bg1"/>
                </a:solidFill>
              </a:rPr>
              <a:t>Jenkins’ own user data store</a:t>
            </a:r>
          </a:p>
          <a:p>
            <a:pPr marL="742950" lvl="1" indent="-285750">
              <a:buFont typeface="Arial" panose="020B0604020202020204" pitchFamily="34" charset="0"/>
              <a:buChar char="•"/>
            </a:pPr>
            <a:r>
              <a:rPr lang="en-US" b="1" dirty="0">
                <a:solidFill>
                  <a:schemeClr val="bg1"/>
                </a:solidFill>
              </a:rPr>
              <a:t>Use Jenkins’s own built-in user data store </a:t>
            </a:r>
          </a:p>
          <a:p>
            <a:pPr marL="1200150" lvl="2" indent="-285750">
              <a:buFont typeface="Arial" panose="020B0604020202020204" pitchFamily="34" charset="0"/>
              <a:buChar char="•"/>
            </a:pPr>
            <a:r>
              <a:rPr lang="en-US" b="1" dirty="0">
                <a:solidFill>
                  <a:schemeClr val="bg1"/>
                </a:solidFill>
              </a:rPr>
              <a:t>for authentication </a:t>
            </a:r>
          </a:p>
          <a:p>
            <a:pPr marL="742950" lvl="1" indent="-285750">
              <a:buFont typeface="Arial" panose="020B0604020202020204" pitchFamily="34" charset="0"/>
              <a:buChar char="•"/>
            </a:pPr>
            <a:r>
              <a:rPr lang="en-US" b="1" dirty="0">
                <a:solidFill>
                  <a:schemeClr val="bg1"/>
                </a:solidFill>
              </a:rPr>
              <a:t>Enabled by default with new Jenkins 2.0 or later installations </a:t>
            </a:r>
          </a:p>
          <a:p>
            <a:pPr marL="1200150" lvl="2" indent="-285750">
              <a:buFont typeface="Arial" panose="020B0604020202020204" pitchFamily="34" charset="0"/>
              <a:buChar char="•"/>
            </a:pPr>
            <a:r>
              <a:rPr lang="en-US" b="1" dirty="0">
                <a:solidFill>
                  <a:schemeClr val="bg1"/>
                </a:solidFill>
              </a:rPr>
              <a:t>suitable for </a:t>
            </a:r>
            <a:r>
              <a:rPr lang="en-US" b="1" dirty="0" err="1">
                <a:solidFill>
                  <a:schemeClr val="bg1"/>
                </a:solidFill>
              </a:rPr>
              <a:t>smal</a:t>
            </a:r>
            <a:r>
              <a:rPr lang="en-US" b="1" dirty="0">
                <a:solidFill>
                  <a:schemeClr val="bg1"/>
                </a:solidFill>
              </a:rPr>
              <a:t> environments.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82750727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Authorization</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19"/>
          </a:xfrm>
          <a:prstGeom prst="rect">
            <a:avLst/>
          </a:prstGeom>
          <a:noFill/>
        </p:spPr>
        <p:txBody>
          <a:bodyPr wrap="square" rtlCol="0">
            <a:spAutoFit/>
          </a:bodyPr>
          <a:lstStyle/>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Authorization </a:t>
            </a:r>
          </a:p>
          <a:p>
            <a:pPr marL="742950" lvl="1" indent="-285750">
              <a:buFont typeface="Arial" panose="020B0604020202020204" pitchFamily="34" charset="0"/>
              <a:buChar char="•"/>
            </a:pPr>
            <a:r>
              <a:rPr lang="en-US" b="1" dirty="0">
                <a:solidFill>
                  <a:schemeClr val="bg1"/>
                </a:solidFill>
              </a:rPr>
              <a:t>authenticated user, can access what?</a:t>
            </a:r>
          </a:p>
          <a:p>
            <a:pPr marL="285750" lvl="0" indent="-285750">
              <a:buFont typeface="Arial" panose="020B0604020202020204" pitchFamily="34" charset="0"/>
              <a:buChar char="•"/>
            </a:pPr>
            <a:r>
              <a:rPr lang="en-US" b="1" dirty="0">
                <a:solidFill>
                  <a:schemeClr val="bg1"/>
                </a:solidFill>
              </a:rPr>
              <a:t>Using both the Security Realm and Authorization configurations </a:t>
            </a:r>
          </a:p>
          <a:p>
            <a:pPr marL="742950" lvl="1" indent="-285750">
              <a:buFont typeface="Arial" panose="020B0604020202020204" pitchFamily="34" charset="0"/>
              <a:buChar char="•"/>
            </a:pPr>
            <a:r>
              <a:rPr lang="en-US" b="1" dirty="0">
                <a:solidFill>
                  <a:schemeClr val="bg1"/>
                </a:solidFill>
              </a:rPr>
              <a:t>it is possible to setup highly secured auth setup Jenkins.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Additionally, </a:t>
            </a:r>
          </a:p>
          <a:p>
            <a:pPr marL="742950" lvl="1" indent="-285750">
              <a:buFont typeface="Arial" panose="020B0604020202020204" pitchFamily="34" charset="0"/>
              <a:buChar char="•"/>
            </a:pPr>
            <a:r>
              <a:rPr lang="en-US" b="1" dirty="0">
                <a:solidFill>
                  <a:schemeClr val="bg1"/>
                </a:solidFill>
              </a:rPr>
              <a:t>plugins such as the Role-based Authorization Strategy plugin </a:t>
            </a:r>
          </a:p>
          <a:p>
            <a:pPr marL="1200150" lvl="2" indent="-285750">
              <a:buFont typeface="Arial" panose="020B0604020202020204" pitchFamily="34" charset="0"/>
              <a:buChar char="•"/>
            </a:pPr>
            <a:r>
              <a:rPr lang="en-US" b="1" dirty="0">
                <a:solidFill>
                  <a:schemeClr val="bg1"/>
                </a:solidFill>
              </a:rPr>
              <a:t>can extend the Access Control capabilities of Jenkins </a:t>
            </a:r>
          </a:p>
          <a:p>
            <a:pPr marL="742950" lvl="1" indent="-285750">
              <a:buFont typeface="Arial" panose="020B0604020202020204" pitchFamily="34" charset="0"/>
              <a:buChar char="•"/>
            </a:pPr>
            <a:r>
              <a:rPr lang="en-US" b="1" dirty="0">
                <a:solidFill>
                  <a:schemeClr val="bg1"/>
                </a:solidFill>
              </a:rPr>
              <a:t>support even more nuanced authentication and authorization schemes.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9361189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Security Realm</a:t>
            </a:r>
          </a:p>
        </p:txBody>
      </p:sp>
      <p:sp>
        <p:nvSpPr>
          <p:cNvPr id="5" name="TextBox 4">
            <a:extLst>
              <a:ext uri="{FF2B5EF4-FFF2-40B4-BE49-F238E27FC236}">
                <a16:creationId xmlns:a16="http://schemas.microsoft.com/office/drawing/2014/main" id="{8AE9DD7E-A733-4F88-BEEA-60EC64797F4C}"/>
              </a:ext>
            </a:extLst>
          </p:cNvPr>
          <p:cNvSpPr txBox="1"/>
          <p:nvPr/>
        </p:nvSpPr>
        <p:spPr>
          <a:xfrm>
            <a:off x="659334" y="1372428"/>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By default </a:t>
            </a:r>
          </a:p>
          <a:p>
            <a:pPr marL="285750" lvl="0" indent="-285750">
              <a:buFont typeface="Arial" panose="020B0604020202020204" pitchFamily="34" charset="0"/>
              <a:buChar char="•"/>
            </a:pPr>
            <a:r>
              <a:rPr lang="en-US" b="1" dirty="0">
                <a:solidFill>
                  <a:schemeClr val="bg1"/>
                </a:solidFill>
              </a:rPr>
              <a:t>Jenkins includes support for a few different Security Realms:</a:t>
            </a:r>
          </a:p>
          <a:p>
            <a:pPr marL="742950" lvl="1" indent="-285750">
              <a:buFont typeface="Arial" panose="020B0604020202020204" pitchFamily="34" charset="0"/>
              <a:buChar char="•"/>
            </a:pPr>
            <a:r>
              <a:rPr lang="en-US" b="1" dirty="0">
                <a:solidFill>
                  <a:schemeClr val="bg1"/>
                </a:solidFill>
              </a:rPr>
              <a:t>Delegate to servlet container</a:t>
            </a:r>
          </a:p>
          <a:p>
            <a:pPr marL="742950" lvl="1" indent="-285750">
              <a:buFont typeface="Arial" panose="020B0604020202020204" pitchFamily="34" charset="0"/>
              <a:buChar char="•"/>
            </a:pPr>
            <a:r>
              <a:rPr lang="en-US" b="1" dirty="0">
                <a:solidFill>
                  <a:schemeClr val="bg1"/>
                </a:solidFill>
              </a:rPr>
              <a:t>Authentication is handled by </a:t>
            </a:r>
          </a:p>
          <a:p>
            <a:pPr marL="1200150" lvl="2" indent="-285750">
              <a:buFont typeface="Arial" panose="020B0604020202020204" pitchFamily="34" charset="0"/>
              <a:buChar char="•"/>
            </a:pPr>
            <a:r>
              <a:rPr lang="en-US" b="1" dirty="0">
                <a:solidFill>
                  <a:schemeClr val="bg1"/>
                </a:solidFill>
              </a:rPr>
              <a:t>servlet container running the Jenkins controller e.g. Jetty. </a:t>
            </a:r>
          </a:p>
          <a:p>
            <a:pPr marL="1200150" lvl="2" indent="-285750">
              <a:buFont typeface="Arial" panose="020B0604020202020204" pitchFamily="34" charset="0"/>
              <a:buChar char="•"/>
            </a:pPr>
            <a:r>
              <a:rPr lang="en-US" b="1" dirty="0">
                <a:solidFill>
                  <a:schemeClr val="bg1"/>
                </a:solidFill>
              </a:rPr>
              <a:t>For using this: check servlet container’s authentication documentation.</a:t>
            </a:r>
          </a:p>
          <a:p>
            <a:pPr marL="742950" lvl="1" indent="-285750">
              <a:buFont typeface="Arial" panose="020B0604020202020204" pitchFamily="34" charset="0"/>
              <a:buChar char="•"/>
            </a:pPr>
            <a:r>
              <a:rPr lang="en-US" b="1" dirty="0">
                <a:solidFill>
                  <a:schemeClr val="bg1"/>
                </a:solidFill>
              </a:rPr>
              <a:t>Jenkins’ own user database</a:t>
            </a:r>
          </a:p>
          <a:p>
            <a:pPr marL="1200150" lvl="2" indent="-285750">
              <a:buFont typeface="Arial" panose="020B0604020202020204" pitchFamily="34" charset="0"/>
              <a:buChar char="•"/>
            </a:pPr>
            <a:r>
              <a:rPr lang="en-US" b="1" dirty="0">
                <a:solidFill>
                  <a:schemeClr val="bg1"/>
                </a:solidFill>
              </a:rPr>
              <a:t>Use Jenkins’s own built-in user data store for authentication</a:t>
            </a:r>
          </a:p>
          <a:p>
            <a:pPr marL="1200150" lvl="2" indent="-285750">
              <a:buFont typeface="Arial" panose="020B0604020202020204" pitchFamily="34" charset="0"/>
              <a:buChar char="•"/>
            </a:pPr>
            <a:r>
              <a:rPr lang="en-US" b="1" dirty="0">
                <a:solidFill>
                  <a:schemeClr val="bg1"/>
                </a:solidFill>
              </a:rPr>
              <a:t>Enabled by default with new Jenkins 2.0 or later installations </a:t>
            </a:r>
          </a:p>
          <a:p>
            <a:pPr marL="1200150" lvl="2" indent="-285750">
              <a:buFont typeface="Arial" panose="020B0604020202020204" pitchFamily="34" charset="0"/>
              <a:buChar char="•"/>
            </a:pPr>
            <a:r>
              <a:rPr lang="en-US" b="1" dirty="0">
                <a:solidFill>
                  <a:schemeClr val="bg1"/>
                </a:solidFill>
              </a:rPr>
              <a:t>suitable for smaller environments.</a:t>
            </a:r>
          </a:p>
          <a:p>
            <a:pPr marL="742950" lvl="1" indent="-285750">
              <a:buFont typeface="Arial" panose="020B0604020202020204" pitchFamily="34" charset="0"/>
              <a:buChar char="•"/>
            </a:pPr>
            <a:r>
              <a:rPr lang="en-US" b="1" dirty="0">
                <a:solidFill>
                  <a:schemeClr val="bg1"/>
                </a:solidFill>
              </a:rPr>
              <a:t>LDAP</a:t>
            </a:r>
          </a:p>
          <a:p>
            <a:pPr marL="1200150" lvl="2" indent="-285750">
              <a:buFont typeface="Arial" panose="020B0604020202020204" pitchFamily="34" charset="0"/>
              <a:buChar char="•"/>
            </a:pPr>
            <a:r>
              <a:rPr lang="en-US" b="1" dirty="0">
                <a:solidFill>
                  <a:schemeClr val="bg1"/>
                </a:solidFill>
              </a:rPr>
              <a:t>Delegate all authentication to a configured LDAP server</a:t>
            </a:r>
          </a:p>
          <a:p>
            <a:pPr marL="1200150" lvl="2" indent="-285750">
              <a:buFont typeface="Arial" panose="020B0604020202020204" pitchFamily="34" charset="0"/>
              <a:buChar char="•"/>
            </a:pPr>
            <a:r>
              <a:rPr lang="en-US" b="1" dirty="0">
                <a:solidFill>
                  <a:schemeClr val="bg1"/>
                </a:solidFill>
              </a:rPr>
              <a:t>Supports users and groups. </a:t>
            </a:r>
          </a:p>
          <a:p>
            <a:pPr marL="1200150" lvl="2" indent="-285750">
              <a:buFont typeface="Arial" panose="020B0604020202020204" pitchFamily="34" charset="0"/>
              <a:buChar char="•"/>
            </a:pPr>
            <a:r>
              <a:rPr lang="en-US" b="1" dirty="0">
                <a:solidFill>
                  <a:schemeClr val="bg1"/>
                </a:solidFill>
              </a:rPr>
              <a:t>Common for larger installations in organizations </a:t>
            </a:r>
          </a:p>
          <a:p>
            <a:pPr marL="1200150" lvl="2" indent="-285750">
              <a:buFont typeface="Arial" panose="020B0604020202020204" pitchFamily="34" charset="0"/>
              <a:buChar char="•"/>
            </a:pPr>
            <a:r>
              <a:rPr lang="en-US" b="1" dirty="0">
                <a:solidFill>
                  <a:schemeClr val="bg1"/>
                </a:solidFill>
              </a:rPr>
              <a:t>Also supports Active Directory installations.</a:t>
            </a:r>
          </a:p>
          <a:p>
            <a:pPr marL="1200150" lvl="2" indent="-285750">
              <a:buFont typeface="Arial" panose="020B0604020202020204" pitchFamily="34" charset="0"/>
              <a:buChar char="•"/>
            </a:pPr>
            <a:r>
              <a:rPr lang="en-US" b="1" dirty="0">
                <a:solidFill>
                  <a:schemeClr val="bg1"/>
                </a:solidFill>
              </a:rPr>
              <a:t>Installed LDAP plugin for trying this.</a:t>
            </a:r>
          </a:p>
          <a:p>
            <a:pPr marL="742950" lvl="1" indent="-285750">
              <a:buFont typeface="Arial" panose="020B0604020202020204" pitchFamily="34" charset="0"/>
              <a:buChar char="•"/>
            </a:pPr>
            <a:r>
              <a:rPr lang="en-US" b="1" dirty="0">
                <a:solidFill>
                  <a:schemeClr val="bg1"/>
                </a:solidFill>
              </a:rPr>
              <a:t>Unix user/group database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417278675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Security Realm</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5632311"/>
          </a:xfrm>
          <a:prstGeom prst="rect">
            <a:avLst/>
          </a:prstGeom>
          <a:noFill/>
        </p:spPr>
        <p:txBody>
          <a:bodyPr wrap="square" rtlCol="0">
            <a:spAutoFit/>
          </a:bodyPr>
          <a:lstStyle/>
          <a:p>
            <a:pPr marL="285750" lvl="0" indent="-285750">
              <a:buFont typeface="Arial" panose="020B0604020202020204" pitchFamily="34" charset="0"/>
              <a:buChar char="•"/>
            </a:pPr>
            <a:r>
              <a:rPr lang="en-US" b="1" dirty="0" err="1">
                <a:solidFill>
                  <a:schemeClr val="bg1"/>
                </a:solidFill>
              </a:rPr>
              <a:t>Cntd</a:t>
            </a:r>
            <a:r>
              <a:rPr lang="en-US" b="1" dirty="0">
                <a:solidFill>
                  <a:schemeClr val="bg1"/>
                </a:solidFill>
              </a:rPr>
              <a:t>..</a:t>
            </a:r>
          </a:p>
          <a:p>
            <a:pPr marL="742950" lvl="1" indent="-285750">
              <a:buFont typeface="Arial" panose="020B0604020202020204" pitchFamily="34" charset="0"/>
              <a:buChar char="•"/>
            </a:pPr>
            <a:r>
              <a:rPr lang="en-US" b="1" dirty="0">
                <a:solidFill>
                  <a:schemeClr val="bg1"/>
                </a:solidFill>
              </a:rPr>
              <a:t>Delegates the authentication to the underlying Unix OS-level user database on the Jenkins controller.</a:t>
            </a:r>
          </a:p>
          <a:p>
            <a:pPr marL="742950" lvl="1" indent="-285750">
              <a:buFont typeface="Arial" panose="020B0604020202020204" pitchFamily="34" charset="0"/>
              <a:buChar char="•"/>
            </a:pPr>
            <a:r>
              <a:rPr lang="en-US" b="1" dirty="0">
                <a:solidFill>
                  <a:schemeClr val="bg1"/>
                </a:solidFill>
              </a:rPr>
              <a:t>Unix groups support is also available for authorization. </a:t>
            </a:r>
          </a:p>
          <a:p>
            <a:pPr marL="742950" lvl="1" indent="-285750">
              <a:buFont typeface="Arial" panose="020B0604020202020204" pitchFamily="34" charset="0"/>
              <a:buChar char="•"/>
            </a:pPr>
            <a:r>
              <a:rPr lang="en-US" b="1" dirty="0">
                <a:solidFill>
                  <a:schemeClr val="bg1"/>
                </a:solidFill>
              </a:rPr>
              <a:t>For e.g., </a:t>
            </a:r>
          </a:p>
          <a:p>
            <a:pPr marL="742950" lvl="1" indent="-285750">
              <a:buFont typeface="Arial" panose="020B0604020202020204" pitchFamily="34" charset="0"/>
              <a:buChar char="•"/>
            </a:pPr>
            <a:r>
              <a:rPr lang="en-US" b="1" dirty="0">
                <a:solidFill>
                  <a:schemeClr val="bg1"/>
                </a:solidFill>
              </a:rPr>
              <a:t>We can configure “All in developers group has admin. access." </a:t>
            </a:r>
          </a:p>
          <a:p>
            <a:pPr marL="742950" lvl="1" indent="-285750">
              <a:buFont typeface="Arial" panose="020B0604020202020204" pitchFamily="34" charset="0"/>
              <a:buChar char="•"/>
            </a:pPr>
            <a:r>
              <a:rPr lang="en-US" b="1" dirty="0">
                <a:solidFill>
                  <a:schemeClr val="bg1"/>
                </a:solidFill>
              </a:rPr>
              <a:t>Jenkins uses PAM : need to be configured outside Jenkins.</a:t>
            </a:r>
          </a:p>
          <a:p>
            <a:pPr marL="742950" lvl="1" indent="-285750">
              <a:buFont typeface="Arial" panose="020B0604020202020204" pitchFamily="34" charset="0"/>
              <a:buChar char="•"/>
            </a:pPr>
            <a:r>
              <a:rPr lang="en-US" b="1" dirty="0">
                <a:solidFill>
                  <a:schemeClr val="bg1"/>
                </a:solidFill>
              </a:rPr>
              <a:t>Unix allows user and group name to be same. </a:t>
            </a:r>
          </a:p>
          <a:p>
            <a:pPr marL="742950" lvl="1" indent="-285750">
              <a:buFont typeface="Arial" panose="020B0604020202020204" pitchFamily="34" charset="0"/>
              <a:buChar char="•"/>
            </a:pPr>
            <a:r>
              <a:rPr lang="en-US" b="1" dirty="0">
                <a:solidFill>
                  <a:schemeClr val="bg1"/>
                </a:solidFill>
              </a:rPr>
              <a:t>Use the @ prefix to force the name to be interpreted as a group. </a:t>
            </a:r>
          </a:p>
          <a:p>
            <a:pPr marL="1200150" lvl="2" indent="-285750">
              <a:buFont typeface="Arial" panose="020B0604020202020204" pitchFamily="34" charset="0"/>
              <a:buChar char="•"/>
            </a:pPr>
            <a:r>
              <a:rPr lang="en-US" b="1" dirty="0">
                <a:solidFill>
                  <a:schemeClr val="bg1"/>
                </a:solidFill>
              </a:rPr>
              <a:t>For e.g., @dev is dev group and not the dev user.</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Plugins can provide additional security realms </a:t>
            </a:r>
          </a:p>
          <a:p>
            <a:pPr marL="285750" lvl="0" indent="-285750">
              <a:buFont typeface="Arial" panose="020B0604020202020204" pitchFamily="34" charset="0"/>
              <a:buChar char="•"/>
            </a:pPr>
            <a:r>
              <a:rPr lang="en-US" b="1" dirty="0">
                <a:solidFill>
                  <a:schemeClr val="bg1"/>
                </a:solidFill>
              </a:rPr>
              <a:t>Useful for incorporating Jenkins into existing identity systems, such as:</a:t>
            </a:r>
          </a:p>
          <a:p>
            <a:pPr marL="742950" lvl="1" indent="-285750">
              <a:buFont typeface="Arial" panose="020B0604020202020204" pitchFamily="34" charset="0"/>
              <a:buChar char="•"/>
            </a:pPr>
            <a:r>
              <a:rPr lang="en-US" b="1" dirty="0">
                <a:solidFill>
                  <a:schemeClr val="bg1"/>
                </a:solidFill>
              </a:rPr>
              <a:t>Active Directory</a:t>
            </a:r>
          </a:p>
          <a:p>
            <a:pPr marL="742950" lvl="1" indent="-285750">
              <a:buFont typeface="Arial" panose="020B0604020202020204" pitchFamily="34" charset="0"/>
              <a:buChar char="•"/>
            </a:pPr>
            <a:r>
              <a:rPr lang="en-US" b="1" dirty="0">
                <a:solidFill>
                  <a:schemeClr val="bg1"/>
                </a:solidFill>
              </a:rPr>
              <a:t>GitHub Authentication</a:t>
            </a:r>
          </a:p>
          <a:p>
            <a:pPr marL="742950" lvl="1" indent="-285750">
              <a:buFont typeface="Arial" panose="020B0604020202020204" pitchFamily="34" charset="0"/>
              <a:buChar char="•"/>
            </a:pPr>
            <a:r>
              <a:rPr lang="en-US" b="1" dirty="0">
                <a:solidFill>
                  <a:schemeClr val="bg1"/>
                </a:solidFill>
              </a:rPr>
              <a:t>Atlassian Crowd 2</a:t>
            </a:r>
          </a:p>
          <a:p>
            <a:pPr marL="742950" lvl="1" indent="-285750">
              <a:buFont typeface="Arial" panose="020B0604020202020204" pitchFamily="34" charset="0"/>
              <a:buChar char="•"/>
            </a:pPr>
            <a:r>
              <a:rPr lang="en-US" b="1" dirty="0">
                <a:solidFill>
                  <a:schemeClr val="bg1"/>
                </a:solidFill>
              </a:rPr>
              <a:t>Etc.</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7385319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Authorization</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Default Jenkins supports a few different Authorization</a:t>
            </a:r>
          </a:p>
          <a:p>
            <a:pPr marL="742950" lvl="1" indent="-285750">
              <a:buFont typeface="Arial" panose="020B0604020202020204" pitchFamily="34" charset="0"/>
              <a:buChar char="•"/>
            </a:pPr>
            <a:r>
              <a:rPr lang="en-US" b="1" dirty="0">
                <a:solidFill>
                  <a:schemeClr val="bg1"/>
                </a:solidFill>
              </a:rPr>
              <a:t>Anyone can do anything</a:t>
            </a:r>
          </a:p>
          <a:p>
            <a:pPr marL="742950" lvl="1" indent="-285750">
              <a:buFont typeface="Arial" panose="020B0604020202020204" pitchFamily="34" charset="0"/>
              <a:buChar char="•"/>
            </a:pPr>
            <a:r>
              <a:rPr lang="en-US" b="1" dirty="0">
                <a:solidFill>
                  <a:schemeClr val="bg1"/>
                </a:solidFill>
              </a:rPr>
              <a:t>Legacy mode</a:t>
            </a:r>
          </a:p>
          <a:p>
            <a:pPr marL="742950" lvl="1" indent="-285750">
              <a:buFont typeface="Arial" panose="020B0604020202020204" pitchFamily="34" charset="0"/>
              <a:buChar char="•"/>
            </a:pPr>
            <a:r>
              <a:rPr lang="en-US" b="1" dirty="0">
                <a:solidFill>
                  <a:schemeClr val="bg1"/>
                </a:solidFill>
              </a:rPr>
              <a:t>Logged in users can do anything</a:t>
            </a:r>
          </a:p>
          <a:p>
            <a:pPr marL="742950" lvl="1" indent="-285750">
              <a:buFont typeface="Arial" panose="020B0604020202020204" pitchFamily="34" charset="0"/>
              <a:buChar char="•"/>
            </a:pPr>
            <a:r>
              <a:rPr lang="en-US" b="1" dirty="0">
                <a:solidFill>
                  <a:schemeClr val="bg1"/>
                </a:solidFill>
              </a:rPr>
              <a:t>Matrix-based security</a:t>
            </a:r>
          </a:p>
          <a:p>
            <a:pPr marL="742950" lvl="1" indent="-285750">
              <a:buFont typeface="Arial" panose="020B0604020202020204" pitchFamily="34" charset="0"/>
              <a:buChar char="•"/>
            </a:pPr>
            <a:r>
              <a:rPr lang="en-US" b="1" dirty="0">
                <a:solidFill>
                  <a:schemeClr val="bg1"/>
                </a:solidFill>
              </a:rPr>
              <a:t>Project-based Matrix Authorization Strategy</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3547831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Authorization</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Anyone can do anything</a:t>
            </a:r>
          </a:p>
          <a:p>
            <a:pPr marL="742950" lvl="1" indent="-285750">
              <a:buFont typeface="Arial" panose="020B0604020202020204" pitchFamily="34" charset="0"/>
              <a:buChar char="•"/>
            </a:pPr>
            <a:r>
              <a:rPr lang="en-US" b="1" dirty="0">
                <a:solidFill>
                  <a:schemeClr val="bg1"/>
                </a:solidFill>
              </a:rPr>
              <a:t>Everyone gets full control of Jenkins</a:t>
            </a:r>
          </a:p>
          <a:p>
            <a:pPr marL="742950" lvl="1" indent="-285750">
              <a:buFont typeface="Arial" panose="020B0604020202020204" pitchFamily="34" charset="0"/>
              <a:buChar char="•"/>
            </a:pPr>
            <a:r>
              <a:rPr lang="en-US" b="1" dirty="0">
                <a:solidFill>
                  <a:schemeClr val="bg1"/>
                </a:solidFill>
              </a:rPr>
              <a:t>Even anonymous users who haven’t logged in also gets the same access</a:t>
            </a:r>
          </a:p>
          <a:p>
            <a:pPr marL="742950" lvl="1"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Legacy mode</a:t>
            </a:r>
          </a:p>
          <a:p>
            <a:pPr marL="742950" lvl="1" indent="-285750">
              <a:buFont typeface="Arial" panose="020B0604020202020204" pitchFamily="34" charset="0"/>
              <a:buChar char="•"/>
            </a:pPr>
            <a:r>
              <a:rPr lang="en-US" b="1" dirty="0">
                <a:solidFill>
                  <a:schemeClr val="bg1"/>
                </a:solidFill>
              </a:rPr>
              <a:t>Behaves exactly the same as Jenkins &lt;1.164. </a:t>
            </a:r>
          </a:p>
          <a:p>
            <a:pPr marL="742950" lvl="1" indent="-285750">
              <a:buFont typeface="Arial" panose="020B0604020202020204" pitchFamily="34" charset="0"/>
              <a:buChar char="•"/>
            </a:pPr>
            <a:r>
              <a:rPr lang="en-US" b="1" dirty="0">
                <a:solidFill>
                  <a:schemeClr val="bg1"/>
                </a:solidFill>
              </a:rPr>
              <a:t>Only two options</a:t>
            </a:r>
          </a:p>
          <a:p>
            <a:pPr marL="1200150" lvl="2" indent="-285750">
              <a:buFont typeface="Arial" panose="020B0604020202020204" pitchFamily="34" charset="0"/>
              <a:buChar char="•"/>
            </a:pPr>
            <a:r>
              <a:rPr lang="en-US" b="1" dirty="0">
                <a:solidFill>
                  <a:schemeClr val="bg1"/>
                </a:solidFill>
              </a:rPr>
              <a:t>"admin“ role: granted full control over the system</a:t>
            </a:r>
          </a:p>
          <a:p>
            <a:pPr marL="1200150" lvl="2" indent="-285750">
              <a:buFont typeface="Arial" panose="020B0604020202020204" pitchFamily="34" charset="0"/>
              <a:buChar char="•"/>
            </a:pPr>
            <a:r>
              <a:rPr lang="en-US" b="1" dirty="0">
                <a:solidFill>
                  <a:schemeClr val="bg1"/>
                </a:solidFill>
              </a:rPr>
              <a:t>others (including anonymous users): granted read-only access. </a:t>
            </a:r>
          </a:p>
          <a:p>
            <a:pPr marL="1200150" lvl="2"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Logged in users can do anything</a:t>
            </a:r>
          </a:p>
          <a:p>
            <a:pPr marL="742950" lvl="1" indent="-285750">
              <a:buFont typeface="Arial" panose="020B0604020202020204" pitchFamily="34" charset="0"/>
              <a:buChar char="•"/>
            </a:pPr>
            <a:r>
              <a:rPr lang="en-US" b="1" dirty="0">
                <a:solidFill>
                  <a:schemeClr val="bg1"/>
                </a:solidFill>
              </a:rPr>
              <a:t>Every logged-in user gets full control of Jenkins. </a:t>
            </a:r>
          </a:p>
          <a:p>
            <a:pPr marL="742950" lvl="1" indent="-285750">
              <a:buFont typeface="Arial" panose="020B0604020202020204" pitchFamily="34" charset="0"/>
              <a:buChar char="•"/>
            </a:pPr>
            <a:r>
              <a:rPr lang="en-US" b="1" dirty="0">
                <a:solidFill>
                  <a:schemeClr val="bg1"/>
                </a:solidFill>
              </a:rPr>
              <a:t>Depending on advanced option anonymous users get </a:t>
            </a:r>
          </a:p>
          <a:p>
            <a:pPr marL="1200150" lvl="2" indent="-285750">
              <a:buFont typeface="Arial" panose="020B0604020202020204" pitchFamily="34" charset="0"/>
              <a:buChar char="•"/>
            </a:pPr>
            <a:r>
              <a:rPr lang="en-US" b="1" dirty="0">
                <a:solidFill>
                  <a:schemeClr val="bg1"/>
                </a:solidFill>
              </a:rPr>
              <a:t>read access to Jenkins, </a:t>
            </a:r>
          </a:p>
          <a:p>
            <a:pPr marL="742950" lvl="1" indent="-285750">
              <a:buFont typeface="Arial" panose="020B0604020202020204" pitchFamily="34" charset="0"/>
              <a:buChar char="•"/>
            </a:pPr>
            <a:r>
              <a:rPr lang="en-US" b="1" dirty="0">
                <a:solidFill>
                  <a:schemeClr val="bg1"/>
                </a:solidFill>
              </a:rPr>
              <a:t>or </a:t>
            </a:r>
          </a:p>
          <a:p>
            <a:pPr marL="1200150" lvl="2" indent="-285750">
              <a:buFont typeface="Arial" panose="020B0604020202020204" pitchFamily="34" charset="0"/>
              <a:buChar char="•"/>
            </a:pPr>
            <a:r>
              <a:rPr lang="en-US" b="1" dirty="0">
                <a:solidFill>
                  <a:schemeClr val="bg1"/>
                </a:solidFill>
              </a:rPr>
              <a:t>no access at all. </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7399157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Authorization</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563231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Matrix-based security</a:t>
            </a:r>
          </a:p>
          <a:p>
            <a:pPr marL="742950" lvl="1" indent="-285750">
              <a:buFont typeface="Arial" panose="020B0604020202020204" pitchFamily="34" charset="0"/>
              <a:buChar char="•"/>
            </a:pPr>
            <a:r>
              <a:rPr lang="en-US" b="1" dirty="0">
                <a:solidFill>
                  <a:schemeClr val="bg1"/>
                </a:solidFill>
              </a:rPr>
              <a:t>Allows for granular control over </a:t>
            </a:r>
          </a:p>
          <a:p>
            <a:pPr marL="742950" lvl="1" indent="-285750">
              <a:buFont typeface="Arial" panose="020B0604020202020204" pitchFamily="34" charset="0"/>
              <a:buChar char="•"/>
            </a:pPr>
            <a:r>
              <a:rPr lang="en-US" b="1" dirty="0">
                <a:solidFill>
                  <a:schemeClr val="bg1"/>
                </a:solidFill>
              </a:rPr>
              <a:t>which users and groups are able to perform which actions </a:t>
            </a:r>
          </a:p>
          <a:p>
            <a:pPr marL="742950" lvl="1" indent="-285750">
              <a:buFont typeface="Arial" panose="020B0604020202020204" pitchFamily="34" charset="0"/>
              <a:buChar char="•"/>
            </a:pPr>
            <a:r>
              <a:rPr lang="en-US" b="1" dirty="0">
                <a:solidFill>
                  <a:schemeClr val="bg1"/>
                </a:solidFill>
              </a:rPr>
              <a:t>in the Jenkins environment.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Project-based Matrix Authorization Strategy</a:t>
            </a:r>
          </a:p>
          <a:p>
            <a:pPr marL="742950" lvl="1" indent="-285750">
              <a:buFont typeface="Arial" panose="020B0604020202020204" pitchFamily="34" charset="0"/>
              <a:buChar char="•"/>
            </a:pPr>
            <a:r>
              <a:rPr lang="en-US" b="1" dirty="0">
                <a:solidFill>
                  <a:schemeClr val="bg1"/>
                </a:solidFill>
              </a:rPr>
              <a:t>This authorization scheme is an extension to Matrix-based security </a:t>
            </a:r>
          </a:p>
          <a:p>
            <a:pPr marL="1200150" lvl="2" indent="-285750">
              <a:buFont typeface="Arial" panose="020B0604020202020204" pitchFamily="34" charset="0"/>
              <a:buChar char="•"/>
            </a:pPr>
            <a:r>
              <a:rPr lang="en-US" b="1" dirty="0">
                <a:solidFill>
                  <a:schemeClr val="bg1"/>
                </a:solidFill>
              </a:rPr>
              <a:t>allows additional access control lists (ACLs) </a:t>
            </a:r>
          </a:p>
          <a:p>
            <a:pPr marL="1200150" lvl="2" indent="-285750">
              <a:buFont typeface="Arial" panose="020B0604020202020204" pitchFamily="34" charset="0"/>
              <a:buChar char="•"/>
            </a:pPr>
            <a:r>
              <a:rPr lang="en-US" b="1" dirty="0">
                <a:solidFill>
                  <a:schemeClr val="bg1"/>
                </a:solidFill>
              </a:rPr>
              <a:t>to be defined for each project separately. </a:t>
            </a:r>
          </a:p>
          <a:p>
            <a:pPr marL="742950" lvl="1" indent="-285750">
              <a:buFont typeface="Arial" panose="020B0604020202020204" pitchFamily="34" charset="0"/>
              <a:buChar char="•"/>
            </a:pPr>
            <a:r>
              <a:rPr lang="en-US" b="1" dirty="0">
                <a:solidFill>
                  <a:schemeClr val="bg1"/>
                </a:solidFill>
              </a:rPr>
              <a:t>This allows granting specific users or groups access only to specified projects</a:t>
            </a:r>
          </a:p>
          <a:p>
            <a:pPr marL="1200150" lvl="2" indent="-285750">
              <a:buFont typeface="Arial" panose="020B0604020202020204" pitchFamily="34" charset="0"/>
              <a:buChar char="•"/>
            </a:pPr>
            <a:r>
              <a:rPr lang="en-US" b="1" dirty="0">
                <a:solidFill>
                  <a:schemeClr val="bg1"/>
                </a:solidFill>
              </a:rPr>
              <a:t>instead of all projects in the Jenkins environment. </a:t>
            </a:r>
          </a:p>
          <a:p>
            <a:pPr marL="1200150" lvl="2" indent="-285750">
              <a:buFont typeface="Arial" panose="020B0604020202020204" pitchFamily="34" charset="0"/>
              <a:buChar char="•"/>
            </a:pPr>
            <a:r>
              <a:rPr lang="en-US" b="1" dirty="0">
                <a:solidFill>
                  <a:schemeClr val="bg1"/>
                </a:solidFill>
              </a:rPr>
              <a:t>The ACLs defined with Project-based Matrix Authorization </a:t>
            </a:r>
          </a:p>
          <a:p>
            <a:pPr marL="1657350" lvl="3" indent="-285750">
              <a:buFont typeface="Arial" panose="020B0604020202020204" pitchFamily="34" charset="0"/>
              <a:buChar char="•"/>
            </a:pPr>
            <a:r>
              <a:rPr lang="en-US" b="1" dirty="0">
                <a:solidFill>
                  <a:schemeClr val="bg1"/>
                </a:solidFill>
              </a:rPr>
              <a:t>are additive i.e.</a:t>
            </a:r>
          </a:p>
          <a:p>
            <a:pPr marL="2114550" lvl="4" indent="-285750">
              <a:buFont typeface="Arial" panose="020B0604020202020204" pitchFamily="34" charset="0"/>
              <a:buChar char="•"/>
            </a:pPr>
            <a:r>
              <a:rPr lang="en-US" b="1" dirty="0">
                <a:solidFill>
                  <a:schemeClr val="bg1"/>
                </a:solidFill>
              </a:rPr>
              <a:t>access grants defined in Configure Global Security screen will be </a:t>
            </a:r>
          </a:p>
          <a:p>
            <a:pPr marL="2571750" lvl="5" indent="-285750">
              <a:buFont typeface="Arial" panose="020B0604020202020204" pitchFamily="34" charset="0"/>
              <a:buChar char="•"/>
            </a:pPr>
            <a:r>
              <a:rPr lang="en-US" b="1" dirty="0">
                <a:solidFill>
                  <a:schemeClr val="bg1"/>
                </a:solidFill>
              </a:rPr>
              <a:t>combined with project-specific ACLs.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0655822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Authorization</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563231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Each row in the table </a:t>
            </a:r>
          </a:p>
          <a:p>
            <a:pPr marL="742950" lvl="1" indent="-285750">
              <a:buFont typeface="Arial" panose="020B0604020202020204" pitchFamily="34" charset="0"/>
              <a:buChar char="•"/>
            </a:pPr>
            <a:r>
              <a:rPr lang="en-US" b="1" dirty="0">
                <a:solidFill>
                  <a:schemeClr val="bg1"/>
                </a:solidFill>
              </a:rPr>
              <a:t>represents a user or group. </a:t>
            </a:r>
          </a:p>
          <a:p>
            <a:pPr marL="742950" lvl="1" indent="-285750">
              <a:buFont typeface="Arial" panose="020B0604020202020204" pitchFamily="34" charset="0"/>
              <a:buChar char="•"/>
            </a:pPr>
            <a:r>
              <a:rPr lang="en-US" b="1" dirty="0">
                <a:solidFill>
                  <a:schemeClr val="bg1"/>
                </a:solidFill>
              </a:rPr>
              <a:t>This includes special entries named </a:t>
            </a:r>
          </a:p>
          <a:p>
            <a:pPr marL="1200150" lvl="2" indent="-285750">
              <a:buFont typeface="Arial" panose="020B0604020202020204" pitchFamily="34" charset="0"/>
              <a:buChar char="•"/>
            </a:pPr>
            <a:r>
              <a:rPr lang="en-US" b="1" dirty="0">
                <a:solidFill>
                  <a:schemeClr val="bg1"/>
                </a:solidFill>
              </a:rPr>
              <a:t>"anonymous" and </a:t>
            </a:r>
          </a:p>
          <a:p>
            <a:pPr marL="1657350" lvl="3" indent="-285750">
              <a:buFont typeface="Arial" panose="020B0604020202020204" pitchFamily="34" charset="0"/>
              <a:buChar char="•"/>
            </a:pPr>
            <a:r>
              <a:rPr lang="en-US" b="1" dirty="0">
                <a:solidFill>
                  <a:schemeClr val="bg1"/>
                </a:solidFill>
              </a:rPr>
              <a:t>permissions granted to all unauthenticated users</a:t>
            </a:r>
          </a:p>
          <a:p>
            <a:pPr marL="1200150" lvl="2" indent="-285750">
              <a:buFont typeface="Arial" panose="020B0604020202020204" pitchFamily="34" charset="0"/>
              <a:buChar char="•"/>
            </a:pPr>
            <a:r>
              <a:rPr lang="en-US" b="1" dirty="0">
                <a:solidFill>
                  <a:schemeClr val="bg1"/>
                </a:solidFill>
              </a:rPr>
              <a:t>"authenticated." </a:t>
            </a:r>
          </a:p>
          <a:p>
            <a:pPr marL="1657350" lvl="3" indent="-285750">
              <a:buFont typeface="Arial" panose="020B0604020202020204" pitchFamily="34" charset="0"/>
              <a:buChar char="•"/>
            </a:pPr>
            <a:r>
              <a:rPr lang="en-US" b="1" dirty="0">
                <a:solidFill>
                  <a:schemeClr val="bg1"/>
                </a:solidFill>
              </a:rPr>
              <a:t>permissions granted to all authenticated users</a:t>
            </a:r>
          </a:p>
          <a:p>
            <a:pPr marL="285750" lvl="0" indent="-285750">
              <a:buFont typeface="Arial" panose="020B0604020202020204" pitchFamily="34" charset="0"/>
              <a:buChar char="•"/>
            </a:pPr>
            <a:r>
              <a:rPr lang="en-US" b="1" dirty="0">
                <a:solidFill>
                  <a:schemeClr val="bg1"/>
                </a:solidFill>
              </a:rPr>
              <a:t>N.B: </a:t>
            </a:r>
          </a:p>
          <a:p>
            <a:pPr marL="742950" lvl="1" indent="-285750">
              <a:buFont typeface="Arial" panose="020B0604020202020204" pitchFamily="34" charset="0"/>
              <a:buChar char="•"/>
            </a:pPr>
            <a:r>
              <a:rPr lang="en-US" b="1" dirty="0">
                <a:solidFill>
                  <a:schemeClr val="bg1"/>
                </a:solidFill>
              </a:rPr>
              <a:t>The permissions granted in the matrix are additive. </a:t>
            </a:r>
          </a:p>
          <a:p>
            <a:pPr marL="742950" lvl="1" indent="-285750">
              <a:buFont typeface="Arial" panose="020B0604020202020204" pitchFamily="34" charset="0"/>
              <a:buChar char="•"/>
            </a:pPr>
            <a:r>
              <a:rPr lang="en-US" b="1" dirty="0">
                <a:solidFill>
                  <a:schemeClr val="bg1"/>
                </a:solidFill>
              </a:rPr>
              <a:t>For example, if a user “vilas" is in the groups "developers" and "administrators", </a:t>
            </a:r>
          </a:p>
          <a:p>
            <a:pPr marL="1200150" lvl="2" indent="-285750">
              <a:buFont typeface="Arial" panose="020B0604020202020204" pitchFamily="34" charset="0"/>
              <a:buChar char="•"/>
            </a:pPr>
            <a:r>
              <a:rPr lang="en-US" b="1" dirty="0">
                <a:solidFill>
                  <a:schemeClr val="bg1"/>
                </a:solidFill>
              </a:rPr>
              <a:t>permissions granted to “vilas" will be a UNION of all those permissions granted to </a:t>
            </a:r>
          </a:p>
          <a:p>
            <a:pPr marL="1657350" lvl="3" indent="-285750">
              <a:buFont typeface="Arial" panose="020B0604020202020204" pitchFamily="34" charset="0"/>
              <a:buChar char="•"/>
            </a:pPr>
            <a:r>
              <a:rPr lang="en-US" b="1" dirty="0">
                <a:solidFill>
                  <a:schemeClr val="bg1"/>
                </a:solidFill>
              </a:rPr>
              <a:t>“vilas", </a:t>
            </a:r>
          </a:p>
          <a:p>
            <a:pPr marL="1657350" lvl="3" indent="-285750">
              <a:buFont typeface="Arial" panose="020B0604020202020204" pitchFamily="34" charset="0"/>
              <a:buChar char="•"/>
            </a:pPr>
            <a:r>
              <a:rPr lang="en-US" b="1" dirty="0">
                <a:solidFill>
                  <a:schemeClr val="bg1"/>
                </a:solidFill>
              </a:rPr>
              <a:t>"developers",</a:t>
            </a:r>
          </a:p>
          <a:p>
            <a:pPr marL="1657350" lvl="3" indent="-285750">
              <a:buFont typeface="Arial" panose="020B0604020202020204" pitchFamily="34" charset="0"/>
              <a:buChar char="•"/>
            </a:pPr>
            <a:r>
              <a:rPr lang="en-US" b="1" dirty="0">
                <a:solidFill>
                  <a:schemeClr val="bg1"/>
                </a:solidFill>
              </a:rPr>
              <a:t> "administrators", </a:t>
            </a:r>
          </a:p>
          <a:p>
            <a:pPr marL="1657350" lvl="3" indent="-285750">
              <a:buFont typeface="Arial" panose="020B0604020202020204" pitchFamily="34" charset="0"/>
              <a:buChar char="•"/>
            </a:pPr>
            <a:r>
              <a:rPr lang="en-US" b="1" dirty="0">
                <a:solidFill>
                  <a:schemeClr val="bg1"/>
                </a:solidFill>
              </a:rPr>
              <a:t>"authenticated", and </a:t>
            </a:r>
          </a:p>
          <a:p>
            <a:pPr marL="1657350" lvl="3" indent="-285750">
              <a:buFont typeface="Arial" panose="020B0604020202020204" pitchFamily="34" charset="0"/>
              <a:buChar char="•"/>
            </a:pPr>
            <a:r>
              <a:rPr lang="en-US" b="1" dirty="0">
                <a:solidFill>
                  <a:schemeClr val="bg1"/>
                </a:solidFill>
              </a:rPr>
              <a:t>"anonymous."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6067499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SECUIRY CONTINUES</a:t>
            </a:r>
          </a:p>
        </p:txBody>
      </p:sp>
      <p:sp>
        <p:nvSpPr>
          <p:cNvPr id="5" name="TextBox 4">
            <a:extLst>
              <a:ext uri="{FF2B5EF4-FFF2-40B4-BE49-F238E27FC236}">
                <a16:creationId xmlns:a16="http://schemas.microsoft.com/office/drawing/2014/main" id="{8AE9DD7E-A733-4F88-BEEA-60EC64797F4C}"/>
              </a:ext>
            </a:extLst>
          </p:cNvPr>
          <p:cNvSpPr txBox="1"/>
          <p:nvPr/>
        </p:nvSpPr>
        <p:spPr>
          <a:xfrm>
            <a:off x="649502" y="1559241"/>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The security vulnerabilities possible on Jenkins include</a:t>
            </a:r>
          </a:p>
          <a:p>
            <a:pPr marL="742950" lvl="1" indent="-285750">
              <a:buFont typeface="Arial" panose="020B0604020202020204" pitchFamily="34" charset="0"/>
              <a:buChar char="•"/>
            </a:pPr>
            <a:r>
              <a:rPr lang="en-US" b="1" dirty="0">
                <a:solidFill>
                  <a:schemeClr val="bg1"/>
                </a:solidFill>
              </a:rPr>
              <a:t>Format characters</a:t>
            </a:r>
          </a:p>
          <a:p>
            <a:pPr marL="742950" lvl="1" indent="-285750">
              <a:buFont typeface="Arial" panose="020B0604020202020204" pitchFamily="34" charset="0"/>
              <a:buChar char="•"/>
            </a:pPr>
            <a:r>
              <a:rPr lang="en-US" b="1" dirty="0">
                <a:solidFill>
                  <a:schemeClr val="bg1"/>
                </a:solidFill>
              </a:rPr>
              <a:t>Cross Site Request Forgery</a:t>
            </a:r>
          </a:p>
          <a:p>
            <a:pPr marL="742950" lvl="1"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325331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SECUIRY CONTINUES - </a:t>
            </a:r>
            <a:r>
              <a:rPr lang="en-IN" b="1" dirty="0" err="1">
                <a:solidFill>
                  <a:schemeClr val="bg1"/>
                </a:solidFill>
                <a:latin typeface="+mn-lt"/>
              </a:rPr>
              <a:t>Markup</a:t>
            </a:r>
            <a:r>
              <a:rPr lang="en-IN" b="1" dirty="0">
                <a:solidFill>
                  <a:schemeClr val="bg1"/>
                </a:solidFill>
                <a:latin typeface="+mn-lt"/>
              </a:rPr>
              <a:t> Formatter</a:t>
            </a:r>
          </a:p>
        </p:txBody>
      </p:sp>
      <p:sp>
        <p:nvSpPr>
          <p:cNvPr id="5" name="TextBox 4">
            <a:extLst>
              <a:ext uri="{FF2B5EF4-FFF2-40B4-BE49-F238E27FC236}">
                <a16:creationId xmlns:a16="http://schemas.microsoft.com/office/drawing/2014/main" id="{8AE9DD7E-A733-4F88-BEEA-60EC64797F4C}"/>
              </a:ext>
            </a:extLst>
          </p:cNvPr>
          <p:cNvSpPr txBox="1"/>
          <p:nvPr/>
        </p:nvSpPr>
        <p:spPr>
          <a:xfrm>
            <a:off x="649502" y="1559241"/>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allows user-input in a number of different configuration fields </a:t>
            </a:r>
          </a:p>
          <a:p>
            <a:pPr marL="285750" lvl="0" indent="-285750">
              <a:buFont typeface="Arial" panose="020B0604020202020204" pitchFamily="34" charset="0"/>
              <a:buChar char="•"/>
            </a:pPr>
            <a:r>
              <a:rPr lang="en-US" b="1" dirty="0">
                <a:solidFill>
                  <a:schemeClr val="bg1"/>
                </a:solidFill>
              </a:rPr>
              <a:t>Users by mistake can enter malicious/unsafe HTML and/or JavaScript.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By default the Markup Formatter configuration is set to Plain Text </a:t>
            </a:r>
          </a:p>
          <a:p>
            <a:pPr marL="742950" lvl="1" indent="-285750">
              <a:buFont typeface="Arial" panose="020B0604020202020204" pitchFamily="34" charset="0"/>
              <a:buChar char="•"/>
            </a:pPr>
            <a:r>
              <a:rPr lang="en-US" b="1" dirty="0">
                <a:solidFill>
                  <a:schemeClr val="bg1"/>
                </a:solidFill>
              </a:rPr>
              <a:t>which will escape unsafe characters such as &lt; and &amp; to their respective character entities.</a:t>
            </a:r>
          </a:p>
          <a:p>
            <a:pPr marL="285750" lvl="0" indent="-285750">
              <a:buFont typeface="Arial" panose="020B0604020202020204" pitchFamily="34" charset="0"/>
              <a:buChar char="•"/>
            </a:pPr>
            <a:r>
              <a:rPr lang="en-US" b="1" dirty="0">
                <a:solidFill>
                  <a:schemeClr val="bg1"/>
                </a:solidFill>
              </a:rPr>
              <a:t>Using the Safe HTML Markup Formatter allows </a:t>
            </a:r>
          </a:p>
          <a:p>
            <a:pPr marL="742950" lvl="1" indent="-285750">
              <a:buFont typeface="Arial" panose="020B0604020202020204" pitchFamily="34" charset="0"/>
              <a:buChar char="•"/>
            </a:pPr>
            <a:r>
              <a:rPr lang="en-US" b="1" dirty="0">
                <a:solidFill>
                  <a:schemeClr val="bg1"/>
                </a:solidFill>
              </a:rPr>
              <a:t>users to inject HTML snippets into Project Descriptions and elsewhere.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754019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IN" b="1" dirty="0">
                <a:solidFill>
                  <a:schemeClr val="bg1"/>
                </a:solidFill>
                <a:latin typeface="+mn-lt"/>
              </a:rPr>
              <a:t>Adv. of Jenkins</a:t>
            </a:r>
          </a:p>
        </p:txBody>
      </p:sp>
      <p:sp>
        <p:nvSpPr>
          <p:cNvPr id="5" name="TextBox 4">
            <a:extLst>
              <a:ext uri="{FF2B5EF4-FFF2-40B4-BE49-F238E27FC236}">
                <a16:creationId xmlns:a16="http://schemas.microsoft.com/office/drawing/2014/main" id="{8AE9DD7E-A733-4F88-BEEA-60EC64797F4C}"/>
              </a:ext>
            </a:extLst>
          </p:cNvPr>
          <p:cNvSpPr txBox="1"/>
          <p:nvPr/>
        </p:nvSpPr>
        <p:spPr>
          <a:xfrm>
            <a:off x="926004" y="1212352"/>
            <a:ext cx="10615808" cy="369331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offers many attractive features for developers:</a:t>
            </a:r>
          </a:p>
          <a:p>
            <a:pPr marL="285750" lvl="0" indent="-285750">
              <a:buFont typeface="Arial" panose="020B0604020202020204" pitchFamily="34" charset="0"/>
              <a:buChar char="•"/>
            </a:pPr>
            <a:r>
              <a:rPr lang="en-US" b="1" dirty="0">
                <a:solidFill>
                  <a:schemeClr val="bg1"/>
                </a:solidFill>
              </a:rPr>
              <a:t>Easy Installation</a:t>
            </a:r>
          </a:p>
          <a:p>
            <a:pPr marL="742950" lvl="1" indent="-285750">
              <a:buFont typeface="Arial" panose="020B0604020202020204" pitchFamily="34" charset="0"/>
              <a:buChar char="•"/>
            </a:pPr>
            <a:r>
              <a:rPr lang="en-US" b="1" dirty="0">
                <a:solidFill>
                  <a:schemeClr val="bg1"/>
                </a:solidFill>
              </a:rPr>
              <a:t>Platform-agnostic, Java-based, ready to run.</a:t>
            </a:r>
          </a:p>
          <a:p>
            <a:pPr marL="285750" lvl="0" indent="-285750">
              <a:buFont typeface="Arial" panose="020B0604020202020204" pitchFamily="34" charset="0"/>
              <a:buChar char="•"/>
            </a:pPr>
            <a:r>
              <a:rPr lang="en-US" b="1" dirty="0">
                <a:solidFill>
                  <a:schemeClr val="bg1"/>
                </a:solidFill>
              </a:rPr>
              <a:t>Easy Configuration</a:t>
            </a:r>
          </a:p>
          <a:p>
            <a:pPr marL="742950" lvl="1" indent="-285750">
              <a:buFont typeface="Arial" panose="020B0604020202020204" pitchFamily="34" charset="0"/>
              <a:buChar char="•"/>
            </a:pPr>
            <a:r>
              <a:rPr lang="en-US" b="1" dirty="0">
                <a:solidFill>
                  <a:schemeClr val="bg1"/>
                </a:solidFill>
              </a:rPr>
              <a:t>Easily set up and configure using UI, featuring error checks and a built-in help function.</a:t>
            </a:r>
          </a:p>
          <a:p>
            <a:pPr marL="285750" lvl="0" indent="-285750">
              <a:buFont typeface="Arial" panose="020B0604020202020204" pitchFamily="34" charset="0"/>
              <a:buChar char="•"/>
            </a:pPr>
            <a:r>
              <a:rPr lang="en-US" b="1" dirty="0">
                <a:solidFill>
                  <a:schemeClr val="bg1"/>
                </a:solidFill>
              </a:rPr>
              <a:t>Available Plugins</a:t>
            </a:r>
          </a:p>
          <a:p>
            <a:pPr marL="742950" lvl="1" indent="-285750">
              <a:buFont typeface="Arial" panose="020B0604020202020204" pitchFamily="34" charset="0"/>
              <a:buChar char="•"/>
            </a:pPr>
            <a:r>
              <a:rPr lang="en-US" b="1" dirty="0">
                <a:solidFill>
                  <a:schemeClr val="bg1"/>
                </a:solidFill>
              </a:rPr>
              <a:t>Hundreds of plugins</a:t>
            </a:r>
          </a:p>
          <a:p>
            <a:pPr marL="285750" lvl="0" indent="-285750">
              <a:buFont typeface="Arial" panose="020B0604020202020204" pitchFamily="34" charset="0"/>
              <a:buChar char="•"/>
            </a:pPr>
            <a:r>
              <a:rPr lang="en-US" b="1" dirty="0">
                <a:solidFill>
                  <a:schemeClr val="bg1"/>
                </a:solidFill>
              </a:rPr>
              <a:t>Extensible</a:t>
            </a:r>
          </a:p>
          <a:p>
            <a:pPr marL="742950" lvl="1" indent="-285750">
              <a:buFont typeface="Arial" panose="020B0604020202020204" pitchFamily="34" charset="0"/>
              <a:buChar char="•"/>
            </a:pPr>
            <a:r>
              <a:rPr lang="en-US" b="1" dirty="0">
                <a:solidFill>
                  <a:schemeClr val="bg1"/>
                </a:solidFill>
              </a:rPr>
              <a:t>Extended using plugins, endless possibilities for what it can do.</a:t>
            </a:r>
          </a:p>
          <a:p>
            <a:pPr marL="285750" lvl="0" indent="-285750">
              <a:buFont typeface="Arial" panose="020B0604020202020204" pitchFamily="34" charset="0"/>
              <a:buChar char="•"/>
            </a:pPr>
            <a:r>
              <a:rPr lang="en-US" b="1" dirty="0">
                <a:solidFill>
                  <a:schemeClr val="bg1"/>
                </a:solidFill>
              </a:rPr>
              <a:t>Easy Distribution</a:t>
            </a:r>
          </a:p>
          <a:p>
            <a:pPr marL="742950" lvl="1" indent="-285750">
              <a:buFont typeface="Arial" panose="020B0604020202020204" pitchFamily="34" charset="0"/>
              <a:buChar char="•"/>
            </a:pPr>
            <a:r>
              <a:rPr lang="en-US" b="1" dirty="0">
                <a:solidFill>
                  <a:schemeClr val="bg1"/>
                </a:solidFill>
              </a:rPr>
              <a:t>Distribute work across multiple machines/platforms.</a:t>
            </a:r>
          </a:p>
          <a:p>
            <a:pPr marL="285750" lvl="0" indent="-285750">
              <a:buFont typeface="Arial" panose="020B0604020202020204" pitchFamily="34" charset="0"/>
              <a:buChar char="•"/>
            </a:pPr>
            <a:r>
              <a:rPr lang="en-US" b="1" dirty="0">
                <a:solidFill>
                  <a:schemeClr val="bg1"/>
                </a:solidFill>
              </a:rPr>
              <a:t>Free Open Source</a:t>
            </a:r>
          </a:p>
          <a:p>
            <a:pPr marL="742950" lvl="1" indent="-285750">
              <a:buFont typeface="Arial" panose="020B0604020202020204" pitchFamily="34" charset="0"/>
              <a:buChar char="•"/>
            </a:pPr>
            <a:r>
              <a:rPr lang="en-US" b="1" dirty="0">
                <a:solidFill>
                  <a:schemeClr val="bg1"/>
                </a:solidFill>
              </a:rPr>
              <a:t>backed by heavy community support.</a:t>
            </a:r>
          </a:p>
        </p:txBody>
      </p:sp>
    </p:spTree>
    <p:extLst>
      <p:ext uri="{BB962C8B-B14F-4D97-AF65-F5344CB8AC3E}">
        <p14:creationId xmlns:p14="http://schemas.microsoft.com/office/powerpoint/2010/main" val="33594046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Cross Site Request Forgery</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 cross site request forgery (or CSRF/XSRF) [1] </a:t>
            </a:r>
          </a:p>
          <a:p>
            <a:pPr marL="742950" lvl="1" indent="-285750">
              <a:buFont typeface="Arial" panose="020B0604020202020204" pitchFamily="34" charset="0"/>
              <a:buChar char="•"/>
            </a:pPr>
            <a:r>
              <a:rPr lang="en-US" b="1" dirty="0">
                <a:solidFill>
                  <a:schemeClr val="bg1"/>
                </a:solidFill>
              </a:rPr>
              <a:t>vulnerability that enables an unauthorized third party </a:t>
            </a:r>
          </a:p>
          <a:p>
            <a:pPr marL="742950" lvl="1" indent="-285750">
              <a:buFont typeface="Arial" panose="020B0604020202020204" pitchFamily="34" charset="0"/>
              <a:buChar char="•"/>
            </a:pPr>
            <a:r>
              <a:rPr lang="en-US" b="1" dirty="0">
                <a:solidFill>
                  <a:schemeClr val="bg1"/>
                </a:solidFill>
              </a:rPr>
              <a:t>to perform web requests by impersonating another user.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In Jenkins CSRF attack could allow a malicious actor to </a:t>
            </a:r>
          </a:p>
          <a:p>
            <a:pPr marL="742950" lvl="1" indent="-285750">
              <a:buFont typeface="Arial" panose="020B0604020202020204" pitchFamily="34" charset="0"/>
              <a:buChar char="•"/>
            </a:pPr>
            <a:r>
              <a:rPr lang="en-US" b="1" dirty="0">
                <a:solidFill>
                  <a:schemeClr val="bg1"/>
                </a:solidFill>
              </a:rPr>
              <a:t>delete projects, </a:t>
            </a:r>
          </a:p>
          <a:p>
            <a:pPr marL="742950" lvl="1" indent="-285750">
              <a:buFont typeface="Arial" panose="020B0604020202020204" pitchFamily="34" charset="0"/>
              <a:buChar char="•"/>
            </a:pPr>
            <a:r>
              <a:rPr lang="en-US" b="1" dirty="0">
                <a:solidFill>
                  <a:schemeClr val="bg1"/>
                </a:solidFill>
              </a:rPr>
              <a:t>alter builds, </a:t>
            </a:r>
          </a:p>
          <a:p>
            <a:pPr marL="742950" lvl="1" indent="-285750">
              <a:buFont typeface="Arial" panose="020B0604020202020204" pitchFamily="34" charset="0"/>
              <a:buChar char="•"/>
            </a:pPr>
            <a:r>
              <a:rPr lang="en-US" b="1" dirty="0">
                <a:solidFill>
                  <a:schemeClr val="bg1"/>
                </a:solidFill>
              </a:rPr>
              <a:t>modify Jenkins' system configuration. </a:t>
            </a:r>
          </a:p>
          <a:p>
            <a:pPr marL="285750" lvl="0" indent="-285750">
              <a:buFont typeface="Arial" panose="020B0604020202020204" pitchFamily="34" charset="0"/>
              <a:buChar char="•"/>
            </a:pPr>
            <a:r>
              <a:rPr lang="en-US" b="1" dirty="0">
                <a:solidFill>
                  <a:schemeClr val="bg1"/>
                </a:solidFill>
              </a:rPr>
              <a:t>To protect from these vulnerabilities, </a:t>
            </a:r>
          </a:p>
          <a:p>
            <a:pPr marL="285750" lvl="0" indent="-285750">
              <a:buFont typeface="Arial" panose="020B0604020202020204" pitchFamily="34" charset="0"/>
              <a:buChar char="•"/>
            </a:pPr>
            <a:r>
              <a:rPr lang="en-US" b="1" dirty="0">
                <a:solidFill>
                  <a:schemeClr val="bg1"/>
                </a:solidFill>
              </a:rPr>
              <a:t>CSRF protection has been enabled by default </a:t>
            </a:r>
          </a:p>
          <a:p>
            <a:pPr marL="742950" lvl="1" indent="-285750">
              <a:buFont typeface="Arial" panose="020B0604020202020204" pitchFamily="34" charset="0"/>
              <a:buChar char="•"/>
            </a:pPr>
            <a:r>
              <a:rPr lang="en-US" b="1" dirty="0">
                <a:solidFill>
                  <a:schemeClr val="bg1"/>
                </a:solidFill>
              </a:rPr>
              <a:t>with all Jenkins versions since 2.0.</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The CSRF settings can be found following this path: </a:t>
            </a:r>
          </a:p>
          <a:p>
            <a:pPr marL="742950" lvl="1" indent="-285750">
              <a:buFont typeface="Arial" panose="020B0604020202020204" pitchFamily="34" charset="0"/>
              <a:buChar char="•"/>
            </a:pPr>
            <a:r>
              <a:rPr lang="en-US" b="1" dirty="0">
                <a:solidFill>
                  <a:schemeClr val="bg1"/>
                </a:solidFill>
              </a:rPr>
              <a:t>Manage Jenkins &gt; Configure Global Security &gt; Section: CSRF Protection.</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67214592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Cross Site Request Forgery</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Inside the CSRF section it is possible to enable the option </a:t>
            </a:r>
          </a:p>
          <a:p>
            <a:pPr marL="742950" lvl="1" indent="-285750">
              <a:buFont typeface="Arial" panose="020B0604020202020204" pitchFamily="34" charset="0"/>
              <a:buChar char="•"/>
            </a:pPr>
            <a:r>
              <a:rPr lang="en-US" b="1" dirty="0">
                <a:solidFill>
                  <a:schemeClr val="bg1"/>
                </a:solidFill>
              </a:rPr>
              <a:t>"proxy compatibility" </a:t>
            </a:r>
          </a:p>
          <a:p>
            <a:pPr marL="742950" lvl="1" indent="-285750">
              <a:buFont typeface="Arial" panose="020B0604020202020204" pitchFamily="34" charset="0"/>
              <a:buChar char="•"/>
            </a:pPr>
            <a:r>
              <a:rPr lang="en-US" b="1" dirty="0">
                <a:solidFill>
                  <a:schemeClr val="bg1"/>
                </a:solidFill>
              </a:rPr>
              <a:t>if HTTP proxies is filtering out </a:t>
            </a:r>
          </a:p>
          <a:p>
            <a:pPr marL="1200150" lvl="2" indent="-285750">
              <a:buFont typeface="Arial" panose="020B0604020202020204" pitchFamily="34" charset="0"/>
              <a:buChar char="•"/>
            </a:pPr>
            <a:r>
              <a:rPr lang="en-US" b="1" dirty="0">
                <a:solidFill>
                  <a:schemeClr val="bg1"/>
                </a:solidFill>
              </a:rPr>
              <a:t>information that the default crumb issuer uses to calculate the nonce value</a:t>
            </a:r>
          </a:p>
          <a:p>
            <a:pPr marL="1657350" lvl="3" indent="-285750">
              <a:buFont typeface="Arial" panose="020B0604020202020204" pitchFamily="34" charset="0"/>
              <a:buChar char="•"/>
            </a:pPr>
            <a:r>
              <a:rPr lang="en-US" b="1" dirty="0">
                <a:solidFill>
                  <a:schemeClr val="bg1"/>
                </a:solidFill>
              </a:rPr>
              <a:t>Then  enable this.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If an HTTP proxy sits between your browser client and your Jenkins server </a:t>
            </a:r>
          </a:p>
          <a:p>
            <a:pPr marL="742950" lvl="1" indent="-285750">
              <a:buFont typeface="Arial" panose="020B0604020202020204" pitchFamily="34" charset="0"/>
              <a:buChar char="•"/>
            </a:pPr>
            <a:r>
              <a:rPr lang="en-US" b="1" dirty="0">
                <a:solidFill>
                  <a:schemeClr val="bg1"/>
                </a:solidFill>
              </a:rPr>
              <a:t>you receive a 403 response when submitting a form to Jenkins</a:t>
            </a:r>
          </a:p>
          <a:p>
            <a:pPr marL="742950" lvl="1" indent="-285750">
              <a:buFont typeface="Arial" panose="020B0604020202020204" pitchFamily="34" charset="0"/>
              <a:buChar char="•"/>
            </a:pPr>
            <a:r>
              <a:rPr lang="en-US" b="1" dirty="0">
                <a:solidFill>
                  <a:schemeClr val="bg1"/>
                </a:solidFill>
              </a:rPr>
              <a:t>checking this option may help. </a:t>
            </a:r>
          </a:p>
          <a:p>
            <a:pPr marL="742950" lvl="1" indent="-285750">
              <a:buFont typeface="Arial" panose="020B0604020202020204" pitchFamily="34" charset="0"/>
              <a:buChar char="•"/>
            </a:pPr>
            <a:r>
              <a:rPr lang="en-US" b="1" dirty="0">
                <a:solidFill>
                  <a:schemeClr val="bg1"/>
                </a:solidFill>
              </a:rPr>
              <a:t>Using this option makes the nonce value easier to forge.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42516572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Disable CSRF checking</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203132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Before Jenkins version 2.176.2 </a:t>
            </a:r>
          </a:p>
          <a:p>
            <a:pPr marL="742950" lvl="1" indent="-285750">
              <a:buFont typeface="Arial" panose="020B0604020202020204" pitchFamily="34" charset="0"/>
              <a:buChar char="•"/>
            </a:pPr>
            <a:r>
              <a:rPr lang="en-US" b="1" dirty="0">
                <a:solidFill>
                  <a:schemeClr val="bg1"/>
                </a:solidFill>
              </a:rPr>
              <a:t>it was possible disable CSRF directly by Configure Global Security. </a:t>
            </a:r>
          </a:p>
          <a:p>
            <a:pPr marL="742950" lvl="1" indent="-285750">
              <a:buFont typeface="Arial" panose="020B0604020202020204" pitchFamily="34" charset="0"/>
              <a:buChar char="•"/>
            </a:pPr>
            <a:r>
              <a:rPr lang="en-US" b="1" dirty="0">
                <a:solidFill>
                  <a:schemeClr val="bg1"/>
                </a:solidFill>
              </a:rPr>
              <a:t>Now to avoid secure issues since 2.176.2 that option it was removed.</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5075301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Users</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397031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In Jenkins, by default </a:t>
            </a:r>
          </a:p>
          <a:p>
            <a:pPr marL="742950" lvl="1" indent="-285750">
              <a:buFont typeface="Arial" panose="020B0604020202020204" pitchFamily="34" charset="0"/>
              <a:buChar char="•"/>
            </a:pPr>
            <a:r>
              <a:rPr lang="en-US" b="1" dirty="0">
                <a:solidFill>
                  <a:schemeClr val="bg1"/>
                </a:solidFill>
              </a:rPr>
              <a:t>you can create users, </a:t>
            </a:r>
          </a:p>
          <a:p>
            <a:pPr marL="742950" lvl="1" indent="-285750">
              <a:buFont typeface="Arial" panose="020B0604020202020204" pitchFamily="34" charset="0"/>
              <a:buChar char="•"/>
            </a:pPr>
            <a:r>
              <a:rPr lang="en-US" b="1" dirty="0">
                <a:solidFill>
                  <a:schemeClr val="bg1"/>
                </a:solidFill>
              </a:rPr>
              <a:t>but not groups.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Following few options if you want groups:</a:t>
            </a:r>
          </a:p>
          <a:p>
            <a:pPr marL="742950" lvl="1" indent="-285750">
              <a:buFont typeface="Arial" panose="020B0604020202020204" pitchFamily="34" charset="0"/>
              <a:buChar char="•"/>
            </a:pPr>
            <a:r>
              <a:rPr lang="en-US" b="1" dirty="0">
                <a:solidFill>
                  <a:schemeClr val="bg1"/>
                </a:solidFill>
              </a:rPr>
              <a:t>Use </a:t>
            </a:r>
            <a:r>
              <a:rPr lang="en-US" b="1" dirty="0" err="1">
                <a:solidFill>
                  <a:schemeClr val="bg1"/>
                </a:solidFill>
              </a:rPr>
              <a:t>OpenLDAP</a:t>
            </a:r>
            <a:r>
              <a:rPr lang="en-US" b="1" dirty="0">
                <a:solidFill>
                  <a:schemeClr val="bg1"/>
                </a:solidFill>
              </a:rPr>
              <a:t> with Jenkins</a:t>
            </a:r>
          </a:p>
          <a:p>
            <a:pPr marL="742950" lvl="1" indent="-285750">
              <a:buFont typeface="Arial" panose="020B0604020202020204" pitchFamily="34" charset="0"/>
              <a:buChar char="•"/>
            </a:pPr>
            <a:r>
              <a:rPr lang="en-US" b="1" dirty="0">
                <a:solidFill>
                  <a:schemeClr val="bg1"/>
                </a:solidFill>
              </a:rPr>
              <a:t>Use Active Directory with Jenkins</a:t>
            </a:r>
          </a:p>
          <a:p>
            <a:pPr marL="742950" lvl="1" indent="-285750">
              <a:buFont typeface="Arial" panose="020B0604020202020204" pitchFamily="34" charset="0"/>
              <a:buChar char="•"/>
            </a:pPr>
            <a:r>
              <a:rPr lang="en-US" b="1" dirty="0">
                <a:solidFill>
                  <a:schemeClr val="bg1"/>
                </a:solidFill>
              </a:rPr>
              <a:t>Use Unix user/group database. </a:t>
            </a:r>
          </a:p>
          <a:p>
            <a:pPr marL="742950" lvl="1" indent="-285750">
              <a:buFont typeface="Arial" panose="020B0604020202020204" pitchFamily="34" charset="0"/>
              <a:buChar char="•"/>
            </a:pPr>
            <a:r>
              <a:rPr lang="en-US" b="1" dirty="0">
                <a:solidFill>
                  <a:schemeClr val="bg1"/>
                </a:solidFill>
              </a:rPr>
              <a:t>This will use PAM library to integrate with Jenkins.</a:t>
            </a:r>
          </a:p>
          <a:p>
            <a:pPr marL="1200150" lvl="2" indent="-285750">
              <a:buFont typeface="Arial" panose="020B0604020202020204" pitchFamily="34" charset="0"/>
              <a:buChar char="•"/>
            </a:pPr>
            <a:r>
              <a:rPr lang="en-US" b="1" dirty="0">
                <a:solidFill>
                  <a:schemeClr val="bg1"/>
                </a:solidFill>
              </a:rPr>
              <a:t>Use “Role-based authorization strategy” plugin for Jenkins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D:\PraiseTheLord\HSBGInfotech\Others\vilas\devops\jenkins\Lab\JenkinsUsers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5221671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tools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97031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Preferably setup </a:t>
            </a:r>
          </a:p>
          <a:p>
            <a:pPr marL="742950" lvl="1" indent="-285750">
              <a:buFont typeface="Arial" panose="020B0604020202020204" pitchFamily="34" charset="0"/>
              <a:buChar char="•"/>
            </a:pPr>
            <a:r>
              <a:rPr lang="en-US" b="1" dirty="0">
                <a:solidFill>
                  <a:schemeClr val="bg1"/>
                </a:solidFill>
              </a:rPr>
              <a:t>build tools and </a:t>
            </a:r>
          </a:p>
          <a:p>
            <a:pPr marL="742950" lvl="1" indent="-285750">
              <a:buFont typeface="Arial" panose="020B0604020202020204" pitchFamily="34" charset="0"/>
              <a:buChar char="•"/>
            </a:pPr>
            <a:r>
              <a:rPr lang="en-US" b="1" dirty="0" err="1">
                <a:solidFill>
                  <a:schemeClr val="bg1"/>
                </a:solidFill>
              </a:rPr>
              <a:t>jdk</a:t>
            </a:r>
            <a:r>
              <a:rPr lang="en-US" b="1" dirty="0">
                <a:solidFill>
                  <a:schemeClr val="bg1"/>
                </a:solidFill>
              </a:rPr>
              <a:t> version </a:t>
            </a:r>
          </a:p>
          <a:p>
            <a:pPr marL="285750" lvl="0" indent="-285750">
              <a:buFont typeface="Arial" panose="020B0604020202020204" pitchFamily="34" charset="0"/>
              <a:buChar char="•"/>
            </a:pPr>
            <a:r>
              <a:rPr lang="en-US" b="1" dirty="0">
                <a:solidFill>
                  <a:schemeClr val="bg1"/>
                </a:solidFill>
              </a:rPr>
              <a:t>before starting with real use cases.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Click on the Manage Jenkins link on the home page </a:t>
            </a:r>
          </a:p>
          <a:p>
            <a:pPr marL="742950" lvl="1" indent="-285750">
              <a:buFont typeface="Arial" panose="020B0604020202020204" pitchFamily="34" charset="0"/>
              <a:buChar char="•"/>
            </a:pPr>
            <a:r>
              <a:rPr lang="en-US" b="1" dirty="0">
                <a:solidFill>
                  <a:schemeClr val="bg1"/>
                </a:solidFill>
              </a:rPr>
              <a:t>This will take you to the Manage Jenkins page</a:t>
            </a:r>
          </a:p>
          <a:p>
            <a:pPr marL="1200150" lvl="2" indent="-285750">
              <a:buFont typeface="Arial" panose="020B0604020202020204" pitchFamily="34" charset="0"/>
              <a:buChar char="•"/>
            </a:pPr>
            <a:r>
              <a:rPr lang="en-US" b="1" dirty="0">
                <a:solidFill>
                  <a:schemeClr val="bg1"/>
                </a:solidFill>
              </a:rPr>
              <a:t>one-stop-shop for all your Jenkins configuration. </a:t>
            </a:r>
          </a:p>
          <a:p>
            <a:pPr marL="742950" lvl="1" indent="-285750">
              <a:buFont typeface="Arial" panose="020B0604020202020204" pitchFamily="34" charset="0"/>
              <a:buChar char="•"/>
            </a:pPr>
            <a:r>
              <a:rPr lang="en-US" b="1" dirty="0">
                <a:solidFill>
                  <a:schemeClr val="bg1"/>
                </a:solidFill>
              </a:rPr>
              <a:t>From this screen, you can </a:t>
            </a:r>
          </a:p>
          <a:p>
            <a:pPr marL="1200150" lvl="2" indent="-285750">
              <a:buFont typeface="Arial" panose="020B0604020202020204" pitchFamily="34" charset="0"/>
              <a:buChar char="•"/>
            </a:pPr>
            <a:r>
              <a:rPr lang="en-US" b="1" dirty="0">
                <a:solidFill>
                  <a:schemeClr val="bg1"/>
                </a:solidFill>
              </a:rPr>
              <a:t>In system configuration section</a:t>
            </a:r>
          </a:p>
          <a:p>
            <a:pPr marL="1657350" lvl="3" indent="-285750">
              <a:buFont typeface="Arial" panose="020B0604020202020204" pitchFamily="34" charset="0"/>
              <a:buChar char="•"/>
            </a:pPr>
            <a:r>
              <a:rPr lang="en-US" b="1" dirty="0">
                <a:solidFill>
                  <a:schemeClr val="bg1"/>
                </a:solidFill>
              </a:rPr>
              <a:t>Configure system (Jenkins server),</a:t>
            </a:r>
          </a:p>
          <a:p>
            <a:pPr marL="1657350" lvl="3" indent="-285750">
              <a:buFont typeface="Arial" panose="020B0604020202020204" pitchFamily="34" charset="0"/>
              <a:buChar char="•"/>
            </a:pPr>
            <a:r>
              <a:rPr lang="en-US" b="1" dirty="0">
                <a:solidFill>
                  <a:schemeClr val="bg1"/>
                </a:solidFill>
              </a:rPr>
              <a:t>Configure global tools</a:t>
            </a:r>
          </a:p>
          <a:p>
            <a:pPr marL="1657350" lvl="3" indent="-285750">
              <a:buFont typeface="Arial" panose="020B0604020202020204" pitchFamily="34" charset="0"/>
              <a:buChar char="•"/>
            </a:pPr>
            <a:r>
              <a:rPr lang="en-US" b="1" dirty="0">
                <a:solidFill>
                  <a:schemeClr val="bg1"/>
                </a:solidFill>
              </a:rPr>
              <a:t>Manage (install and upgrade) plugins, </a:t>
            </a:r>
          </a:p>
          <a:p>
            <a:pPr marL="1657350" lvl="3" indent="-285750">
              <a:buFont typeface="Arial" panose="020B0604020202020204" pitchFamily="34" charset="0"/>
              <a:buChar char="•"/>
            </a:pPr>
            <a:r>
              <a:rPr lang="en-US" b="1" dirty="0">
                <a:solidFill>
                  <a:schemeClr val="bg1"/>
                </a:solidFill>
              </a:rPr>
              <a:t>Manage Nodes and clouds,</a:t>
            </a:r>
          </a:p>
        </p:txBody>
      </p:sp>
    </p:spTree>
    <p:extLst>
      <p:ext uri="{BB962C8B-B14F-4D97-AF65-F5344CB8AC3E}">
        <p14:creationId xmlns:p14="http://schemas.microsoft.com/office/powerpoint/2010/main" val="3455437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tools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1200150" lvl="2" indent="-285750">
              <a:buFont typeface="Arial" panose="020B0604020202020204" pitchFamily="34" charset="0"/>
              <a:buChar char="•"/>
            </a:pPr>
            <a:r>
              <a:rPr lang="en-US" b="1" dirty="0">
                <a:solidFill>
                  <a:schemeClr val="bg1"/>
                </a:solidFill>
              </a:rPr>
              <a:t>In Security</a:t>
            </a:r>
          </a:p>
          <a:p>
            <a:pPr marL="1657350" lvl="3" indent="-285750">
              <a:buFont typeface="Arial" panose="020B0604020202020204" pitchFamily="34" charset="0"/>
              <a:buChar char="•"/>
            </a:pPr>
            <a:r>
              <a:rPr lang="en-US" b="1" dirty="0">
                <a:solidFill>
                  <a:schemeClr val="bg1"/>
                </a:solidFill>
              </a:rPr>
              <a:t>Configure global Security</a:t>
            </a:r>
          </a:p>
          <a:p>
            <a:pPr marL="2114550" lvl="4" indent="-285750">
              <a:buFont typeface="Arial" panose="020B0604020202020204" pitchFamily="34" charset="0"/>
              <a:buChar char="•"/>
            </a:pPr>
            <a:r>
              <a:rPr lang="en-US" b="1" dirty="0">
                <a:solidFill>
                  <a:schemeClr val="bg1"/>
                </a:solidFill>
              </a:rPr>
              <a:t>Manage Credentials</a:t>
            </a:r>
          </a:p>
          <a:p>
            <a:pPr marL="2114550" lvl="4" indent="-285750">
              <a:buFont typeface="Arial" panose="020B0604020202020204" pitchFamily="34" charset="0"/>
              <a:buChar char="•"/>
            </a:pPr>
            <a:r>
              <a:rPr lang="en-US" b="1" dirty="0">
                <a:solidFill>
                  <a:schemeClr val="bg1"/>
                </a:solidFill>
              </a:rPr>
              <a:t>Configure credential providers</a:t>
            </a:r>
          </a:p>
          <a:p>
            <a:pPr marL="2114550" lvl="4" indent="-285750">
              <a:buFont typeface="Arial" panose="020B0604020202020204" pitchFamily="34" charset="0"/>
              <a:buChar char="•"/>
            </a:pPr>
            <a:r>
              <a:rPr lang="en-US" b="1" dirty="0">
                <a:solidFill>
                  <a:schemeClr val="bg1"/>
                </a:solidFill>
              </a:rPr>
              <a:t>Manage users</a:t>
            </a:r>
          </a:p>
          <a:p>
            <a:pPr marL="1200150" lvl="2" indent="-285750">
              <a:buFont typeface="Arial" panose="020B0604020202020204" pitchFamily="34" charset="0"/>
              <a:buChar char="•"/>
            </a:pPr>
            <a:r>
              <a:rPr lang="en-US" b="1" dirty="0">
                <a:solidFill>
                  <a:schemeClr val="bg1"/>
                </a:solidFill>
              </a:rPr>
              <a:t>In Status Information</a:t>
            </a:r>
          </a:p>
          <a:p>
            <a:pPr marL="1657350" lvl="3" indent="-285750">
              <a:buFont typeface="Arial" panose="020B0604020202020204" pitchFamily="34" charset="0"/>
              <a:buChar char="•"/>
            </a:pPr>
            <a:r>
              <a:rPr lang="en-US" b="1" dirty="0">
                <a:solidFill>
                  <a:schemeClr val="bg1"/>
                </a:solidFill>
              </a:rPr>
              <a:t>System Information</a:t>
            </a:r>
          </a:p>
          <a:p>
            <a:pPr marL="1657350" lvl="3" indent="-285750">
              <a:buFont typeface="Arial" panose="020B0604020202020204" pitchFamily="34" charset="0"/>
              <a:buChar char="•"/>
            </a:pPr>
            <a:r>
              <a:rPr lang="en-US" b="1" dirty="0">
                <a:solidFill>
                  <a:schemeClr val="bg1"/>
                </a:solidFill>
              </a:rPr>
              <a:t>System Log</a:t>
            </a:r>
          </a:p>
          <a:p>
            <a:pPr marL="1657350" lvl="3" indent="-285750">
              <a:buFont typeface="Arial" panose="020B0604020202020204" pitchFamily="34" charset="0"/>
              <a:buChar char="•"/>
            </a:pPr>
            <a:r>
              <a:rPr lang="en-US" b="1" dirty="0">
                <a:solidFill>
                  <a:schemeClr val="bg1"/>
                </a:solidFill>
              </a:rPr>
              <a:t>Load statistics</a:t>
            </a:r>
          </a:p>
          <a:p>
            <a:pPr marL="1657350" lvl="3" indent="-285750">
              <a:buFont typeface="Arial" panose="020B0604020202020204" pitchFamily="34" charset="0"/>
              <a:buChar char="•"/>
            </a:pPr>
            <a:r>
              <a:rPr lang="en-US" b="1" dirty="0">
                <a:solidFill>
                  <a:schemeClr val="bg1"/>
                </a:solidFill>
              </a:rPr>
              <a:t>About Jenkins</a:t>
            </a:r>
          </a:p>
          <a:p>
            <a:pPr marL="1200150" lvl="2" indent="-285750">
              <a:buFont typeface="Arial" panose="020B0604020202020204" pitchFamily="34" charset="0"/>
              <a:buChar char="•"/>
            </a:pPr>
            <a:r>
              <a:rPr lang="en-US" b="1" dirty="0">
                <a:solidFill>
                  <a:schemeClr val="bg1"/>
                </a:solidFill>
              </a:rPr>
              <a:t>In Troubleshooting</a:t>
            </a:r>
          </a:p>
          <a:p>
            <a:pPr marL="1657350" lvl="3" indent="-285750">
              <a:buFont typeface="Arial" panose="020B0604020202020204" pitchFamily="34" charset="0"/>
              <a:buChar char="•"/>
            </a:pPr>
            <a:r>
              <a:rPr lang="en-US" b="1" dirty="0">
                <a:solidFill>
                  <a:schemeClr val="bg1"/>
                </a:solidFill>
              </a:rPr>
              <a:t>Manage Old data</a:t>
            </a:r>
          </a:p>
          <a:p>
            <a:pPr marL="1200150" lvl="2" indent="-285750">
              <a:buFont typeface="Arial" panose="020B0604020202020204" pitchFamily="34" charset="0"/>
              <a:buChar char="•"/>
            </a:pPr>
            <a:r>
              <a:rPr lang="en-US" b="1" dirty="0">
                <a:solidFill>
                  <a:schemeClr val="bg1"/>
                </a:solidFill>
              </a:rPr>
              <a:t>In Tools and Actions</a:t>
            </a:r>
          </a:p>
          <a:p>
            <a:pPr marL="1657350" lvl="3" indent="-285750">
              <a:buFont typeface="Arial" panose="020B0604020202020204" pitchFamily="34" charset="0"/>
              <a:buChar char="•"/>
            </a:pPr>
            <a:r>
              <a:rPr lang="en-US" b="1" dirty="0">
                <a:solidFill>
                  <a:schemeClr val="bg1"/>
                </a:solidFill>
              </a:rPr>
              <a:t>Reload Configuration from Disk</a:t>
            </a:r>
          </a:p>
          <a:p>
            <a:pPr marL="1657350" lvl="3" indent="-285750">
              <a:buFont typeface="Arial" panose="020B0604020202020204" pitchFamily="34" charset="0"/>
              <a:buChar char="•"/>
            </a:pPr>
            <a:r>
              <a:rPr lang="en-US" b="1" dirty="0">
                <a:solidFill>
                  <a:schemeClr val="bg1"/>
                </a:solidFill>
              </a:rPr>
              <a:t>Jenkins CLI</a:t>
            </a:r>
          </a:p>
          <a:p>
            <a:pPr marL="1657350" lvl="3" indent="-285750">
              <a:buFont typeface="Arial" panose="020B0604020202020204" pitchFamily="34" charset="0"/>
              <a:buChar char="•"/>
            </a:pPr>
            <a:r>
              <a:rPr lang="en-US" b="1" dirty="0">
                <a:solidFill>
                  <a:schemeClr val="bg1"/>
                </a:solidFill>
              </a:rPr>
              <a:t>Script Console</a:t>
            </a:r>
          </a:p>
          <a:p>
            <a:pPr marL="1657350" lvl="3" indent="-285750">
              <a:buFont typeface="Arial" panose="020B0604020202020204" pitchFamily="34" charset="0"/>
              <a:buChar char="•"/>
            </a:pPr>
            <a:r>
              <a:rPr lang="en-US" b="1" dirty="0">
                <a:solidFill>
                  <a:schemeClr val="bg1"/>
                </a:solidFill>
              </a:rPr>
              <a:t>Prepare for Shutdown</a:t>
            </a:r>
          </a:p>
        </p:txBody>
      </p:sp>
    </p:spTree>
    <p:extLst>
      <p:ext uri="{BB962C8B-B14F-4D97-AF65-F5344CB8AC3E}">
        <p14:creationId xmlns:p14="http://schemas.microsoft.com/office/powerpoint/2010/main" val="326116351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tools</a:t>
            </a:r>
          </a:p>
        </p:txBody>
      </p:sp>
      <p:sp>
        <p:nvSpPr>
          <p:cNvPr id="5" name="TextBox 4">
            <a:extLst>
              <a:ext uri="{FF2B5EF4-FFF2-40B4-BE49-F238E27FC236}">
                <a16:creationId xmlns:a16="http://schemas.microsoft.com/office/drawing/2014/main" id="{8AE9DD7E-A733-4F88-BEEA-60EC64797F4C}"/>
              </a:ext>
            </a:extLst>
          </p:cNvPr>
          <p:cNvSpPr txBox="1"/>
          <p:nvPr/>
        </p:nvSpPr>
        <p:spPr>
          <a:xfrm>
            <a:off x="796412" y="1317524"/>
            <a:ext cx="10607491" cy="397031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In Global Tool Configuration</a:t>
            </a:r>
          </a:p>
          <a:p>
            <a:pPr marL="285750" lvl="0" indent="-285750">
              <a:buFont typeface="Arial" panose="020B0604020202020204" pitchFamily="34" charset="0"/>
              <a:buChar char="•"/>
            </a:pPr>
            <a:r>
              <a:rPr lang="en-US" b="1" dirty="0">
                <a:solidFill>
                  <a:schemeClr val="bg1"/>
                </a:solidFill>
              </a:rPr>
              <a:t>The default plugins support configuring</a:t>
            </a:r>
          </a:p>
          <a:p>
            <a:pPr marL="742950" lvl="1" indent="-285750">
              <a:buFont typeface="Arial" panose="020B0604020202020204" pitchFamily="34" charset="0"/>
              <a:buChar char="•"/>
            </a:pPr>
            <a:r>
              <a:rPr lang="en-US" b="1" dirty="0">
                <a:solidFill>
                  <a:schemeClr val="bg1"/>
                </a:solidFill>
              </a:rPr>
              <a:t>Maven Configuration</a:t>
            </a:r>
          </a:p>
          <a:p>
            <a:pPr marL="742950" lvl="1" indent="-285750">
              <a:buFont typeface="Arial" panose="020B0604020202020204" pitchFamily="34" charset="0"/>
              <a:buChar char="•"/>
            </a:pPr>
            <a:r>
              <a:rPr lang="en-US" b="1" dirty="0">
                <a:solidFill>
                  <a:schemeClr val="bg1"/>
                </a:solidFill>
              </a:rPr>
              <a:t>JDK</a:t>
            </a:r>
          </a:p>
          <a:p>
            <a:pPr marL="742950" lvl="1" indent="-285750">
              <a:buFont typeface="Arial" panose="020B0604020202020204" pitchFamily="34" charset="0"/>
              <a:buChar char="•"/>
            </a:pPr>
            <a:r>
              <a:rPr lang="en-US" b="1" dirty="0">
                <a:solidFill>
                  <a:schemeClr val="bg1"/>
                </a:solidFill>
              </a:rPr>
              <a:t>Git</a:t>
            </a:r>
          </a:p>
          <a:p>
            <a:pPr marL="742950" lvl="1" indent="-285750">
              <a:buFont typeface="Arial" panose="020B0604020202020204" pitchFamily="34" charset="0"/>
              <a:buChar char="•"/>
            </a:pPr>
            <a:r>
              <a:rPr lang="en-US" b="1" dirty="0">
                <a:solidFill>
                  <a:schemeClr val="bg1"/>
                </a:solidFill>
              </a:rPr>
              <a:t>Gradle</a:t>
            </a:r>
          </a:p>
          <a:p>
            <a:pPr marL="742950" lvl="1" indent="-285750">
              <a:buFont typeface="Arial" panose="020B0604020202020204" pitchFamily="34" charset="0"/>
              <a:buChar char="•"/>
            </a:pPr>
            <a:r>
              <a:rPr lang="en-US" b="1" dirty="0">
                <a:solidFill>
                  <a:schemeClr val="bg1"/>
                </a:solidFill>
              </a:rPr>
              <a:t>Ant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To build a java application using Maven. </a:t>
            </a:r>
          </a:p>
          <a:p>
            <a:pPr marL="285750" lvl="0" indent="-285750">
              <a:buFont typeface="Arial" panose="020B0604020202020204" pitchFamily="34" charset="0"/>
              <a:buChar char="•"/>
            </a:pPr>
            <a:r>
              <a:rPr lang="en-US" b="1" dirty="0">
                <a:solidFill>
                  <a:schemeClr val="bg1"/>
                </a:solidFill>
              </a:rPr>
              <a:t>So set up JDK and Maven installation.</a:t>
            </a:r>
          </a:p>
          <a:p>
            <a:pPr marL="285750" lvl="0" indent="-285750">
              <a:buFont typeface="Arial" panose="020B0604020202020204" pitchFamily="34" charset="0"/>
              <a:buChar char="•"/>
            </a:pPr>
            <a:r>
              <a:rPr lang="en-US" b="1" dirty="0">
                <a:solidFill>
                  <a:schemeClr val="bg1"/>
                </a:solidFill>
              </a:rPr>
              <a:t>Jenkins’s contextual help buttons.</a:t>
            </a:r>
          </a:p>
          <a:p>
            <a:pPr marL="742950" lvl="1" indent="-285750">
              <a:buFont typeface="Arial" panose="020B0604020202020204" pitchFamily="34" charset="0"/>
              <a:buChar char="•"/>
            </a:pPr>
            <a:r>
              <a:rPr lang="en-US" b="1" dirty="0">
                <a:solidFill>
                  <a:schemeClr val="bg1"/>
                </a:solidFill>
              </a:rPr>
              <a:t>blue icon in the right.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0429449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tools</a:t>
            </a:r>
          </a:p>
        </p:txBody>
      </p:sp>
      <p:sp>
        <p:nvSpPr>
          <p:cNvPr id="5" name="TextBox 4">
            <a:extLst>
              <a:ext uri="{FF2B5EF4-FFF2-40B4-BE49-F238E27FC236}">
                <a16:creationId xmlns:a16="http://schemas.microsoft.com/office/drawing/2014/main" id="{8AE9DD7E-A733-4F88-BEEA-60EC64797F4C}"/>
              </a:ext>
            </a:extLst>
          </p:cNvPr>
          <p:cNvSpPr txBox="1"/>
          <p:nvPr/>
        </p:nvSpPr>
        <p:spPr>
          <a:xfrm>
            <a:off x="796412" y="1317524"/>
            <a:ext cx="10607491"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provides several options to configuring Maven. </a:t>
            </a:r>
          </a:p>
          <a:p>
            <a:pPr marL="285750" lvl="0" indent="-285750">
              <a:buFont typeface="Arial" panose="020B0604020202020204" pitchFamily="34" charset="0"/>
              <a:buChar char="•"/>
            </a:pPr>
            <a:r>
              <a:rPr lang="en-US" b="1" dirty="0">
                <a:solidFill>
                  <a:schemeClr val="bg1"/>
                </a:solidFill>
              </a:rPr>
              <a:t>If Maven is already installed </a:t>
            </a:r>
          </a:p>
          <a:p>
            <a:pPr marL="742950" lvl="1" indent="-285750">
              <a:buFont typeface="Arial" panose="020B0604020202020204" pitchFamily="34" charset="0"/>
              <a:buChar char="•"/>
            </a:pPr>
            <a:r>
              <a:rPr lang="en-US" b="1" dirty="0">
                <a:solidFill>
                  <a:schemeClr val="bg1"/>
                </a:solidFill>
              </a:rPr>
              <a:t>provide the path in the MAVEN_HOME field. </a:t>
            </a:r>
          </a:p>
          <a:p>
            <a:pPr marL="285750" lvl="0" indent="-285750">
              <a:buFont typeface="Arial" panose="020B0604020202020204" pitchFamily="34" charset="0"/>
              <a:buChar char="•"/>
            </a:pPr>
            <a:r>
              <a:rPr lang="en-US" b="1" dirty="0">
                <a:solidFill>
                  <a:schemeClr val="bg1"/>
                </a:solidFill>
              </a:rPr>
              <a:t>Alternatively, install a Maven distribution by extracting a zip file </a:t>
            </a:r>
          </a:p>
          <a:p>
            <a:pPr marL="742950" lvl="1" indent="-285750">
              <a:buFont typeface="Arial" panose="020B0604020202020204" pitchFamily="34" charset="0"/>
              <a:buChar char="•"/>
            </a:pPr>
            <a:r>
              <a:rPr lang="en-US" b="1" dirty="0">
                <a:solidFill>
                  <a:schemeClr val="bg1"/>
                </a:solidFill>
              </a:rPr>
              <a:t>located in a shared directory</a:t>
            </a:r>
          </a:p>
          <a:p>
            <a:pPr marL="285750" lvl="0" indent="-285750">
              <a:buFont typeface="Arial" panose="020B0604020202020204" pitchFamily="34" charset="0"/>
              <a:buChar char="•"/>
            </a:pPr>
            <a:r>
              <a:rPr lang="en-US" b="1" dirty="0">
                <a:solidFill>
                  <a:schemeClr val="bg1"/>
                </a:solidFill>
              </a:rPr>
              <a:t>or </a:t>
            </a:r>
          </a:p>
          <a:p>
            <a:pPr marL="742950" lvl="1" indent="-285750">
              <a:buFont typeface="Arial" panose="020B0604020202020204" pitchFamily="34" charset="0"/>
              <a:buChar char="•"/>
            </a:pPr>
            <a:r>
              <a:rPr lang="en-US" b="1" dirty="0">
                <a:solidFill>
                  <a:schemeClr val="bg1"/>
                </a:solidFill>
              </a:rPr>
              <a:t>execute a home-rolled installation script. </a:t>
            </a:r>
          </a:p>
          <a:p>
            <a:pPr marL="285750" lvl="0" indent="-285750">
              <a:buFont typeface="Arial" panose="020B0604020202020204" pitchFamily="34" charset="0"/>
              <a:buChar char="•"/>
            </a:pPr>
            <a:r>
              <a:rPr lang="en-US" b="1" dirty="0">
                <a:solidFill>
                  <a:schemeClr val="bg1"/>
                </a:solidFill>
              </a:rPr>
              <a:t>or </a:t>
            </a:r>
          </a:p>
          <a:p>
            <a:pPr marL="742950" lvl="1" indent="-285750">
              <a:buFont typeface="Arial" panose="020B0604020202020204" pitchFamily="34" charset="0"/>
              <a:buChar char="•"/>
            </a:pPr>
            <a:r>
              <a:rPr lang="en-US" b="1" dirty="0">
                <a:solidFill>
                  <a:schemeClr val="bg1"/>
                </a:solidFill>
              </a:rPr>
              <a:t>let Jenkins download Maven. </a:t>
            </a:r>
          </a:p>
          <a:p>
            <a:pPr marL="1200150" lvl="2" indent="-285750">
              <a:buFont typeface="Arial" panose="020B0604020202020204" pitchFamily="34" charset="0"/>
              <a:buChar char="•"/>
            </a:pPr>
            <a:r>
              <a:rPr lang="en-US" b="1" dirty="0">
                <a:solidFill>
                  <a:schemeClr val="bg1"/>
                </a:solidFill>
              </a:rPr>
              <a:t>tick the Install automatically checkbox. </a:t>
            </a:r>
          </a:p>
          <a:p>
            <a:pPr marL="1200150" lvl="2" indent="-285750">
              <a:buFont typeface="Arial" panose="020B0604020202020204" pitchFamily="34" charset="0"/>
              <a:buChar char="•"/>
            </a:pPr>
            <a:r>
              <a:rPr lang="en-US" b="1" dirty="0">
                <a:solidFill>
                  <a:schemeClr val="bg1"/>
                </a:solidFill>
              </a:rPr>
              <a:t>Jenkins will download and install Maven from the Apache website 	</a:t>
            </a:r>
          </a:p>
          <a:p>
            <a:pPr marL="1200150" lvl="2" indent="-285750">
              <a:buFont typeface="Arial" panose="020B0604020202020204" pitchFamily="34" charset="0"/>
              <a:buChar char="•"/>
            </a:pPr>
            <a:r>
              <a:rPr lang="en-US" b="1" dirty="0">
                <a:solidFill>
                  <a:schemeClr val="bg1"/>
                </a:solidFill>
              </a:rPr>
              <a:t>Choose the Maven version </a:t>
            </a:r>
          </a:p>
          <a:p>
            <a:pPr marL="1200150" lvl="2" indent="-285750">
              <a:buFont typeface="Arial" panose="020B0604020202020204" pitchFamily="34" charset="0"/>
              <a:buChar char="•"/>
            </a:pPr>
            <a:r>
              <a:rPr lang="en-US" b="1" dirty="0">
                <a:solidFill>
                  <a:schemeClr val="bg1"/>
                </a:solidFill>
              </a:rPr>
              <a:t>Give a name for your Maven 	</a:t>
            </a:r>
          </a:p>
          <a:p>
            <a:pPr marL="1200150" lvl="2" indent="-285750">
              <a:buFont typeface="Arial" panose="020B0604020202020204" pitchFamily="34" charset="0"/>
              <a:buChar char="•"/>
            </a:pPr>
            <a:r>
              <a:rPr lang="en-US" b="1" dirty="0">
                <a:solidFill>
                  <a:schemeClr val="bg1"/>
                </a:solidFill>
              </a:rPr>
              <a:t>Will refer to it in your build jobs/pipeline using this name.</a:t>
            </a:r>
          </a:p>
          <a:p>
            <a:pPr marL="742950" lvl="1" indent="-285750">
              <a:buFont typeface="Arial" panose="020B0604020202020204" pitchFamily="34" charset="0"/>
              <a:buChar char="•"/>
            </a:pPr>
            <a:r>
              <a:rPr lang="en-US" b="1" dirty="0">
                <a:solidFill>
                  <a:schemeClr val="bg1"/>
                </a:solidFill>
              </a:rPr>
              <a:t>If behind a firewall provide proxy information</a:t>
            </a:r>
          </a:p>
        </p:txBody>
      </p:sp>
    </p:spTree>
    <p:extLst>
      <p:ext uri="{BB962C8B-B14F-4D97-AF65-F5344CB8AC3E}">
        <p14:creationId xmlns:p14="http://schemas.microsoft.com/office/powerpoint/2010/main" val="40025839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tools</a:t>
            </a:r>
          </a:p>
        </p:txBody>
      </p:sp>
      <p:sp>
        <p:nvSpPr>
          <p:cNvPr id="5" name="TextBox 4">
            <a:extLst>
              <a:ext uri="{FF2B5EF4-FFF2-40B4-BE49-F238E27FC236}">
                <a16:creationId xmlns:a16="http://schemas.microsoft.com/office/drawing/2014/main" id="{8AE9DD7E-A733-4F88-BEEA-60EC64797F4C}"/>
              </a:ext>
            </a:extLst>
          </p:cNvPr>
          <p:cNvSpPr txBox="1"/>
          <p:nvPr/>
        </p:nvSpPr>
        <p:spPr>
          <a:xfrm>
            <a:off x="796412" y="1317524"/>
            <a:ext cx="10607491" cy="369331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N.B:</a:t>
            </a:r>
          </a:p>
          <a:p>
            <a:pPr marL="742950" lvl="1" indent="-285750">
              <a:buFont typeface="Arial" panose="020B0604020202020204" pitchFamily="34" charset="0"/>
              <a:buChar char="•"/>
            </a:pPr>
            <a:r>
              <a:rPr lang="en-US" b="1" dirty="0">
                <a:solidFill>
                  <a:schemeClr val="bg1"/>
                </a:solidFill>
              </a:rPr>
              <a:t> Jenkins maven settings.xml can be a pom.xml</a:t>
            </a:r>
          </a:p>
          <a:p>
            <a:pPr marL="742950" lvl="1" indent="-285750">
              <a:buFont typeface="Arial" panose="020B0604020202020204" pitchFamily="34" charset="0"/>
              <a:buChar char="•"/>
            </a:pPr>
            <a:r>
              <a:rPr lang="en-US" b="1" dirty="0">
                <a:solidFill>
                  <a:schemeClr val="bg1"/>
                </a:solidFill>
              </a:rPr>
              <a:t>JDK configuration</a:t>
            </a:r>
          </a:p>
          <a:p>
            <a:pPr marL="742950" lvl="1" indent="-285750">
              <a:buFont typeface="Arial" panose="020B0604020202020204" pitchFamily="34" charset="0"/>
              <a:buChar char="•"/>
            </a:pPr>
            <a:r>
              <a:rPr lang="en-US" b="1" dirty="0">
                <a:solidFill>
                  <a:schemeClr val="bg1"/>
                </a:solidFill>
              </a:rPr>
              <a:t>After configuring Maven </a:t>
            </a:r>
          </a:p>
          <a:p>
            <a:pPr marL="742950" lvl="1" indent="-285750">
              <a:buFont typeface="Arial" panose="020B0604020202020204" pitchFamily="34" charset="0"/>
              <a:buChar char="•"/>
            </a:pPr>
            <a:r>
              <a:rPr lang="en-US" b="1" dirty="0">
                <a:solidFill>
                  <a:schemeClr val="bg1"/>
                </a:solidFill>
              </a:rPr>
              <a:t>Configure a JDK installation </a:t>
            </a:r>
          </a:p>
          <a:p>
            <a:pPr marL="1200150" lvl="2" indent="-285750">
              <a:buFont typeface="Arial" panose="020B0604020202020204" pitchFamily="34" charset="0"/>
              <a:buChar char="•"/>
            </a:pPr>
            <a:r>
              <a:rPr lang="en-US" b="1" dirty="0">
                <a:solidFill>
                  <a:schemeClr val="bg1"/>
                </a:solidFill>
              </a:rPr>
              <a:t>if Java JDK (JDK and JRE are different) is already installed 	</a:t>
            </a:r>
          </a:p>
          <a:p>
            <a:pPr marL="1200150" lvl="2" indent="-285750">
              <a:buFont typeface="Arial" panose="020B0604020202020204" pitchFamily="34" charset="0"/>
              <a:buChar char="•"/>
            </a:pPr>
            <a:r>
              <a:rPr lang="en-US" b="1" dirty="0">
                <a:solidFill>
                  <a:schemeClr val="bg1"/>
                </a:solidFill>
              </a:rPr>
              <a:t>provide the path in the JAVA_HOME field. </a:t>
            </a:r>
          </a:p>
          <a:p>
            <a:pPr marL="742950" lvl="1" indent="-285750">
              <a:buFont typeface="Arial" panose="020B0604020202020204" pitchFamily="34" charset="0"/>
              <a:buChar char="•"/>
            </a:pPr>
            <a:r>
              <a:rPr lang="en-US" b="1" dirty="0">
                <a:solidFill>
                  <a:schemeClr val="bg1"/>
                </a:solidFill>
              </a:rPr>
              <a:t>Jenkins can download JDK from the Oracle website </a:t>
            </a:r>
          </a:p>
          <a:p>
            <a:pPr marL="742950" lvl="1" indent="-285750">
              <a:buFont typeface="Arial" panose="020B0604020202020204" pitchFamily="34" charset="0"/>
              <a:buChar char="•"/>
            </a:pPr>
            <a:r>
              <a:rPr lang="en-US" b="1" dirty="0">
                <a:solidFill>
                  <a:schemeClr val="bg1"/>
                </a:solidFill>
              </a:rPr>
              <a:t>For licensing reasons, </a:t>
            </a:r>
          </a:p>
          <a:p>
            <a:pPr marL="1200150" lvl="2" indent="-285750">
              <a:buFont typeface="Arial" panose="020B0604020202020204" pitchFamily="34" charset="0"/>
              <a:buChar char="•"/>
            </a:pPr>
            <a:r>
              <a:rPr lang="en-US" b="1" dirty="0">
                <a:solidFill>
                  <a:schemeClr val="bg1"/>
                </a:solidFill>
              </a:rPr>
              <a:t>tick checkbox to indicate that you agree with the Java SDK License Agreement.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Git configuration</a:t>
            </a:r>
          </a:p>
          <a:p>
            <a:pPr marL="285750" lvl="0" indent="-285750">
              <a:buFont typeface="Arial" panose="020B0604020202020204" pitchFamily="34" charset="0"/>
              <a:buChar char="•"/>
            </a:pPr>
            <a:r>
              <a:rPr lang="en-US" b="1" dirty="0">
                <a:solidFill>
                  <a:schemeClr val="bg1"/>
                </a:solidFill>
              </a:rPr>
              <a:t>Git plugin is also one of the default plugin now.</a:t>
            </a:r>
          </a:p>
        </p:txBody>
      </p:sp>
    </p:spTree>
    <p:extLst>
      <p:ext uri="{BB962C8B-B14F-4D97-AF65-F5344CB8AC3E}">
        <p14:creationId xmlns:p14="http://schemas.microsoft.com/office/powerpoint/2010/main" val="14197411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CLI</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Why CLI</a:t>
            </a:r>
          </a:p>
          <a:p>
            <a:pPr marL="742950" lvl="1" indent="-285750">
              <a:buFont typeface="Arial" panose="020B0604020202020204" pitchFamily="34" charset="0"/>
              <a:buChar char="•"/>
            </a:pPr>
            <a:r>
              <a:rPr lang="en-US" b="1" dirty="0">
                <a:solidFill>
                  <a:schemeClr val="bg1"/>
                </a:solidFill>
              </a:rPr>
              <a:t>For advanced users</a:t>
            </a:r>
          </a:p>
          <a:p>
            <a:pPr marL="1200150" lvl="2" indent="-285750">
              <a:buFont typeface="Arial" panose="020B0604020202020204" pitchFamily="34" charset="0"/>
              <a:buChar char="•"/>
            </a:pPr>
            <a:r>
              <a:rPr lang="en-US" b="1" dirty="0">
                <a:solidFill>
                  <a:schemeClr val="bg1"/>
                </a:solidFill>
              </a:rPr>
              <a:t>Easier</a:t>
            </a:r>
          </a:p>
          <a:p>
            <a:pPr marL="742950" lvl="1" indent="-285750">
              <a:buFont typeface="Arial" panose="020B0604020202020204" pitchFamily="34" charset="0"/>
              <a:buChar char="•"/>
            </a:pPr>
            <a:r>
              <a:rPr lang="en-US" b="1" dirty="0">
                <a:solidFill>
                  <a:schemeClr val="bg1"/>
                </a:solidFill>
              </a:rPr>
              <a:t>Faster</a:t>
            </a:r>
          </a:p>
          <a:p>
            <a:pPr marL="742950" lvl="1" indent="-285750">
              <a:buFont typeface="Arial" panose="020B0604020202020204" pitchFamily="34" charset="0"/>
              <a:buChar char="•"/>
            </a:pPr>
            <a:r>
              <a:rPr lang="en-US" b="1" dirty="0">
                <a:solidFill>
                  <a:schemeClr val="bg1"/>
                </a:solidFill>
              </a:rPr>
              <a:t>Less memory utilized</a:t>
            </a:r>
          </a:p>
          <a:p>
            <a:pPr marL="742950" lvl="1" indent="-285750">
              <a:buFont typeface="Arial" panose="020B0604020202020204" pitchFamily="34" charset="0"/>
              <a:buChar char="•"/>
            </a:pPr>
            <a:r>
              <a:rPr lang="en-US" b="1" dirty="0">
                <a:solidFill>
                  <a:schemeClr val="bg1"/>
                </a:solidFill>
              </a:rPr>
              <a:t>Better for Continuous Integration</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Typical Jenkins Home directory</a:t>
            </a:r>
          </a:p>
          <a:p>
            <a:pPr marL="742950" lvl="1" indent="-285750">
              <a:buFont typeface="Arial" panose="020B0604020202020204" pitchFamily="34" charset="0"/>
              <a:buChar char="•"/>
            </a:pPr>
            <a:r>
              <a:rPr lang="en-US" b="1" dirty="0">
                <a:solidFill>
                  <a:schemeClr val="bg1"/>
                </a:solidFill>
              </a:rPr>
              <a:t>Linux</a:t>
            </a:r>
          </a:p>
          <a:p>
            <a:pPr marL="1200150" lvl="2" indent="-285750">
              <a:buFont typeface="Arial" panose="020B0604020202020204" pitchFamily="34" charset="0"/>
              <a:buChar char="•"/>
            </a:pPr>
            <a:r>
              <a:rPr lang="en-US" b="1" dirty="0">
                <a:solidFill>
                  <a:schemeClr val="bg1"/>
                </a:solidFill>
              </a:rPr>
              <a:t>/var/lib/</a:t>
            </a:r>
            <a:r>
              <a:rPr lang="en-US" b="1" dirty="0" err="1">
                <a:solidFill>
                  <a:schemeClr val="bg1"/>
                </a:solidFill>
              </a:rPr>
              <a:t>jenkins</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Windows</a:t>
            </a:r>
          </a:p>
          <a:p>
            <a:pPr marL="1200150" lvl="2" indent="-285750">
              <a:buFont typeface="Arial" panose="020B0604020202020204" pitchFamily="34" charset="0"/>
              <a:buChar char="•"/>
            </a:pPr>
            <a:r>
              <a:rPr lang="en-US" b="1" dirty="0">
                <a:solidFill>
                  <a:schemeClr val="bg1"/>
                </a:solidFill>
              </a:rPr>
              <a:t>C:\Program Files\Jenkins</a:t>
            </a:r>
          </a:p>
          <a:p>
            <a:pPr marL="742950" lvl="1" indent="-285750">
              <a:buFont typeface="Arial" panose="020B0604020202020204" pitchFamily="34" charset="0"/>
              <a:buChar char="•"/>
            </a:pPr>
            <a:r>
              <a:rPr lang="en-US" b="1" dirty="0">
                <a:solidFill>
                  <a:schemeClr val="bg1"/>
                </a:solidFill>
              </a:rPr>
              <a:t>Mac</a:t>
            </a:r>
          </a:p>
          <a:p>
            <a:pPr marL="1200150" lvl="2" indent="-285750">
              <a:buFont typeface="Arial" panose="020B0604020202020204" pitchFamily="34" charset="0"/>
              <a:buChar char="•"/>
            </a:pPr>
            <a:r>
              <a:rPr lang="en-US" b="1" dirty="0">
                <a:solidFill>
                  <a:schemeClr val="bg1"/>
                </a:solidFill>
              </a:rPr>
              <a:t>/Users/vilas/Desktop/Tools/Jenkins</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771734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IN" b="1" dirty="0">
                <a:solidFill>
                  <a:schemeClr val="bg1"/>
                </a:solidFill>
                <a:latin typeface="+mn-lt"/>
              </a:rPr>
              <a:t>Installing Jenkins</a:t>
            </a:r>
          </a:p>
        </p:txBody>
      </p:sp>
      <p:sp>
        <p:nvSpPr>
          <p:cNvPr id="5" name="TextBox 4">
            <a:extLst>
              <a:ext uri="{FF2B5EF4-FFF2-40B4-BE49-F238E27FC236}">
                <a16:creationId xmlns:a16="http://schemas.microsoft.com/office/drawing/2014/main" id="{8AE9DD7E-A733-4F88-BEEA-60EC64797F4C}"/>
              </a:ext>
            </a:extLst>
          </p:cNvPr>
          <p:cNvSpPr txBox="1"/>
          <p:nvPr/>
        </p:nvSpPr>
        <p:spPr>
          <a:xfrm>
            <a:off x="926004" y="1212352"/>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supports two different installations.</a:t>
            </a:r>
          </a:p>
          <a:p>
            <a:pPr marL="742950" lvl="1" indent="-285750">
              <a:buFont typeface="Arial" panose="020B0604020202020204" pitchFamily="34" charset="0"/>
              <a:buChar char="•"/>
            </a:pPr>
            <a:r>
              <a:rPr lang="en-US" b="1" dirty="0">
                <a:solidFill>
                  <a:schemeClr val="bg1"/>
                </a:solidFill>
              </a:rPr>
              <a:t>Normal install procedures</a:t>
            </a:r>
          </a:p>
          <a:p>
            <a:pPr marL="1200150" lvl="2" indent="-285750">
              <a:buFont typeface="Arial" panose="020B0604020202020204" pitchFamily="34" charset="0"/>
              <a:buChar char="•"/>
            </a:pPr>
            <a:r>
              <a:rPr lang="en-US" b="1" dirty="0">
                <a:solidFill>
                  <a:schemeClr val="bg1"/>
                </a:solidFill>
              </a:rPr>
              <a:t>Already explained</a:t>
            </a:r>
          </a:p>
          <a:p>
            <a:pPr marL="742950" lvl="1" indent="-285750">
              <a:buFont typeface="Arial" panose="020B0604020202020204" pitchFamily="34" charset="0"/>
              <a:buChar char="•"/>
            </a:pPr>
            <a:r>
              <a:rPr lang="en-US" b="1" dirty="0">
                <a:solidFill>
                  <a:schemeClr val="bg1"/>
                </a:solidFill>
              </a:rPr>
              <a:t>Using java command</a:t>
            </a:r>
          </a:p>
          <a:p>
            <a:pPr marL="1200150" lvl="2" indent="-285750">
              <a:buFont typeface="Arial" panose="020B0604020202020204" pitchFamily="34" charset="0"/>
              <a:buChar char="•"/>
            </a:pPr>
            <a:r>
              <a:rPr lang="en-US" b="1" dirty="0">
                <a:solidFill>
                  <a:schemeClr val="bg1"/>
                </a:solidFill>
              </a:rPr>
              <a:t>Run the WAR file</a:t>
            </a:r>
          </a:p>
          <a:p>
            <a:pPr marL="1200150" lvl="2" indent="-285750">
              <a:buFont typeface="Arial" panose="020B0604020202020204" pitchFamily="34" charset="0"/>
              <a:buChar char="•"/>
            </a:pPr>
            <a:r>
              <a:rPr lang="en-US" b="1" dirty="0">
                <a:solidFill>
                  <a:schemeClr val="bg1"/>
                </a:solidFill>
              </a:rPr>
              <a:t>Jenkins “Web application </a:t>
            </a:r>
            <a:r>
              <a:rPr lang="en-US" b="1" dirty="0" err="1">
                <a:solidFill>
                  <a:schemeClr val="bg1"/>
                </a:solidFill>
              </a:rPr>
              <a:t>ARchive</a:t>
            </a:r>
            <a:r>
              <a:rPr lang="en-US" b="1" dirty="0">
                <a:solidFill>
                  <a:schemeClr val="bg1"/>
                </a:solidFill>
              </a:rPr>
              <a:t> (WAR)” file can be started from the command line:</a:t>
            </a:r>
          </a:p>
          <a:p>
            <a:pPr marL="1200150" lvl="2" indent="-285750">
              <a:buFont typeface="Arial" panose="020B0604020202020204" pitchFamily="34" charset="0"/>
              <a:buChar char="•"/>
            </a:pPr>
            <a:r>
              <a:rPr lang="en-US" b="1" dirty="0">
                <a:solidFill>
                  <a:schemeClr val="bg1"/>
                </a:solidFill>
              </a:rPr>
              <a:t>Download the latest stable Jenkins WAR file from following </a:t>
            </a:r>
            <a:r>
              <a:rPr lang="en-US" b="1" dirty="0" err="1">
                <a:solidFill>
                  <a:schemeClr val="bg1"/>
                </a:solidFill>
              </a:rPr>
              <a:t>url</a:t>
            </a:r>
            <a:r>
              <a:rPr lang="en-US" b="1" dirty="0">
                <a:solidFill>
                  <a:schemeClr val="bg1"/>
                </a:solidFill>
              </a:rPr>
              <a:t> </a:t>
            </a:r>
          </a:p>
          <a:p>
            <a:pPr marL="1657350" lvl="3" indent="-285750">
              <a:buFont typeface="Arial" panose="020B0604020202020204" pitchFamily="34" charset="0"/>
              <a:buChar char="•"/>
            </a:pPr>
            <a:r>
              <a:rPr lang="en-US" b="1" dirty="0">
                <a:solidFill>
                  <a:schemeClr val="bg1"/>
                </a:solidFill>
              </a:rPr>
              <a:t>https://www.jenkins.io/download</a:t>
            </a:r>
          </a:p>
          <a:p>
            <a:pPr marL="1200150" lvl="2" indent="-285750">
              <a:buFont typeface="Arial" panose="020B0604020202020204" pitchFamily="34" charset="0"/>
              <a:buChar char="•"/>
            </a:pPr>
            <a:r>
              <a:rPr lang="en-US" b="1" dirty="0">
                <a:solidFill>
                  <a:schemeClr val="bg1"/>
                </a:solidFill>
              </a:rPr>
              <a:t>Run the command </a:t>
            </a:r>
          </a:p>
          <a:p>
            <a:pPr marL="1657350" lvl="3" indent="-285750">
              <a:buFont typeface="Arial" panose="020B0604020202020204" pitchFamily="34" charset="0"/>
              <a:buChar char="•"/>
            </a:pPr>
            <a:r>
              <a:rPr lang="en-US" b="1" dirty="0">
                <a:solidFill>
                  <a:schemeClr val="bg1"/>
                </a:solidFill>
              </a:rPr>
              <a:t>java -jar </a:t>
            </a:r>
            <a:r>
              <a:rPr lang="en-US" b="1" dirty="0" err="1">
                <a:solidFill>
                  <a:schemeClr val="bg1"/>
                </a:solidFill>
              </a:rPr>
              <a:t>jenkins.war</a:t>
            </a:r>
            <a:r>
              <a:rPr lang="en-US" b="1" dirty="0">
                <a:solidFill>
                  <a:schemeClr val="bg1"/>
                </a:solidFill>
              </a:rPr>
              <a:t>.</a:t>
            </a:r>
          </a:p>
          <a:p>
            <a:pPr marL="1200150" lvl="2" indent="-285750">
              <a:buFont typeface="Arial" panose="020B0604020202020204" pitchFamily="34" charset="0"/>
              <a:buChar char="•"/>
            </a:pPr>
            <a:endParaRPr lang="en-US" b="1" dirty="0">
              <a:solidFill>
                <a:schemeClr val="bg1"/>
              </a:solidFill>
            </a:endParaRPr>
          </a:p>
          <a:p>
            <a:pPr marL="1200150" lvl="2" indent="-285750">
              <a:buFont typeface="Arial" panose="020B0604020202020204" pitchFamily="34" charset="0"/>
              <a:buChar char="•"/>
            </a:pPr>
            <a:r>
              <a:rPr lang="en-US" b="1" dirty="0">
                <a:solidFill>
                  <a:schemeClr val="bg1"/>
                </a:solidFill>
              </a:rPr>
              <a:t>Browse to http://localhost&lt; or </a:t>
            </a:r>
            <a:r>
              <a:rPr lang="en-US" b="1" dirty="0" err="1">
                <a:solidFill>
                  <a:schemeClr val="bg1"/>
                </a:solidFill>
              </a:rPr>
              <a:t>ip</a:t>
            </a:r>
            <a:r>
              <a:rPr lang="en-US" b="1" dirty="0">
                <a:solidFill>
                  <a:schemeClr val="bg1"/>
                </a:solidFill>
              </a:rPr>
              <a:t>&gt;:8080 and wait until the Unlock Jenkins page appears.</a:t>
            </a:r>
          </a:p>
          <a:p>
            <a:pPr marL="1200150" lvl="2" indent="-285750">
              <a:buFont typeface="Arial" panose="020B0604020202020204" pitchFamily="34" charset="0"/>
              <a:buChar char="•"/>
            </a:pPr>
            <a:r>
              <a:rPr lang="en-US" b="1" dirty="0">
                <a:solidFill>
                  <a:schemeClr val="bg1"/>
                </a:solidFill>
              </a:rPr>
              <a:t>Continue on with the Post-installation setup wizard below.</a:t>
            </a:r>
          </a:p>
          <a:p>
            <a:pPr marL="1200150" lvl="2"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61654842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CLI</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563231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Why CLI</a:t>
            </a:r>
          </a:p>
          <a:p>
            <a:pPr marL="742950" lvl="1" indent="-285750">
              <a:buFont typeface="Arial" panose="020B0604020202020204" pitchFamily="34" charset="0"/>
              <a:buChar char="•"/>
            </a:pPr>
            <a:r>
              <a:rPr lang="en-US" b="1" dirty="0">
                <a:solidFill>
                  <a:schemeClr val="bg1"/>
                </a:solidFill>
              </a:rPr>
              <a:t>For advanced users</a:t>
            </a:r>
          </a:p>
          <a:p>
            <a:pPr marL="1200150" lvl="2" indent="-285750">
              <a:buFont typeface="Arial" panose="020B0604020202020204" pitchFamily="34" charset="0"/>
              <a:buChar char="•"/>
            </a:pPr>
            <a:r>
              <a:rPr lang="en-US" b="1" dirty="0">
                <a:solidFill>
                  <a:schemeClr val="bg1"/>
                </a:solidFill>
              </a:rPr>
              <a:t>Easier</a:t>
            </a:r>
          </a:p>
          <a:p>
            <a:pPr marL="1200150" lvl="2" indent="-285750">
              <a:buFont typeface="Arial" panose="020B0604020202020204" pitchFamily="34" charset="0"/>
              <a:buChar char="•"/>
            </a:pPr>
            <a:r>
              <a:rPr lang="en-US" b="1" dirty="0">
                <a:solidFill>
                  <a:schemeClr val="bg1"/>
                </a:solidFill>
              </a:rPr>
              <a:t>Faster</a:t>
            </a:r>
          </a:p>
          <a:p>
            <a:pPr marL="1200150" lvl="2" indent="-285750">
              <a:buFont typeface="Arial" panose="020B0604020202020204" pitchFamily="34" charset="0"/>
              <a:buChar char="•"/>
            </a:pPr>
            <a:r>
              <a:rPr lang="en-US" b="1" dirty="0">
                <a:solidFill>
                  <a:schemeClr val="bg1"/>
                </a:solidFill>
              </a:rPr>
              <a:t>Less memory utilized</a:t>
            </a:r>
          </a:p>
          <a:p>
            <a:pPr marL="1200150" lvl="2" indent="-285750">
              <a:buFont typeface="Arial" panose="020B0604020202020204" pitchFamily="34" charset="0"/>
              <a:buChar char="•"/>
            </a:pPr>
            <a:r>
              <a:rPr lang="en-US" b="1" dirty="0">
                <a:solidFill>
                  <a:schemeClr val="bg1"/>
                </a:solidFill>
              </a:rPr>
              <a:t>Better for Continuous Integration</a:t>
            </a:r>
          </a:p>
          <a:p>
            <a:pPr marL="285750" lvl="0" indent="-285750">
              <a:buFont typeface="Arial" panose="020B0604020202020204" pitchFamily="34" charset="0"/>
              <a:buChar char="•"/>
            </a:pPr>
            <a:r>
              <a:rPr lang="en-US" b="1" dirty="0">
                <a:solidFill>
                  <a:schemeClr val="bg1"/>
                </a:solidFill>
              </a:rPr>
              <a:t>Typical Jenkins Home directory</a:t>
            </a:r>
          </a:p>
          <a:p>
            <a:pPr marL="742950" lvl="1" indent="-285750">
              <a:buFont typeface="Arial" panose="020B0604020202020204" pitchFamily="34" charset="0"/>
              <a:buChar char="•"/>
            </a:pPr>
            <a:r>
              <a:rPr lang="en-US" b="1" dirty="0">
                <a:solidFill>
                  <a:schemeClr val="bg1"/>
                </a:solidFill>
              </a:rPr>
              <a:t>Linux: /var/lib/</a:t>
            </a:r>
            <a:r>
              <a:rPr lang="en-US" b="1" dirty="0" err="1">
                <a:solidFill>
                  <a:schemeClr val="bg1"/>
                </a:solidFill>
              </a:rPr>
              <a:t>jenkins</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Windows: C:\Program Files\Jenkins</a:t>
            </a:r>
          </a:p>
          <a:p>
            <a:pPr marL="742950" lvl="1" indent="-285750">
              <a:buFont typeface="Arial" panose="020B0604020202020204" pitchFamily="34" charset="0"/>
              <a:buChar char="•"/>
            </a:pPr>
            <a:r>
              <a:rPr lang="en-US" b="1" dirty="0">
                <a:solidFill>
                  <a:schemeClr val="bg1"/>
                </a:solidFill>
              </a:rPr>
              <a:t>Mac: /Users/vilas/Desktop/Tools/Jenkins</a:t>
            </a:r>
          </a:p>
          <a:p>
            <a:pPr marL="285750" lvl="0" indent="-285750">
              <a:buFont typeface="Arial" panose="020B0604020202020204" pitchFamily="34" charset="0"/>
              <a:buChar char="•"/>
            </a:pPr>
            <a:r>
              <a:rPr lang="en-US" b="1" dirty="0">
                <a:solidFill>
                  <a:schemeClr val="bg1"/>
                </a:solidFill>
              </a:rPr>
              <a:t>Download jenkins-cli.jar</a:t>
            </a:r>
          </a:p>
          <a:p>
            <a:pPr marL="742950" lvl="1" indent="-285750">
              <a:buFont typeface="Arial" panose="020B0604020202020204" pitchFamily="34" charset="0"/>
              <a:buChar char="•"/>
            </a:pPr>
            <a:r>
              <a:rPr lang="en-US" b="1" dirty="0">
                <a:solidFill>
                  <a:schemeClr val="bg1"/>
                </a:solidFill>
              </a:rPr>
              <a:t>java -jar jenkins-cli.jar -s http://localhost:8080/ -</a:t>
            </a:r>
            <a:r>
              <a:rPr lang="en-US" b="1" dirty="0" err="1">
                <a:solidFill>
                  <a:schemeClr val="bg1"/>
                </a:solidFill>
              </a:rPr>
              <a:t>webSocket</a:t>
            </a:r>
            <a:r>
              <a:rPr lang="en-US" b="1" dirty="0">
                <a:solidFill>
                  <a:schemeClr val="bg1"/>
                </a:solidFill>
              </a:rPr>
              <a:t> help</a:t>
            </a:r>
          </a:p>
          <a:p>
            <a:pPr marL="742950" lvl="1" indent="-285750">
              <a:buFont typeface="Arial" panose="020B0604020202020204" pitchFamily="34" charset="0"/>
              <a:buChar char="•"/>
            </a:pPr>
            <a:r>
              <a:rPr lang="en-US" b="1" dirty="0">
                <a:solidFill>
                  <a:schemeClr val="bg1"/>
                </a:solidFill>
              </a:rPr>
              <a:t>java -jar /opt/jenkins-cli.jar -s "http://localhost:8080" -auth </a:t>
            </a:r>
            <a:r>
              <a:rPr lang="en-US" b="1" dirty="0" err="1">
                <a:solidFill>
                  <a:schemeClr val="bg1"/>
                </a:solidFill>
              </a:rPr>
              <a:t>vilas:vilas</a:t>
            </a:r>
            <a:r>
              <a:rPr lang="en-US" b="1" dirty="0">
                <a:solidFill>
                  <a:schemeClr val="bg1"/>
                </a:solidFill>
              </a:rPr>
              <a:t> who-am-</a:t>
            </a:r>
            <a:r>
              <a:rPr lang="en-US" b="1" dirty="0" err="1">
                <a:solidFill>
                  <a:schemeClr val="bg1"/>
                </a:solidFill>
              </a:rPr>
              <a:t>i</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java -jar /opt/jenkins-cli.jar -s "http://localhost:8080" -auth </a:t>
            </a:r>
            <a:r>
              <a:rPr lang="en-US" b="1" dirty="0" err="1">
                <a:solidFill>
                  <a:schemeClr val="bg1"/>
                </a:solidFill>
              </a:rPr>
              <a:t>vilas:vilas</a:t>
            </a:r>
            <a:r>
              <a:rPr lang="en-US" b="1" dirty="0">
                <a:solidFill>
                  <a:schemeClr val="bg1"/>
                </a:solidFill>
              </a:rPr>
              <a:t> version</a:t>
            </a:r>
          </a:p>
          <a:p>
            <a:pPr marL="742950" lvl="1" indent="-285750">
              <a:buFont typeface="Arial" panose="020B0604020202020204" pitchFamily="34" charset="0"/>
              <a:buChar char="•"/>
            </a:pPr>
            <a:r>
              <a:rPr lang="en-US" b="1" dirty="0">
                <a:solidFill>
                  <a:schemeClr val="bg1"/>
                </a:solidFill>
              </a:rPr>
              <a:t>List of commands can be found by executing</a:t>
            </a:r>
          </a:p>
          <a:p>
            <a:pPr marL="1200150" lvl="2" indent="-285750">
              <a:buFont typeface="Arial" panose="020B0604020202020204" pitchFamily="34" charset="0"/>
              <a:buChar char="•"/>
            </a:pPr>
            <a:r>
              <a:rPr lang="en-US" b="1" dirty="0">
                <a:solidFill>
                  <a:schemeClr val="bg1"/>
                </a:solidFill>
              </a:rPr>
              <a:t>http://localhost:8080/cli/</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92742208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CLI</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502688"/>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To generate token </a:t>
            </a:r>
          </a:p>
          <a:p>
            <a:pPr marL="742950" lvl="1" indent="-285750">
              <a:buFont typeface="Arial" panose="020B0604020202020204" pitchFamily="34" charset="0"/>
              <a:buChar char="•"/>
            </a:pPr>
            <a:r>
              <a:rPr lang="en-US" b="1" dirty="0">
                <a:solidFill>
                  <a:schemeClr val="bg1"/>
                </a:solidFill>
              </a:rPr>
              <a:t>Manage Jenkins - Manage users - Click on username - "Configure" - API Token (Add new Token) - Enter name - Click on Generate - Copy token</a:t>
            </a:r>
          </a:p>
          <a:p>
            <a:pPr marL="742950" lvl="1" indent="-285750">
              <a:buFont typeface="Arial" panose="020B0604020202020204" pitchFamily="34" charset="0"/>
              <a:buChar char="•"/>
            </a:pP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java -jar jenkins-cli.jar -s http://localhost:8080/ -auth vilas:1130a7a11d937ae6b9ef6e4572aeb12198 -</a:t>
            </a:r>
            <a:r>
              <a:rPr lang="en-US" b="1" dirty="0" err="1">
                <a:solidFill>
                  <a:schemeClr val="bg1"/>
                </a:solidFill>
              </a:rPr>
              <a:t>webSocket</a:t>
            </a:r>
            <a:r>
              <a:rPr lang="en-US" b="1" dirty="0">
                <a:solidFill>
                  <a:schemeClr val="bg1"/>
                </a:solidFill>
              </a:rPr>
              <a:t> help</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built in command line interface called Jenkins CLI</a:t>
            </a:r>
          </a:p>
          <a:p>
            <a:pPr marL="742950" lvl="1" indent="-285750">
              <a:buFont typeface="Arial" panose="020B0604020202020204" pitchFamily="34" charset="0"/>
              <a:buChar char="•"/>
            </a:pPr>
            <a:r>
              <a:rPr lang="en-US" b="1" dirty="0">
                <a:solidFill>
                  <a:schemeClr val="bg1"/>
                </a:solidFill>
              </a:rPr>
              <a:t>Work with Jenkins from CLI or from shell</a:t>
            </a:r>
          </a:p>
          <a:p>
            <a:pPr marL="742950" lvl="1" indent="-285750">
              <a:buFont typeface="Arial" panose="020B0604020202020204" pitchFamily="34" charset="0"/>
              <a:buChar char="•"/>
            </a:pPr>
            <a:r>
              <a:rPr lang="en-US" b="1" dirty="0">
                <a:solidFill>
                  <a:schemeClr val="bg1"/>
                </a:solidFill>
              </a:rPr>
              <a:t>Can automate routine tasks</a:t>
            </a:r>
          </a:p>
          <a:p>
            <a:pPr marL="1200150" lvl="2" indent="-285750">
              <a:buFont typeface="Arial" panose="020B0604020202020204" pitchFamily="34" charset="0"/>
              <a:buChar char="•"/>
            </a:pPr>
            <a:r>
              <a:rPr lang="en-US" b="1" dirty="0">
                <a:solidFill>
                  <a:schemeClr val="bg1"/>
                </a:solidFill>
              </a:rPr>
              <a:t>build updates</a:t>
            </a:r>
          </a:p>
          <a:p>
            <a:pPr marL="1200150" lvl="2" indent="-285750">
              <a:buFont typeface="Arial" panose="020B0604020202020204" pitchFamily="34" charset="0"/>
              <a:buChar char="•"/>
            </a:pPr>
            <a:r>
              <a:rPr lang="en-US" b="1" dirty="0">
                <a:solidFill>
                  <a:schemeClr val="bg1"/>
                </a:solidFill>
              </a:rPr>
              <a:t>debugging</a:t>
            </a:r>
          </a:p>
          <a:p>
            <a:pPr marL="1200150" lvl="2" indent="-285750">
              <a:buFont typeface="Arial" panose="020B0604020202020204" pitchFamily="34" charset="0"/>
              <a:buChar char="•"/>
            </a:pPr>
            <a:r>
              <a:rPr lang="en-US" b="1" dirty="0">
                <a:solidFill>
                  <a:schemeClr val="bg1"/>
                </a:solidFill>
              </a:rPr>
              <a:t>We work with Jenkins CLI Client</a:t>
            </a:r>
          </a:p>
          <a:p>
            <a:pPr marL="742950" lvl="1" indent="-285750">
              <a:buFont typeface="Arial" panose="020B0604020202020204" pitchFamily="34" charset="0"/>
              <a:buChar char="•"/>
            </a:pPr>
            <a:r>
              <a:rPr lang="en-US" b="1" dirty="0">
                <a:solidFill>
                  <a:schemeClr val="bg1"/>
                </a:solidFill>
              </a:rPr>
              <a:t>downloaded from http://jenkinsurl:port/cli</a:t>
            </a:r>
          </a:p>
          <a:p>
            <a:pPr marL="285750" lvl="0" indent="-285750">
              <a:buFont typeface="Arial" panose="020B0604020202020204" pitchFamily="34" charset="0"/>
              <a:buChar char="•"/>
            </a:pPr>
            <a:r>
              <a:rPr lang="en-US" b="1" dirty="0">
                <a:solidFill>
                  <a:schemeClr val="bg1"/>
                </a:solidFill>
              </a:rPr>
              <a:t>Executing script</a:t>
            </a:r>
          </a:p>
          <a:p>
            <a:pPr marL="742950" lvl="1" indent="-285750">
              <a:buFont typeface="Arial" panose="020B0604020202020204" pitchFamily="34" charset="0"/>
              <a:buChar char="•"/>
            </a:pPr>
            <a:r>
              <a:rPr lang="en-US" b="1" dirty="0">
                <a:solidFill>
                  <a:schemeClr val="bg1"/>
                </a:solidFill>
              </a:rPr>
              <a:t>Can execute </a:t>
            </a:r>
          </a:p>
          <a:p>
            <a:pPr marL="1200150" lvl="2" indent="-285750">
              <a:buFont typeface="Arial" panose="020B0604020202020204" pitchFamily="34" charset="0"/>
              <a:buChar char="•"/>
            </a:pPr>
            <a:r>
              <a:rPr lang="en-US" b="1" dirty="0">
                <a:solidFill>
                  <a:schemeClr val="bg1"/>
                </a:solidFill>
              </a:rPr>
              <a:t>bat files on windows # our exe</a:t>
            </a:r>
          </a:p>
          <a:p>
            <a:pPr marL="1200150" lvl="2" indent="-285750">
              <a:buFont typeface="Arial" panose="020B0604020202020204" pitchFamily="34" charset="0"/>
              <a:buChar char="•"/>
            </a:pPr>
            <a:r>
              <a:rPr lang="en-US" b="1" dirty="0" err="1">
                <a:solidFill>
                  <a:schemeClr val="bg1"/>
                </a:solidFill>
              </a:rPr>
              <a:t>sh</a:t>
            </a:r>
            <a:r>
              <a:rPr lang="en-US" b="1" dirty="0">
                <a:solidFill>
                  <a:schemeClr val="bg1"/>
                </a:solidFill>
              </a:rPr>
              <a:t> files for </a:t>
            </a:r>
            <a:r>
              <a:rPr lang="en-US" b="1" dirty="0" err="1">
                <a:solidFill>
                  <a:schemeClr val="bg1"/>
                </a:solidFill>
              </a:rPr>
              <a:t>linux</a:t>
            </a: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45763446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CLI</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Refer: D:\PraiseTheLord\HSBGInfotech\Others\vilas\devops\jenkins\Lab\JenkinsCLI\listjobs.sh</a:t>
            </a:r>
          </a:p>
          <a:p>
            <a:pPr marL="285750" lvl="0" indent="-285750">
              <a:buFont typeface="Arial" panose="020B0604020202020204" pitchFamily="34" charset="0"/>
              <a:buChar char="•"/>
            </a:pPr>
            <a:r>
              <a:rPr lang="en-US" b="1" dirty="0">
                <a:solidFill>
                  <a:schemeClr val="bg1"/>
                </a:solidFill>
              </a:rPr>
              <a:t>D:\PraiseTheLord\HSBGInfotech\Others\vilas\devops\jenkins\Lab\JenkinsCLI\instructions.txt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Further we can </a:t>
            </a:r>
          </a:p>
          <a:p>
            <a:pPr marL="285750" lvl="0" indent="-285750">
              <a:buFont typeface="Arial" panose="020B0604020202020204" pitchFamily="34" charset="0"/>
              <a:buChar char="•"/>
            </a:pPr>
            <a:r>
              <a:rPr lang="en-US" b="1" dirty="0">
                <a:solidFill>
                  <a:schemeClr val="bg1"/>
                </a:solidFill>
              </a:rPr>
              <a:t>	add logic to these files</a:t>
            </a:r>
          </a:p>
          <a:p>
            <a:pPr marL="285750" lvl="0" indent="-285750">
              <a:buFont typeface="Arial" panose="020B0604020202020204" pitchFamily="34" charset="0"/>
              <a:buChar char="•"/>
            </a:pPr>
            <a:r>
              <a:rPr lang="en-US" b="1" dirty="0">
                <a:solidFill>
                  <a:schemeClr val="bg1"/>
                </a:solidFill>
              </a:rPr>
              <a:t>	move variables to config files etc.</a:t>
            </a:r>
          </a:p>
          <a:p>
            <a:pPr marL="285750" lvl="0" indent="-285750">
              <a:buFont typeface="Arial" panose="020B0604020202020204" pitchFamily="34" charset="0"/>
              <a:buChar char="•"/>
            </a:pPr>
            <a:r>
              <a:rPr lang="en-US" b="1" dirty="0">
                <a:solidFill>
                  <a:schemeClr val="bg1"/>
                </a:solidFill>
              </a:rPr>
              <a:t>	That is more of shell/bat/power shell scripting </a:t>
            </a:r>
          </a:p>
          <a:p>
            <a:pPr marL="285750" lvl="0" indent="-285750">
              <a:buFont typeface="Arial" panose="020B0604020202020204" pitchFamily="34" charset="0"/>
              <a:buChar char="•"/>
            </a:pPr>
            <a:r>
              <a:rPr lang="en-US" b="1" dirty="0">
                <a:solidFill>
                  <a:schemeClr val="bg1"/>
                </a:solidFill>
              </a:rPr>
              <a:t>		outside the walls of this training.</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34917788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Script Console</a:t>
            </a:r>
          </a:p>
        </p:txBody>
      </p:sp>
      <p:sp>
        <p:nvSpPr>
          <p:cNvPr id="5" name="TextBox 4">
            <a:extLst>
              <a:ext uri="{FF2B5EF4-FFF2-40B4-BE49-F238E27FC236}">
                <a16:creationId xmlns:a16="http://schemas.microsoft.com/office/drawing/2014/main" id="{8AE9DD7E-A733-4F88-BEEA-60EC64797F4C}"/>
              </a:ext>
            </a:extLst>
          </p:cNvPr>
          <p:cNvSpPr txBox="1"/>
          <p:nvPr/>
        </p:nvSpPr>
        <p:spPr>
          <a:xfrm>
            <a:off x="936525" y="1212352"/>
            <a:ext cx="10615808" cy="397031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The Jenkins script console and Groovy inbuilt script console </a:t>
            </a:r>
          </a:p>
          <a:p>
            <a:pPr marL="742950" lvl="1" indent="-285750">
              <a:buFont typeface="Arial" panose="020B0604020202020204" pitchFamily="34" charset="0"/>
              <a:buChar char="•"/>
            </a:pPr>
            <a:r>
              <a:rPr lang="en-US" b="1" dirty="0">
                <a:solidFill>
                  <a:schemeClr val="bg1"/>
                </a:solidFill>
              </a:rPr>
              <a:t>very useful and powerful Jenkins extension </a:t>
            </a:r>
          </a:p>
          <a:p>
            <a:pPr marL="742950" lvl="1" indent="-285750">
              <a:buFont typeface="Arial" panose="020B0604020202020204" pitchFamily="34" charset="0"/>
              <a:buChar char="•"/>
            </a:pPr>
            <a:r>
              <a:rPr lang="en-US" b="1" dirty="0">
                <a:solidFill>
                  <a:schemeClr val="bg1"/>
                </a:solidFill>
              </a:rPr>
              <a:t>Suits certain types of tasks. </a:t>
            </a:r>
          </a:p>
          <a:p>
            <a:pPr marL="285750" lvl="0" indent="-285750">
              <a:buFont typeface="Arial" panose="020B0604020202020204" pitchFamily="34" charset="0"/>
              <a:buChar char="•"/>
            </a:pPr>
            <a:r>
              <a:rPr lang="en-US" b="1" dirty="0">
                <a:solidFill>
                  <a:schemeClr val="bg1"/>
                </a:solidFill>
              </a:rPr>
              <a:t>Allows to run Groovy scripts on </a:t>
            </a:r>
          </a:p>
          <a:p>
            <a:pPr marL="742950" lvl="1" indent="-285750">
              <a:buFont typeface="Arial" panose="020B0604020202020204" pitchFamily="34" charset="0"/>
              <a:buChar char="•"/>
            </a:pPr>
            <a:r>
              <a:rPr lang="en-US" b="1" dirty="0">
                <a:solidFill>
                  <a:schemeClr val="bg1"/>
                </a:solidFill>
              </a:rPr>
              <a:t>Jenkins instance </a:t>
            </a:r>
          </a:p>
          <a:p>
            <a:pPr marL="285750" lvl="0" indent="-285750">
              <a:buFont typeface="Arial" panose="020B0604020202020204" pitchFamily="34" charset="0"/>
              <a:buChar char="•"/>
            </a:pPr>
            <a:r>
              <a:rPr lang="en-US" b="1" dirty="0">
                <a:solidFill>
                  <a:schemeClr val="bg1"/>
                </a:solidFill>
              </a:rPr>
              <a:t>or </a:t>
            </a:r>
          </a:p>
          <a:p>
            <a:pPr marL="742950" lvl="1" indent="-285750">
              <a:buFont typeface="Arial" panose="020B0604020202020204" pitchFamily="34" charset="0"/>
              <a:buChar char="•"/>
            </a:pPr>
            <a:r>
              <a:rPr lang="en-US" b="1" dirty="0">
                <a:solidFill>
                  <a:schemeClr val="bg1"/>
                </a:solidFill>
              </a:rPr>
              <a:t>slave nodes</a:t>
            </a:r>
          </a:p>
          <a:p>
            <a:pPr marL="285750" lvl="0" indent="-285750">
              <a:buFont typeface="Arial" panose="020B0604020202020204" pitchFamily="34" charset="0"/>
              <a:buChar char="•"/>
            </a:pPr>
            <a:r>
              <a:rPr lang="en-US" b="1" dirty="0">
                <a:solidFill>
                  <a:schemeClr val="bg1"/>
                </a:solidFill>
              </a:rPr>
              <a:t>within the user interface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To access the console navigate to </a:t>
            </a:r>
          </a:p>
          <a:p>
            <a:pPr marL="285750" lvl="0" indent="-285750">
              <a:buFont typeface="Arial" panose="020B0604020202020204" pitchFamily="34" charset="0"/>
              <a:buChar char="•"/>
            </a:pPr>
            <a:r>
              <a:rPr lang="en-US" b="1" dirty="0">
                <a:solidFill>
                  <a:schemeClr val="bg1"/>
                </a:solidFill>
              </a:rPr>
              <a:t>Manage Jenkins -&gt; select Script Console, </a:t>
            </a:r>
          </a:p>
          <a:p>
            <a:pPr marL="285750" lvl="0" indent="-285750">
              <a:buFont typeface="Arial" panose="020B0604020202020204" pitchFamily="34" charset="0"/>
              <a:buChar char="•"/>
            </a:pPr>
            <a:r>
              <a:rPr lang="en-US" b="1" dirty="0">
                <a:solidFill>
                  <a:schemeClr val="bg1"/>
                </a:solidFill>
              </a:rPr>
              <a:t>or </a:t>
            </a:r>
          </a:p>
          <a:p>
            <a:pPr marL="285750" lvl="0" indent="-285750">
              <a:buFont typeface="Arial" panose="020B0604020202020204" pitchFamily="34" charset="0"/>
              <a:buChar char="•"/>
            </a:pPr>
            <a:r>
              <a:rPr lang="en-US" b="1" dirty="0">
                <a:solidFill>
                  <a:schemeClr val="bg1"/>
                </a:solidFill>
              </a:rPr>
              <a:t>Append /script to your Jenkins host and port as follows:</a:t>
            </a:r>
          </a:p>
          <a:p>
            <a:pPr marL="742950" lvl="1" indent="-285750">
              <a:buFont typeface="Arial" panose="020B0604020202020204" pitchFamily="34" charset="0"/>
              <a:buChar char="•"/>
            </a:pPr>
            <a:r>
              <a:rPr lang="en-US" b="1" dirty="0">
                <a:solidFill>
                  <a:schemeClr val="bg1"/>
                </a:solidFill>
              </a:rPr>
              <a:t>http://jenkinshost:8080/script</a:t>
            </a:r>
          </a:p>
        </p:txBody>
      </p:sp>
    </p:spTree>
    <p:extLst>
      <p:ext uri="{BB962C8B-B14F-4D97-AF65-F5344CB8AC3E}">
        <p14:creationId xmlns:p14="http://schemas.microsoft.com/office/powerpoint/2010/main" val="313914411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Script Console</a:t>
            </a:r>
          </a:p>
        </p:txBody>
      </p:sp>
      <p:sp>
        <p:nvSpPr>
          <p:cNvPr id="5" name="TextBox 4">
            <a:extLst>
              <a:ext uri="{FF2B5EF4-FFF2-40B4-BE49-F238E27FC236}">
                <a16:creationId xmlns:a16="http://schemas.microsoft.com/office/drawing/2014/main" id="{8AE9DD7E-A733-4F88-BEEA-60EC64797F4C}"/>
              </a:ext>
            </a:extLst>
          </p:cNvPr>
          <p:cNvSpPr txBox="1"/>
          <p:nvPr/>
        </p:nvSpPr>
        <p:spPr>
          <a:xfrm>
            <a:off x="936525" y="1212352"/>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Very important to understand all of the following points </a:t>
            </a:r>
          </a:p>
          <a:p>
            <a:pPr marL="742950" lvl="1" indent="-285750">
              <a:buFont typeface="Arial" panose="020B0604020202020204" pitchFamily="34" charset="0"/>
              <a:buChar char="•"/>
            </a:pPr>
            <a:r>
              <a:rPr lang="en-US" b="1" dirty="0">
                <a:solidFill>
                  <a:schemeClr val="bg1"/>
                </a:solidFill>
              </a:rPr>
              <a:t>because it affects the integrity of your Jenkins installation. </a:t>
            </a:r>
          </a:p>
          <a:p>
            <a:pPr marL="285750" lvl="0" indent="-285750">
              <a:buFont typeface="Arial" panose="020B0604020202020204" pitchFamily="34" charset="0"/>
              <a:buChar char="•"/>
            </a:pPr>
            <a:r>
              <a:rPr lang="en-US" b="1" dirty="0">
                <a:solidFill>
                  <a:schemeClr val="bg1"/>
                </a:solidFill>
              </a:rPr>
              <a:t>The Jenkins Script Console:</a:t>
            </a:r>
          </a:p>
          <a:p>
            <a:pPr marL="742950" lvl="1" indent="-285750">
              <a:buFont typeface="Arial" panose="020B0604020202020204" pitchFamily="34" charset="0"/>
              <a:buChar char="•"/>
            </a:pPr>
            <a:r>
              <a:rPr lang="en-US" b="1" dirty="0">
                <a:solidFill>
                  <a:schemeClr val="bg1"/>
                </a:solidFill>
              </a:rPr>
              <a:t>Access Control</a:t>
            </a:r>
          </a:p>
          <a:p>
            <a:pPr marL="1200150" lvl="2" indent="-285750">
              <a:buFont typeface="Arial" panose="020B0604020202020204" pitchFamily="34" charset="0"/>
              <a:buChar char="•"/>
            </a:pPr>
            <a:r>
              <a:rPr lang="en-US" b="1" dirty="0">
                <a:solidFill>
                  <a:schemeClr val="bg1"/>
                </a:solidFill>
              </a:rPr>
              <a:t>Access is controlled by the </a:t>
            </a:r>
            <a:r>
              <a:rPr lang="en-US" b="1" dirty="0" err="1">
                <a:solidFill>
                  <a:schemeClr val="bg1"/>
                </a:solidFill>
              </a:rPr>
              <a:t>RunScripts</a:t>
            </a:r>
            <a:r>
              <a:rPr lang="en-US" b="1" dirty="0">
                <a:solidFill>
                  <a:schemeClr val="bg1"/>
                </a:solidFill>
              </a:rPr>
              <a:t> permission. </a:t>
            </a:r>
          </a:p>
          <a:p>
            <a:pPr marL="742950" lvl="1" indent="-285750">
              <a:buFont typeface="Arial" panose="020B0604020202020204" pitchFamily="34" charset="0"/>
              <a:buChar char="•"/>
            </a:pPr>
            <a:r>
              <a:rPr lang="en-US" b="1" dirty="0">
                <a:solidFill>
                  <a:schemeClr val="bg1"/>
                </a:solidFill>
              </a:rPr>
              <a:t>Preferably: Give access only to admins.</a:t>
            </a:r>
          </a:p>
          <a:p>
            <a:pPr marL="742950" lvl="1" indent="-285750">
              <a:buFont typeface="Arial" panose="020B0604020202020204" pitchFamily="34" charset="0"/>
              <a:buChar char="•"/>
            </a:pPr>
            <a:r>
              <a:rPr lang="en-US" b="1" dirty="0">
                <a:solidFill>
                  <a:schemeClr val="bg1"/>
                </a:solidFill>
              </a:rPr>
              <a:t>If non-admins are allowed to execute script </a:t>
            </a:r>
          </a:p>
          <a:p>
            <a:pPr marL="1200150" lvl="2" indent="-285750">
              <a:buFont typeface="Arial" panose="020B0604020202020204" pitchFamily="34" charset="0"/>
              <a:buChar char="•"/>
            </a:pPr>
            <a:r>
              <a:rPr lang="en-US" b="1" dirty="0">
                <a:solidFill>
                  <a:schemeClr val="bg1"/>
                </a:solidFill>
              </a:rPr>
              <a:t>Take extreme care to not allow non-admins to use </a:t>
            </a:r>
            <a:r>
              <a:rPr lang="en-US" b="1" dirty="0" err="1">
                <a:solidFill>
                  <a:schemeClr val="bg1"/>
                </a:solidFill>
              </a:rPr>
              <a:t>RunScripts</a:t>
            </a:r>
            <a:r>
              <a:rPr lang="en-US" b="1" dirty="0">
                <a:solidFill>
                  <a:schemeClr val="bg1"/>
                </a:solidFill>
              </a:rPr>
              <a:t>.</a:t>
            </a:r>
          </a:p>
          <a:p>
            <a:pPr marL="285750" lvl="0" indent="-285750">
              <a:buFont typeface="Arial" panose="020B0604020202020204" pitchFamily="34" charset="0"/>
              <a:buChar char="•"/>
            </a:pPr>
            <a:r>
              <a:rPr lang="en-US" b="1" dirty="0">
                <a:solidFill>
                  <a:schemeClr val="bg1"/>
                </a:solidFill>
              </a:rPr>
              <a:t>Script Console is a web-based Groovy shell into the Jenkins runtime. </a:t>
            </a:r>
          </a:p>
          <a:p>
            <a:pPr marL="285750" lvl="0" indent="-285750">
              <a:buFont typeface="Arial" panose="020B0604020202020204" pitchFamily="34" charset="0"/>
              <a:buChar char="•"/>
            </a:pPr>
            <a:r>
              <a:rPr lang="en-US" b="1" dirty="0">
                <a:solidFill>
                  <a:schemeClr val="bg1"/>
                </a:solidFill>
              </a:rPr>
              <a:t>Groovy </a:t>
            </a:r>
          </a:p>
          <a:p>
            <a:pPr marL="742950" lvl="1" indent="-285750">
              <a:buFont typeface="Arial" panose="020B0604020202020204" pitchFamily="34" charset="0"/>
              <a:buChar char="•"/>
            </a:pPr>
            <a:r>
              <a:rPr lang="en-US" b="1" dirty="0">
                <a:solidFill>
                  <a:schemeClr val="bg1"/>
                </a:solidFill>
              </a:rPr>
              <a:t>Very powerful language </a:t>
            </a:r>
          </a:p>
          <a:p>
            <a:pPr marL="742950" lvl="1" indent="-285750">
              <a:buFont typeface="Arial" panose="020B0604020202020204" pitchFamily="34" charset="0"/>
              <a:buChar char="•"/>
            </a:pPr>
            <a:r>
              <a:rPr lang="en-US" b="1" dirty="0">
                <a:solidFill>
                  <a:schemeClr val="bg1"/>
                </a:solidFill>
              </a:rPr>
              <a:t>Can do anything Java can do including:</a:t>
            </a:r>
          </a:p>
          <a:p>
            <a:pPr marL="1200150" lvl="2" indent="-285750">
              <a:buFont typeface="Arial" panose="020B0604020202020204" pitchFamily="34" charset="0"/>
              <a:buChar char="•"/>
            </a:pPr>
            <a:r>
              <a:rPr lang="en-US" b="1" dirty="0">
                <a:solidFill>
                  <a:schemeClr val="bg1"/>
                </a:solidFill>
              </a:rPr>
              <a:t>Create sub-processes </a:t>
            </a:r>
          </a:p>
          <a:p>
            <a:pPr marL="1200150" lvl="2" indent="-285750">
              <a:buFont typeface="Arial" panose="020B0604020202020204" pitchFamily="34" charset="0"/>
              <a:buChar char="•"/>
            </a:pPr>
            <a:r>
              <a:rPr lang="en-US" b="1" dirty="0">
                <a:solidFill>
                  <a:schemeClr val="bg1"/>
                </a:solidFill>
              </a:rPr>
              <a:t>Execute arbitrary commands on the Jenkins controller and agents.</a:t>
            </a:r>
          </a:p>
          <a:p>
            <a:pPr marL="1200150" lvl="2" indent="-285750">
              <a:buFont typeface="Arial" panose="020B0604020202020204" pitchFamily="34" charset="0"/>
              <a:buChar char="•"/>
            </a:pPr>
            <a:r>
              <a:rPr lang="en-US" b="1" dirty="0">
                <a:solidFill>
                  <a:schemeClr val="bg1"/>
                </a:solidFill>
              </a:rPr>
              <a:t>Read files that Jenkins controller has access to on the host </a:t>
            </a:r>
          </a:p>
          <a:p>
            <a:pPr marL="1657350" lvl="3" indent="-285750">
              <a:buFont typeface="Arial" panose="020B0604020202020204" pitchFamily="34" charset="0"/>
              <a:buChar char="•"/>
            </a:pPr>
            <a:r>
              <a:rPr lang="en-US" b="1" dirty="0">
                <a:solidFill>
                  <a:schemeClr val="bg1"/>
                </a:solidFill>
              </a:rPr>
              <a:t>(like /</a:t>
            </a:r>
            <a:r>
              <a:rPr lang="en-US" b="1" dirty="0" err="1">
                <a:solidFill>
                  <a:schemeClr val="bg1"/>
                </a:solidFill>
              </a:rPr>
              <a:t>etc</a:t>
            </a:r>
            <a:r>
              <a:rPr lang="en-US" b="1" dirty="0">
                <a:solidFill>
                  <a:schemeClr val="bg1"/>
                </a:solidFill>
              </a:rPr>
              <a:t>/passwd)</a:t>
            </a:r>
          </a:p>
          <a:p>
            <a:pPr marL="742950" lvl="1" indent="-285750">
              <a:buFont typeface="Arial" panose="020B0604020202020204" pitchFamily="34" charset="0"/>
              <a:buChar char="•"/>
            </a:pPr>
            <a:r>
              <a:rPr lang="en-US" b="1" dirty="0">
                <a:solidFill>
                  <a:schemeClr val="bg1"/>
                </a:solidFill>
              </a:rPr>
              <a:t>Decrypt credentials configured within Jenkins.</a:t>
            </a:r>
          </a:p>
        </p:txBody>
      </p:sp>
    </p:spTree>
    <p:extLst>
      <p:ext uri="{BB962C8B-B14F-4D97-AF65-F5344CB8AC3E}">
        <p14:creationId xmlns:p14="http://schemas.microsoft.com/office/powerpoint/2010/main" val="153121190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Script Console</a:t>
            </a:r>
          </a:p>
        </p:txBody>
      </p:sp>
      <p:sp>
        <p:nvSpPr>
          <p:cNvPr id="5" name="TextBox 4">
            <a:extLst>
              <a:ext uri="{FF2B5EF4-FFF2-40B4-BE49-F238E27FC236}">
                <a16:creationId xmlns:a16="http://schemas.microsoft.com/office/drawing/2014/main" id="{8AE9DD7E-A733-4F88-BEEA-60EC64797F4C}"/>
              </a:ext>
            </a:extLst>
          </p:cNvPr>
          <p:cNvSpPr txBox="1"/>
          <p:nvPr/>
        </p:nvSpPr>
        <p:spPr>
          <a:xfrm>
            <a:off x="907028" y="1305341"/>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Offers no administrative controls to stop a User (or Admin) after executing the Script Console from affecting all parts of the Jenkins infrastructure. </a:t>
            </a:r>
          </a:p>
          <a:p>
            <a:pPr marL="285750" lvl="0" indent="-285750">
              <a:buFont typeface="Arial" panose="020B0604020202020204" pitchFamily="34" charset="0"/>
              <a:buChar char="•"/>
            </a:pPr>
            <a:r>
              <a:rPr lang="en-US" b="1" dirty="0">
                <a:solidFill>
                  <a:schemeClr val="bg1"/>
                </a:solidFill>
              </a:rPr>
              <a:t>N.B: Granting a Jenkins user Script Console Access </a:t>
            </a:r>
          </a:p>
          <a:p>
            <a:pPr marL="742950" lvl="1" indent="-285750">
              <a:buFont typeface="Arial" panose="020B0604020202020204" pitchFamily="34" charset="0"/>
              <a:buChar char="•"/>
            </a:pPr>
            <a:r>
              <a:rPr lang="en-US" b="1" dirty="0">
                <a:solidFill>
                  <a:schemeClr val="bg1"/>
                </a:solidFill>
              </a:rPr>
              <a:t>is same as giving them Administrator rights within Jenkins.</a:t>
            </a:r>
          </a:p>
          <a:p>
            <a:pPr marL="742950" lvl="1" indent="-285750">
              <a:buFont typeface="Arial" panose="020B0604020202020204" pitchFamily="34" charset="0"/>
              <a:buChar char="•"/>
            </a:pPr>
            <a:r>
              <a:rPr lang="en-US" b="1" dirty="0">
                <a:solidFill>
                  <a:schemeClr val="bg1"/>
                </a:solidFill>
              </a:rPr>
              <a:t>E.g. Can configure any Jenkins setting. </a:t>
            </a:r>
          </a:p>
          <a:p>
            <a:pPr marL="742950" lvl="1" indent="-285750">
              <a:buFont typeface="Arial" panose="020B0604020202020204" pitchFamily="34" charset="0"/>
              <a:buChar char="•"/>
            </a:pPr>
            <a:r>
              <a:rPr lang="en-US" b="1" dirty="0">
                <a:solidFill>
                  <a:schemeClr val="bg1"/>
                </a:solidFill>
              </a:rPr>
              <a:t>Can </a:t>
            </a:r>
          </a:p>
          <a:p>
            <a:pPr marL="1200150" lvl="2" indent="-285750">
              <a:buFont typeface="Arial" panose="020B0604020202020204" pitchFamily="34" charset="0"/>
              <a:buChar char="•"/>
            </a:pPr>
            <a:r>
              <a:rPr lang="en-US" b="1" dirty="0">
                <a:solidFill>
                  <a:schemeClr val="bg1"/>
                </a:solidFill>
              </a:rPr>
              <a:t>disable security, </a:t>
            </a:r>
          </a:p>
          <a:p>
            <a:pPr marL="1200150" lvl="2" indent="-285750">
              <a:buFont typeface="Arial" panose="020B0604020202020204" pitchFamily="34" charset="0"/>
              <a:buChar char="•"/>
            </a:pPr>
            <a:r>
              <a:rPr lang="en-US" b="1" dirty="0">
                <a:solidFill>
                  <a:schemeClr val="bg1"/>
                </a:solidFill>
              </a:rPr>
              <a:t>reconfigure security, </a:t>
            </a:r>
          </a:p>
          <a:p>
            <a:pPr marL="1200150" lvl="2" indent="-285750">
              <a:buFont typeface="Arial" panose="020B0604020202020204" pitchFamily="34" charset="0"/>
              <a:buChar char="•"/>
            </a:pPr>
            <a:r>
              <a:rPr lang="en-US" b="1" dirty="0">
                <a:solidFill>
                  <a:schemeClr val="bg1"/>
                </a:solidFill>
              </a:rPr>
              <a:t>even open a backdoor on the host operating system completely outside of the Jenkins process. </a:t>
            </a:r>
          </a:p>
          <a:p>
            <a:pPr marL="742950" lvl="1" indent="-285750">
              <a:buFont typeface="Arial" panose="020B0604020202020204" pitchFamily="34" charset="0"/>
              <a:buChar char="•"/>
            </a:pPr>
            <a:r>
              <a:rPr lang="en-US" b="1" dirty="0">
                <a:solidFill>
                  <a:schemeClr val="bg1"/>
                </a:solidFill>
              </a:rPr>
              <a:t>This could be a security challenge. So be careful.</a:t>
            </a:r>
          </a:p>
          <a:p>
            <a:pPr marL="285750" lvl="0" indent="-285750">
              <a:buFont typeface="Arial" panose="020B0604020202020204" pitchFamily="34" charset="0"/>
              <a:buChar char="•"/>
            </a:pPr>
            <a:r>
              <a:rPr lang="en-US" b="1" dirty="0">
                <a:solidFill>
                  <a:schemeClr val="bg1"/>
                </a:solidFill>
              </a:rPr>
              <a:t>Originally intended as a debugging interface for Jenkins developers </a:t>
            </a:r>
          </a:p>
          <a:p>
            <a:pPr marL="285750" lvl="0" indent="-285750">
              <a:buFont typeface="Arial" panose="020B0604020202020204" pitchFamily="34" charset="0"/>
              <a:buChar char="•"/>
            </a:pPr>
            <a:r>
              <a:rPr lang="en-US" b="1" dirty="0">
                <a:solidFill>
                  <a:schemeClr val="bg1"/>
                </a:solidFill>
              </a:rPr>
              <a:t>Now used by Jenkins Admins </a:t>
            </a:r>
          </a:p>
          <a:p>
            <a:pPr marL="742950" lvl="1" indent="-285750">
              <a:buFont typeface="Arial" panose="020B0604020202020204" pitchFamily="34" charset="0"/>
              <a:buChar char="•"/>
            </a:pPr>
            <a:r>
              <a:rPr lang="en-US" b="1" dirty="0">
                <a:solidFill>
                  <a:schemeClr val="bg1"/>
                </a:solidFill>
              </a:rPr>
              <a:t>to configure Jenkins and </a:t>
            </a:r>
          </a:p>
          <a:p>
            <a:pPr marL="742950" lvl="1" indent="-285750">
              <a:buFont typeface="Arial" panose="020B0604020202020204" pitchFamily="34" charset="0"/>
              <a:buChar char="•"/>
            </a:pPr>
            <a:r>
              <a:rPr lang="en-US" b="1" dirty="0">
                <a:solidFill>
                  <a:schemeClr val="bg1"/>
                </a:solidFill>
              </a:rPr>
              <a:t>debug Jenkins runtime issues.</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37102842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Script Console</a:t>
            </a:r>
          </a:p>
        </p:txBody>
      </p:sp>
      <p:sp>
        <p:nvSpPr>
          <p:cNvPr id="5" name="TextBox 4">
            <a:extLst>
              <a:ext uri="{FF2B5EF4-FFF2-40B4-BE49-F238E27FC236}">
                <a16:creationId xmlns:a16="http://schemas.microsoft.com/office/drawing/2014/main" id="{8AE9DD7E-A733-4F88-BEEA-60EC64797F4C}"/>
              </a:ext>
            </a:extLst>
          </p:cNvPr>
          <p:cNvSpPr txBox="1"/>
          <p:nvPr/>
        </p:nvSpPr>
        <p:spPr>
          <a:xfrm>
            <a:off x="936525" y="1212352"/>
            <a:ext cx="10615808" cy="230832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Script Console is very powerful</a:t>
            </a:r>
          </a:p>
          <a:p>
            <a:pPr marL="285750" lvl="0" indent="-285750">
              <a:buFont typeface="Arial" panose="020B0604020202020204" pitchFamily="34" charset="0"/>
              <a:buChar char="•"/>
            </a:pPr>
            <a:r>
              <a:rPr lang="en-US" b="1" dirty="0">
                <a:solidFill>
                  <a:schemeClr val="bg1"/>
                </a:solidFill>
              </a:rPr>
              <a:t>Jenkins and its agents should never be run as the root user (on Linux) or system administrator on any other flavor of OS. Videos linked in this page demonstrate and discuss security warnings.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Lot more rules.. Kindly refer the documentation for more details.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53597929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Groovy Hook Scripts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In several places inside Jenkins, </a:t>
            </a:r>
          </a:p>
          <a:p>
            <a:pPr marL="742950" lvl="1" indent="-285750">
              <a:buFont typeface="Arial" panose="020B0604020202020204" pitchFamily="34" charset="0"/>
              <a:buChar char="•"/>
            </a:pPr>
            <a:r>
              <a:rPr lang="en-US" b="1" dirty="0">
                <a:solidFill>
                  <a:schemeClr val="bg1"/>
                </a:solidFill>
              </a:rPr>
              <a:t>a series of "hook scripts" get executed in reaction to some key events.</a:t>
            </a:r>
          </a:p>
          <a:p>
            <a:pPr marL="285750" lvl="0" indent="-285750">
              <a:buFont typeface="Arial" panose="020B0604020202020204" pitchFamily="34" charset="0"/>
              <a:buChar char="•"/>
            </a:pPr>
            <a:r>
              <a:rPr lang="en-US" b="1" dirty="0">
                <a:solidFill>
                  <a:schemeClr val="bg1"/>
                </a:solidFill>
              </a:rPr>
              <a:t>These scripts are written in Groovy, </a:t>
            </a:r>
          </a:p>
          <a:p>
            <a:pPr marL="285750" lvl="0" indent="-285750">
              <a:buFont typeface="Arial" panose="020B0604020202020204" pitchFamily="34" charset="0"/>
              <a:buChar char="•"/>
            </a:pPr>
            <a:r>
              <a:rPr lang="en-US" b="1" dirty="0">
                <a:solidFill>
                  <a:schemeClr val="bg1"/>
                </a:solidFill>
              </a:rPr>
              <a:t>Get executed inside the same JVM as Jenkins</a:t>
            </a:r>
          </a:p>
          <a:p>
            <a:pPr marL="285750" lvl="0" indent="-285750">
              <a:buFont typeface="Arial" panose="020B0604020202020204" pitchFamily="34" charset="0"/>
              <a:buChar char="•"/>
            </a:pPr>
            <a:r>
              <a:rPr lang="en-US" b="1" dirty="0">
                <a:solidFill>
                  <a:schemeClr val="bg1"/>
                </a:solidFill>
              </a:rPr>
              <a:t>Allowing full access to the domain model of Jenkins. </a:t>
            </a:r>
          </a:p>
          <a:p>
            <a:pPr marL="285750" lvl="0" indent="-285750">
              <a:buFont typeface="Arial" panose="020B0604020202020204" pitchFamily="34" charset="0"/>
              <a:buChar char="•"/>
            </a:pPr>
            <a:r>
              <a:rPr lang="en-US" b="1" dirty="0">
                <a:solidFill>
                  <a:schemeClr val="bg1"/>
                </a:solidFill>
              </a:rPr>
              <a:t>For given hook </a:t>
            </a:r>
            <a:r>
              <a:rPr lang="en-US" b="1" dirty="0" err="1">
                <a:solidFill>
                  <a:schemeClr val="bg1"/>
                </a:solidFill>
              </a:rPr>
              <a:t>HOOK</a:t>
            </a:r>
            <a:r>
              <a:rPr lang="en-US" b="1" dirty="0">
                <a:solidFill>
                  <a:schemeClr val="bg1"/>
                </a:solidFill>
              </a:rPr>
              <a:t>, the following locations are searched:</a:t>
            </a:r>
          </a:p>
          <a:p>
            <a:pPr marL="742950" lvl="1" indent="-285750">
              <a:buFont typeface="Arial" panose="020B0604020202020204" pitchFamily="34" charset="0"/>
              <a:buChar char="•"/>
            </a:pPr>
            <a:r>
              <a:rPr lang="en-US" b="1" dirty="0">
                <a:solidFill>
                  <a:schemeClr val="bg1"/>
                </a:solidFill>
              </a:rPr>
              <a:t>WEB-INF/</a:t>
            </a:r>
            <a:r>
              <a:rPr lang="en-US" b="1" dirty="0" err="1">
                <a:solidFill>
                  <a:schemeClr val="bg1"/>
                </a:solidFill>
              </a:rPr>
              <a:t>HOOK.groovy</a:t>
            </a:r>
            <a:r>
              <a:rPr lang="en-US" b="1" dirty="0">
                <a:solidFill>
                  <a:schemeClr val="bg1"/>
                </a:solidFill>
              </a:rPr>
              <a:t> in </a:t>
            </a:r>
            <a:r>
              <a:rPr lang="en-US" b="1" dirty="0" err="1">
                <a:solidFill>
                  <a:schemeClr val="bg1"/>
                </a:solidFill>
              </a:rPr>
              <a:t>jenkins.war</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WEB-INF/</a:t>
            </a:r>
            <a:r>
              <a:rPr lang="en-US" b="1" dirty="0" err="1">
                <a:solidFill>
                  <a:schemeClr val="bg1"/>
                </a:solidFill>
              </a:rPr>
              <a:t>HOOK.groovy.d</a:t>
            </a:r>
            <a:r>
              <a:rPr lang="en-US" b="1" dirty="0">
                <a:solidFill>
                  <a:schemeClr val="bg1"/>
                </a:solidFill>
              </a:rPr>
              <a:t>/*.groovy in the lexical order in </a:t>
            </a:r>
            <a:r>
              <a:rPr lang="en-US" b="1" dirty="0" err="1">
                <a:solidFill>
                  <a:schemeClr val="bg1"/>
                </a:solidFill>
              </a:rPr>
              <a:t>jenkins.war</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$JENKINS_HOME/</a:t>
            </a:r>
            <a:r>
              <a:rPr lang="en-US" b="1" dirty="0" err="1">
                <a:solidFill>
                  <a:schemeClr val="bg1"/>
                </a:solidFill>
              </a:rPr>
              <a:t>HOOK.groovy</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$JENKINS_HOME/</a:t>
            </a:r>
            <a:r>
              <a:rPr lang="en-US" b="1" dirty="0" err="1">
                <a:solidFill>
                  <a:schemeClr val="bg1"/>
                </a:solidFill>
              </a:rPr>
              <a:t>HOOK.groovy.d</a:t>
            </a:r>
            <a:r>
              <a:rPr lang="en-US" b="1" dirty="0">
                <a:solidFill>
                  <a:schemeClr val="bg1"/>
                </a:solidFill>
              </a:rPr>
              <a:t>/*.groovy in the lexical order</a:t>
            </a:r>
          </a:p>
          <a:p>
            <a:pPr marL="285750" lvl="0" indent="-285750">
              <a:buFont typeface="Arial" panose="020B0604020202020204" pitchFamily="34" charset="0"/>
              <a:buChar char="•"/>
            </a:pPr>
            <a:r>
              <a:rPr lang="en-US" b="1" dirty="0" err="1">
                <a:solidFill>
                  <a:schemeClr val="bg1"/>
                </a:solidFill>
              </a:rPr>
              <a:t>HOOK.groovy.d</a:t>
            </a:r>
            <a:r>
              <a:rPr lang="en-US" b="1" dirty="0">
                <a:solidFill>
                  <a:schemeClr val="bg1"/>
                </a:solidFill>
              </a:rPr>
              <a:t> is suitable to avoid conflicts — </a:t>
            </a:r>
          </a:p>
          <a:p>
            <a:pPr marL="285750" lvl="0" indent="-285750">
              <a:buFont typeface="Arial" panose="020B0604020202020204" pitchFamily="34" charset="0"/>
              <a:buChar char="•"/>
            </a:pPr>
            <a:r>
              <a:rPr lang="en-US" b="1" dirty="0">
                <a:solidFill>
                  <a:schemeClr val="bg1"/>
                </a:solidFill>
              </a:rPr>
              <a:t>Multiple entities can insert stuff into the hook without worrying about overwriting each other’s code.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The following events use this mechanism:</a:t>
            </a:r>
          </a:p>
          <a:p>
            <a:pPr marL="742950" lvl="1" indent="-285750">
              <a:buFont typeface="Arial" panose="020B0604020202020204" pitchFamily="34" charset="0"/>
              <a:buChar char="•"/>
            </a:pPr>
            <a:r>
              <a:rPr lang="en-US" b="1" dirty="0" err="1">
                <a:solidFill>
                  <a:schemeClr val="bg1"/>
                </a:solidFill>
              </a:rPr>
              <a:t>init</a:t>
            </a:r>
            <a:r>
              <a:rPr lang="en-US" b="1" dirty="0">
                <a:solidFill>
                  <a:schemeClr val="bg1"/>
                </a:solidFill>
              </a:rPr>
              <a:t>: Post-initialization script</a:t>
            </a:r>
          </a:p>
          <a:p>
            <a:pPr marL="742950" lvl="1" indent="-285750">
              <a:buFont typeface="Arial" panose="020B0604020202020204" pitchFamily="34" charset="0"/>
              <a:buChar char="•"/>
            </a:pPr>
            <a:r>
              <a:rPr lang="en-US" b="1" dirty="0">
                <a:solidFill>
                  <a:schemeClr val="bg1"/>
                </a:solidFill>
              </a:rPr>
              <a:t>boot-failure: Boot failure hook</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6305483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Groovy Hook Scripts - </a:t>
            </a:r>
            <a:r>
              <a:rPr lang="en-US" b="1" dirty="0">
                <a:solidFill>
                  <a:schemeClr val="bg1"/>
                </a:solidFill>
              </a:rPr>
              <a:t>Post initialization script</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Post initialization script (</a:t>
            </a:r>
            <a:r>
              <a:rPr lang="en-US" b="1" dirty="0" err="1">
                <a:solidFill>
                  <a:schemeClr val="bg1"/>
                </a:solidFill>
              </a:rPr>
              <a:t>init</a:t>
            </a:r>
            <a:r>
              <a:rPr lang="en-US" b="1" dirty="0">
                <a:solidFill>
                  <a:schemeClr val="bg1"/>
                </a:solidFill>
              </a:rPr>
              <a:t> hook)</a:t>
            </a:r>
          </a:p>
          <a:p>
            <a:pPr marL="285750" lvl="0" indent="-285750">
              <a:buFont typeface="Arial" panose="020B0604020202020204" pitchFamily="34" charset="0"/>
              <a:buChar char="•"/>
            </a:pPr>
            <a:r>
              <a:rPr lang="en-US" b="1" dirty="0">
                <a:solidFill>
                  <a:schemeClr val="bg1"/>
                </a:solidFill>
              </a:rPr>
              <a:t>You can create a Groovy script file </a:t>
            </a:r>
          </a:p>
          <a:p>
            <a:pPr marL="742950" lvl="1" indent="-285750">
              <a:buFont typeface="Arial" panose="020B0604020202020204" pitchFamily="34" charset="0"/>
              <a:buChar char="•"/>
            </a:pPr>
            <a:r>
              <a:rPr lang="en-US" b="1" dirty="0">
                <a:solidFill>
                  <a:schemeClr val="bg1"/>
                </a:solidFill>
              </a:rPr>
              <a:t>$JENKINS_HOME/</a:t>
            </a:r>
            <a:r>
              <a:rPr lang="en-US" b="1" dirty="0" err="1">
                <a:solidFill>
                  <a:schemeClr val="bg1"/>
                </a:solidFill>
              </a:rPr>
              <a:t>init.groovy</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or  </a:t>
            </a:r>
          </a:p>
          <a:p>
            <a:pPr marL="742950" lvl="1" indent="-285750">
              <a:buFont typeface="Arial" panose="020B0604020202020204" pitchFamily="34" charset="0"/>
              <a:buChar char="•"/>
            </a:pPr>
            <a:r>
              <a:rPr lang="en-US" b="1" dirty="0">
                <a:solidFill>
                  <a:schemeClr val="bg1"/>
                </a:solidFill>
              </a:rPr>
              <a:t>.groovy file in directory $JENKINS_HOME/</a:t>
            </a:r>
            <a:r>
              <a:rPr lang="en-US" b="1" dirty="0" err="1">
                <a:solidFill>
                  <a:schemeClr val="bg1"/>
                </a:solidFill>
              </a:rPr>
              <a:t>init.groovy.d</a:t>
            </a:r>
            <a:r>
              <a:rPr lang="en-US" b="1" dirty="0">
                <a:solidFill>
                  <a:schemeClr val="bg1"/>
                </a:solidFill>
              </a:rPr>
              <a:t>/</a:t>
            </a:r>
          </a:p>
          <a:p>
            <a:pPr marL="285750" lvl="0" indent="-285750">
              <a:buFont typeface="Arial" panose="020B0604020202020204" pitchFamily="34" charset="0"/>
              <a:buChar char="•"/>
            </a:pPr>
            <a:r>
              <a:rPr lang="en-US" b="1" dirty="0">
                <a:solidFill>
                  <a:schemeClr val="bg1"/>
                </a:solidFill>
              </a:rPr>
              <a:t>to run some additional things right after Jenkins starts up.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Groovy scripts are executed at the end of Jenkins initialization. </a:t>
            </a:r>
          </a:p>
          <a:p>
            <a:pPr marL="285750" lvl="0" indent="-285750">
              <a:buFont typeface="Arial" panose="020B0604020202020204" pitchFamily="34" charset="0"/>
              <a:buChar char="•"/>
            </a:pPr>
            <a:r>
              <a:rPr lang="en-US" b="1" dirty="0">
                <a:solidFill>
                  <a:schemeClr val="bg1"/>
                </a:solidFill>
              </a:rPr>
              <a:t>This script can access classes in Jenkins and all the plugins.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So for example, you can write something like: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import </a:t>
            </a:r>
            <a:r>
              <a:rPr lang="en-US" b="1" dirty="0" err="1">
                <a:solidFill>
                  <a:schemeClr val="bg1"/>
                </a:solidFill>
              </a:rPr>
              <a:t>jenkins.model.Jenkins</a:t>
            </a:r>
            <a:r>
              <a:rPr lang="en-US" b="1" dirty="0">
                <a:solidFill>
                  <a:schemeClr val="bg1"/>
                </a:solidFill>
              </a:rPr>
              <a:t>;</a:t>
            </a:r>
          </a:p>
          <a:p>
            <a:pPr marL="285750" lvl="0" indent="-285750">
              <a:buFont typeface="Arial" panose="020B0604020202020204" pitchFamily="34" charset="0"/>
              <a:buChar char="•"/>
            </a:pPr>
            <a:r>
              <a:rPr lang="en-US" b="1" dirty="0">
                <a:solidFill>
                  <a:schemeClr val="bg1"/>
                </a:solidFill>
              </a:rPr>
              <a:t>// start in the state that doesn't do any build.</a:t>
            </a:r>
          </a:p>
          <a:p>
            <a:pPr marL="285750" lvl="0" indent="-285750">
              <a:buFont typeface="Arial" panose="020B0604020202020204" pitchFamily="34" charset="0"/>
              <a:buChar char="•"/>
            </a:pPr>
            <a:r>
              <a:rPr lang="en-US" b="1" dirty="0" err="1">
                <a:solidFill>
                  <a:schemeClr val="bg1"/>
                </a:solidFill>
              </a:rPr>
              <a:t>Jenkins.instance.doQuietDown</a:t>
            </a:r>
            <a:r>
              <a:rPr lang="en-US" b="1" dirty="0">
                <a:solidFill>
                  <a:schemeClr val="bg1"/>
                </a:solidFill>
              </a:rPr>
              <a: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Output is logged to the Jenkins log file. </a:t>
            </a:r>
          </a:p>
          <a:p>
            <a:pPr marL="742950" lvl="1" indent="-285750">
              <a:buFont typeface="Arial" panose="020B0604020202020204" pitchFamily="34" charset="0"/>
              <a:buChar char="•"/>
            </a:pPr>
            <a:r>
              <a:rPr lang="en-US" b="1" dirty="0">
                <a:solidFill>
                  <a:schemeClr val="bg1"/>
                </a:solidFill>
              </a:rPr>
              <a:t>For Debian based users, this is /var/log/</a:t>
            </a:r>
            <a:r>
              <a:rPr lang="en-US" b="1" dirty="0" err="1">
                <a:solidFill>
                  <a:schemeClr val="bg1"/>
                </a:solidFill>
              </a:rPr>
              <a:t>jenkins</a:t>
            </a:r>
            <a:r>
              <a:rPr lang="en-US" b="1" dirty="0">
                <a:solidFill>
                  <a:schemeClr val="bg1"/>
                </a:solidFill>
              </a:rPr>
              <a:t>/jenkins.log</a:t>
            </a:r>
          </a:p>
        </p:txBody>
      </p:sp>
    </p:spTree>
    <p:extLst>
      <p:ext uri="{BB962C8B-B14F-4D97-AF65-F5344CB8AC3E}">
        <p14:creationId xmlns:p14="http://schemas.microsoft.com/office/powerpoint/2010/main" val="260075290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IN" b="1" dirty="0">
                <a:solidFill>
                  <a:schemeClr val="bg1"/>
                </a:solidFill>
                <a:latin typeface="+mn-lt"/>
              </a:rPr>
              <a:t>Groovy Hook Scripts - </a:t>
            </a:r>
            <a:r>
              <a:rPr lang="en-US" b="1" dirty="0">
                <a:solidFill>
                  <a:schemeClr val="bg1"/>
                </a:solidFill>
              </a:rPr>
              <a:t>Boot failure hook</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1754326"/>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When Jenkins encounters a fatal problem during boot, </a:t>
            </a:r>
          </a:p>
          <a:p>
            <a:pPr marL="285750" lvl="0" indent="-285750">
              <a:buFont typeface="Arial" panose="020B0604020202020204" pitchFamily="34" charset="0"/>
              <a:buChar char="•"/>
            </a:pPr>
            <a:r>
              <a:rPr lang="en-US" b="1" dirty="0">
                <a:solidFill>
                  <a:schemeClr val="bg1"/>
                </a:solidFill>
              </a:rPr>
              <a:t>	it’ll invoke "boot-failure" hook script </a:t>
            </a:r>
          </a:p>
          <a:p>
            <a:pPr marL="285750" lvl="0" indent="-285750">
              <a:buFont typeface="Arial" panose="020B0604020202020204" pitchFamily="34" charset="0"/>
              <a:buChar char="•"/>
            </a:pPr>
            <a:r>
              <a:rPr lang="en-US" b="1" dirty="0">
                <a:solidFill>
                  <a:schemeClr val="bg1"/>
                </a:solidFill>
              </a:rPr>
              <a:t>		to allow automatic corrective actions to be taken </a:t>
            </a:r>
          </a:p>
          <a:p>
            <a:pPr marL="285750" lvl="0" indent="-285750">
              <a:buFont typeface="Arial" panose="020B0604020202020204" pitchFamily="34" charset="0"/>
              <a:buChar char="•"/>
            </a:pPr>
            <a:r>
              <a:rPr lang="en-US" b="1" dirty="0">
                <a:solidFill>
                  <a:schemeClr val="bg1"/>
                </a:solidFill>
              </a:rPr>
              <a:t>	(e.g. notify somebody, raising alerts, restarting, and so on.)</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These scripts get the cause of the problem as the "exception" variable when run.</a:t>
            </a:r>
          </a:p>
        </p:txBody>
      </p:sp>
    </p:spTree>
    <p:extLst>
      <p:ext uri="{BB962C8B-B14F-4D97-AF65-F5344CB8AC3E}">
        <p14:creationId xmlns:p14="http://schemas.microsoft.com/office/powerpoint/2010/main" val="3996301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US" b="1" dirty="0">
                <a:solidFill>
                  <a:schemeClr val="bg1"/>
                </a:solidFill>
                <a:latin typeface="+mn-lt"/>
              </a:rPr>
              <a:t>A simple use case in Jenkins</a:t>
            </a:r>
            <a:endParaRPr lang="en-IN" b="1" dirty="0">
              <a:solidFill>
                <a:schemeClr val="bg1"/>
              </a:solidFill>
              <a:latin typeface="+mn-lt"/>
            </a:endParaRPr>
          </a:p>
        </p:txBody>
      </p:sp>
      <p:pic>
        <p:nvPicPr>
          <p:cNvPr id="4" name="Picture 3"/>
          <p:cNvPicPr>
            <a:picLocks noChangeAspect="1"/>
          </p:cNvPicPr>
          <p:nvPr/>
        </p:nvPicPr>
        <p:blipFill>
          <a:blip r:embed="rId3"/>
          <a:stretch>
            <a:fillRect/>
          </a:stretch>
        </p:blipFill>
        <p:spPr>
          <a:xfrm>
            <a:off x="753979" y="1212352"/>
            <a:ext cx="10936706" cy="5308764"/>
          </a:xfrm>
          <a:prstGeom prst="rect">
            <a:avLst/>
          </a:prstGeom>
        </p:spPr>
      </p:pic>
    </p:spTree>
    <p:extLst>
      <p:ext uri="{BB962C8B-B14F-4D97-AF65-F5344CB8AC3E}">
        <p14:creationId xmlns:p14="http://schemas.microsoft.com/office/powerpoint/2010/main" val="230264735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Master/Slave Architecture</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Open source automation server written in java</a:t>
            </a:r>
          </a:p>
        </p:txBody>
      </p:sp>
      <p:pic>
        <p:nvPicPr>
          <p:cNvPr id="1026" name="Picture 2" descr="Image result for jenkins master slave architecture">
            <a:extLst>
              <a:ext uri="{FF2B5EF4-FFF2-40B4-BE49-F238E27FC236}">
                <a16:creationId xmlns:a16="http://schemas.microsoft.com/office/drawing/2014/main" id="{791B6B82-BC8A-4F3D-83A7-B817170CD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238" y="2343149"/>
            <a:ext cx="9514703" cy="351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48263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Master/Slave</a:t>
            </a:r>
          </a:p>
        </p:txBody>
      </p:sp>
      <p:sp>
        <p:nvSpPr>
          <p:cNvPr id="5" name="TextBox 4">
            <a:extLst>
              <a:ext uri="{FF2B5EF4-FFF2-40B4-BE49-F238E27FC236}">
                <a16:creationId xmlns:a16="http://schemas.microsoft.com/office/drawing/2014/main" id="{8AE9DD7E-A733-4F88-BEEA-60EC64797F4C}"/>
              </a:ext>
            </a:extLst>
          </p:cNvPr>
          <p:cNvSpPr txBox="1"/>
          <p:nvPr/>
        </p:nvSpPr>
        <p:spPr>
          <a:xfrm>
            <a:off x="823784" y="1830293"/>
            <a:ext cx="10615808" cy="452431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master </a:t>
            </a:r>
          </a:p>
          <a:p>
            <a:pPr marL="742950" lvl="1" indent="-285750">
              <a:buFont typeface="Arial" panose="020B0604020202020204" pitchFamily="34" charset="0"/>
              <a:buChar char="•"/>
            </a:pPr>
            <a:r>
              <a:rPr lang="en-US" b="1" dirty="0">
                <a:solidFill>
                  <a:schemeClr val="bg1"/>
                </a:solidFill>
              </a:rPr>
              <a:t>Jenkins Master schedules a build job.</a:t>
            </a:r>
          </a:p>
          <a:p>
            <a:pPr marL="742950" lvl="1" indent="-285750">
              <a:buFont typeface="Arial" panose="020B0604020202020204" pitchFamily="34" charset="0"/>
              <a:buChar char="•"/>
            </a:pPr>
            <a:r>
              <a:rPr lang="en-US" b="1" dirty="0">
                <a:solidFill>
                  <a:schemeClr val="bg1"/>
                </a:solidFill>
              </a:rPr>
              <a:t>Master dispatches the build to the slave for execution of job.</a:t>
            </a:r>
          </a:p>
          <a:p>
            <a:pPr marL="742950" lvl="1" indent="-285750">
              <a:buFont typeface="Arial" panose="020B0604020202020204" pitchFamily="34" charset="0"/>
              <a:buChar char="•"/>
            </a:pPr>
            <a:r>
              <a:rPr lang="en-US" b="1" dirty="0">
                <a:solidFill>
                  <a:schemeClr val="bg1"/>
                </a:solidFill>
              </a:rPr>
              <a:t>It monitors the slaves and record the build result.</a:t>
            </a:r>
          </a:p>
          <a:p>
            <a:pPr marL="742950" lvl="1" indent="-285750">
              <a:buFont typeface="Arial" panose="020B0604020202020204" pitchFamily="34" charset="0"/>
              <a:buChar char="•"/>
            </a:pPr>
            <a:r>
              <a:rPr lang="en-US" b="1" dirty="0">
                <a:solidFill>
                  <a:schemeClr val="bg1"/>
                </a:solidFill>
              </a:rPr>
              <a:t>Master can also independently executes the job.</a:t>
            </a:r>
          </a:p>
          <a:p>
            <a:pPr marL="742950" lvl="1"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Jenkins slave</a:t>
            </a:r>
          </a:p>
          <a:p>
            <a:pPr marL="742950" lvl="1" indent="-285750">
              <a:buFont typeface="Arial" panose="020B0604020202020204" pitchFamily="34" charset="0"/>
              <a:buChar char="•"/>
            </a:pPr>
            <a:r>
              <a:rPr lang="en-US" b="1" dirty="0">
                <a:solidFill>
                  <a:schemeClr val="bg1"/>
                </a:solidFill>
              </a:rPr>
              <a:t>Slave is a separate program called slave agent which is a java executable which runs on a separate machine.</a:t>
            </a:r>
          </a:p>
          <a:p>
            <a:pPr marL="742950" lvl="1" indent="-285750">
              <a:buFont typeface="Arial" panose="020B0604020202020204" pitchFamily="34" charset="0"/>
              <a:buChar char="•"/>
            </a:pPr>
            <a:r>
              <a:rPr lang="en-US" b="1" dirty="0">
                <a:solidFill>
                  <a:schemeClr val="bg1"/>
                </a:solidFill>
              </a:rPr>
              <a:t>Slave gets request from the Jenkins master to run jobs.</a:t>
            </a:r>
          </a:p>
          <a:p>
            <a:pPr marL="742950" lvl="1" indent="-285750">
              <a:buFont typeface="Arial" panose="020B0604020202020204" pitchFamily="34" charset="0"/>
              <a:buChar char="•"/>
            </a:pPr>
            <a:r>
              <a:rPr lang="en-US" b="1" dirty="0">
                <a:solidFill>
                  <a:schemeClr val="bg1"/>
                </a:solidFill>
              </a:rPr>
              <a:t>Jobs may produce logs which are on the worker node. Can be seen on master.</a:t>
            </a:r>
          </a:p>
          <a:p>
            <a:pPr marL="742950" lvl="1" indent="-285750">
              <a:buFont typeface="Arial" panose="020B0604020202020204" pitchFamily="34" charset="0"/>
              <a:buChar char="•"/>
            </a:pPr>
            <a:r>
              <a:rPr lang="en-US" b="1" dirty="0">
                <a:solidFill>
                  <a:schemeClr val="bg1"/>
                </a:solidFill>
              </a:rPr>
              <a:t>You can always configure project to run on specific slave or let the master decide it.</a:t>
            </a:r>
          </a:p>
          <a:p>
            <a:pPr marL="285750" lvl="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b="1" dirty="0">
              <a:solidFill>
                <a:schemeClr val="bg1"/>
              </a:solidFill>
            </a:endParaRPr>
          </a:p>
          <a:p>
            <a:pPr marL="742950" lvl="1" indent="-285750">
              <a:buFont typeface="Arial" panose="020B0604020202020204" pitchFamily="34" charset="0"/>
              <a:buChar char="•"/>
            </a:pPr>
            <a:endParaRPr lang="en-US" b="1" dirty="0">
              <a:solidFill>
                <a:schemeClr val="bg1"/>
              </a:solidFill>
            </a:endParaRPr>
          </a:p>
          <a:p>
            <a:pPr marL="742950" lvl="1"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76056909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Views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Creating and Managing Views</a:t>
            </a:r>
            <a:endParaRPr lang="en-US" b="1" dirty="0">
              <a:solidFill>
                <a:schemeClr val="bg1"/>
              </a:solidFill>
            </a:endParaRPr>
          </a:p>
        </p:txBody>
      </p:sp>
    </p:spTree>
    <p:extLst>
      <p:ext uri="{BB962C8B-B14F-4D97-AF65-F5344CB8AC3E}">
        <p14:creationId xmlns:p14="http://schemas.microsoft.com/office/powerpoint/2010/main" val="38544489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Deployments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Automated Deployments</a:t>
            </a:r>
            <a:endParaRPr lang="en-US" b="1" dirty="0">
              <a:solidFill>
                <a:schemeClr val="bg1"/>
              </a:solidFill>
            </a:endParaRPr>
          </a:p>
        </p:txBody>
      </p:sp>
    </p:spTree>
    <p:extLst>
      <p:ext uri="{BB962C8B-B14F-4D97-AF65-F5344CB8AC3E}">
        <p14:creationId xmlns:p14="http://schemas.microsoft.com/office/powerpoint/2010/main" val="318826154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Working Strategy</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Automated Deployments</a:t>
            </a:r>
            <a:endParaRPr lang="en-US" b="1" dirty="0">
              <a:solidFill>
                <a:schemeClr val="bg1"/>
              </a:solidFill>
            </a:endParaRPr>
          </a:p>
        </p:txBody>
      </p:sp>
    </p:spTree>
    <p:extLst>
      <p:ext uri="{BB962C8B-B14F-4D97-AF65-F5344CB8AC3E}">
        <p14:creationId xmlns:p14="http://schemas.microsoft.com/office/powerpoint/2010/main" val="285393925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Pipelines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203132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Incorporate User inputs</a:t>
            </a:r>
          </a:p>
          <a:p>
            <a:pPr marL="285750" lvl="0" indent="-285750">
              <a:buFont typeface="Arial" panose="020B0604020202020204" pitchFamily="34" charset="0"/>
              <a:buChar char="•"/>
            </a:pPr>
            <a:r>
              <a:rPr lang="en-US" b="1" dirty="0">
                <a:solidFill>
                  <a:schemeClr val="bg1"/>
                </a:solidFill>
              </a:rPr>
              <a:t>Restart from saved checkpoint</a:t>
            </a:r>
          </a:p>
          <a:p>
            <a:pPr marL="285750" lvl="0" indent="-285750">
              <a:buFont typeface="Arial" panose="020B0604020202020204" pitchFamily="34" charset="0"/>
              <a:buChar char="•"/>
            </a:pPr>
            <a:r>
              <a:rPr lang="en-US" b="1" dirty="0">
                <a:solidFill>
                  <a:schemeClr val="bg1"/>
                </a:solidFill>
              </a:rPr>
              <a:t>Run jobs in parallel</a:t>
            </a:r>
          </a:p>
          <a:p>
            <a:pPr marL="285750" lvl="0" indent="-285750">
              <a:buFont typeface="Arial" panose="020B0604020202020204" pitchFamily="34" charset="0"/>
              <a:buChar char="•"/>
            </a:pPr>
            <a:r>
              <a:rPr lang="en-US" b="1" dirty="0">
                <a:solidFill>
                  <a:schemeClr val="bg1"/>
                </a:solidFill>
              </a:rPr>
              <a:t>Integrate with other plugins</a:t>
            </a:r>
          </a:p>
          <a:p>
            <a:pPr marL="285750" lvl="0" indent="-285750">
              <a:buFont typeface="Arial" panose="020B0604020202020204" pitchFamily="34" charset="0"/>
              <a:buChar char="•"/>
            </a:pPr>
            <a:r>
              <a:rPr lang="en-US" b="1" dirty="0">
                <a:solidFill>
                  <a:schemeClr val="bg1"/>
                </a:solidFill>
              </a:rPr>
              <a:t>Allows conditional loops (for, when)</a:t>
            </a:r>
          </a:p>
          <a:p>
            <a:pPr marL="285750" lvl="0" indent="-285750">
              <a:buFont typeface="Arial" panose="020B0604020202020204" pitchFamily="34" charset="0"/>
              <a:buChar char="•"/>
            </a:pPr>
            <a:r>
              <a:rPr lang="en-US" b="1" dirty="0">
                <a:solidFill>
                  <a:schemeClr val="bg1"/>
                </a:solidFill>
              </a:rPr>
              <a:t>Code can be checked into VCS</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41432875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Pipelines - </a:t>
            </a:r>
            <a:r>
              <a:rPr lang="en-IN" b="1" dirty="0" err="1">
                <a:solidFill>
                  <a:schemeClr val="bg1"/>
                </a:solidFill>
                <a:latin typeface="+mn-lt"/>
              </a:rPr>
              <a:t>Jenkinsfile</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1754326"/>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Pipeline is done using </a:t>
            </a:r>
            <a:r>
              <a:rPr lang="en-US" b="1" dirty="0" err="1">
                <a:solidFill>
                  <a:schemeClr val="bg1"/>
                </a:solidFill>
              </a:rPr>
              <a:t>Jenkinsfile</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 text file that stores the pipeline as a code.</a:t>
            </a:r>
          </a:p>
          <a:p>
            <a:pPr marL="285750" lvl="0" indent="-285750">
              <a:buFont typeface="Arial" panose="020B0604020202020204" pitchFamily="34" charset="0"/>
              <a:buChar char="•"/>
            </a:pPr>
            <a:r>
              <a:rPr lang="en-US" b="1" dirty="0">
                <a:solidFill>
                  <a:schemeClr val="bg1"/>
                </a:solidFill>
              </a:rPr>
              <a:t>It can be checked into a VCS on your local system</a:t>
            </a:r>
          </a:p>
          <a:p>
            <a:pPr marL="285750" lvl="0" indent="-285750">
              <a:buFont typeface="Arial" panose="020B0604020202020204" pitchFamily="34" charset="0"/>
              <a:buChar char="•"/>
            </a:pPr>
            <a:r>
              <a:rPr lang="en-US" b="1" dirty="0">
                <a:solidFill>
                  <a:schemeClr val="bg1"/>
                </a:solidFill>
              </a:rPr>
              <a:t>Enables the developers to access, edit and check the code all the times.</a:t>
            </a:r>
          </a:p>
          <a:p>
            <a:pPr marL="285750" lvl="0" indent="-285750">
              <a:buFont typeface="Arial" panose="020B0604020202020204" pitchFamily="34" charset="0"/>
              <a:buChar char="•"/>
            </a:pPr>
            <a:r>
              <a:rPr lang="en-US" b="1" dirty="0">
                <a:solidFill>
                  <a:schemeClr val="bg1"/>
                </a:solidFill>
              </a:rPr>
              <a:t>Written using groovy.</a:t>
            </a:r>
          </a:p>
          <a:p>
            <a:pPr marL="285750" lvl="0" indent="-285750">
              <a:buFont typeface="Arial" panose="020B0604020202020204" pitchFamily="34" charset="0"/>
              <a:buChar char="•"/>
            </a:pPr>
            <a:r>
              <a:rPr lang="en-US" b="1" dirty="0">
                <a:solidFill>
                  <a:schemeClr val="bg1"/>
                </a:solidFill>
              </a:rPr>
              <a:t>Written based on two syntaxes</a:t>
            </a:r>
          </a:p>
        </p:txBody>
      </p:sp>
    </p:spTree>
    <p:extLst>
      <p:ext uri="{BB962C8B-B14F-4D97-AF65-F5344CB8AC3E}">
        <p14:creationId xmlns:p14="http://schemas.microsoft.com/office/powerpoint/2010/main" val="348037118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Pipelines - </a:t>
            </a:r>
            <a:r>
              <a:rPr lang="en-IN" b="1" dirty="0" err="1">
                <a:solidFill>
                  <a:schemeClr val="bg1"/>
                </a:solidFill>
                <a:latin typeface="+mn-lt"/>
              </a:rPr>
              <a:t>Jenkinsfile</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Two ways of writing </a:t>
            </a:r>
            <a:r>
              <a:rPr lang="en-US" b="1" dirty="0" err="1">
                <a:solidFill>
                  <a:schemeClr val="bg1"/>
                </a:solidFill>
              </a:rPr>
              <a:t>Jenkinsfile</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Declarative Pipeline</a:t>
            </a:r>
          </a:p>
          <a:p>
            <a:pPr marL="742950" lvl="1" indent="-285750">
              <a:buFont typeface="Arial" panose="020B0604020202020204" pitchFamily="34" charset="0"/>
              <a:buChar char="•"/>
            </a:pPr>
            <a:r>
              <a:rPr lang="en-US" b="1" dirty="0">
                <a:solidFill>
                  <a:schemeClr val="bg1"/>
                </a:solidFill>
              </a:rPr>
              <a:t>Recent feature</a:t>
            </a:r>
          </a:p>
          <a:p>
            <a:pPr marL="742950" lvl="1" indent="-285750">
              <a:buFont typeface="Arial" panose="020B0604020202020204" pitchFamily="34" charset="0"/>
              <a:buChar char="•"/>
            </a:pPr>
            <a:r>
              <a:rPr lang="en-US" b="1" dirty="0">
                <a:solidFill>
                  <a:schemeClr val="bg1"/>
                </a:solidFill>
              </a:rPr>
              <a:t>Simpler groovy syntax</a:t>
            </a:r>
          </a:p>
          <a:p>
            <a:pPr marL="742950" lvl="1" indent="-285750">
              <a:buFont typeface="Arial" panose="020B0604020202020204" pitchFamily="34" charset="0"/>
              <a:buChar char="•"/>
            </a:pPr>
            <a:r>
              <a:rPr lang="en-US" b="1" dirty="0">
                <a:solidFill>
                  <a:schemeClr val="bg1"/>
                </a:solidFill>
              </a:rPr>
              <a:t>Code is written locally in a file and is checked into a SCM</a:t>
            </a:r>
          </a:p>
          <a:p>
            <a:pPr marL="742950" lvl="1" indent="-285750">
              <a:buFont typeface="Arial" panose="020B0604020202020204" pitchFamily="34" charset="0"/>
              <a:buChar char="•"/>
            </a:pPr>
            <a:r>
              <a:rPr lang="en-US" b="1" dirty="0">
                <a:solidFill>
                  <a:schemeClr val="bg1"/>
                </a:solidFill>
              </a:rPr>
              <a:t>Code is defined with a pipeline block. </a:t>
            </a:r>
          </a:p>
          <a:p>
            <a:pPr marL="285750" lvl="0" indent="-285750">
              <a:buFont typeface="Arial" panose="020B0604020202020204" pitchFamily="34" charset="0"/>
              <a:buChar char="•"/>
            </a:pPr>
            <a:r>
              <a:rPr lang="en-US" b="1" dirty="0">
                <a:solidFill>
                  <a:schemeClr val="bg1"/>
                </a:solidFill>
              </a:rPr>
              <a:t>Scripted Pipeline</a:t>
            </a:r>
          </a:p>
          <a:p>
            <a:pPr marL="742950" lvl="1" indent="-285750">
              <a:buFont typeface="Arial" panose="020B0604020202020204" pitchFamily="34" charset="0"/>
              <a:buChar char="•"/>
            </a:pPr>
            <a:r>
              <a:rPr lang="en-US" b="1" dirty="0">
                <a:solidFill>
                  <a:schemeClr val="bg1"/>
                </a:solidFill>
              </a:rPr>
              <a:t>Traditional way of writing the code</a:t>
            </a:r>
          </a:p>
          <a:p>
            <a:pPr marL="742950" lvl="1" indent="-285750">
              <a:buFont typeface="Arial" panose="020B0604020202020204" pitchFamily="34" charset="0"/>
              <a:buChar char="•"/>
            </a:pPr>
            <a:r>
              <a:rPr lang="en-US" b="1" dirty="0">
                <a:solidFill>
                  <a:schemeClr val="bg1"/>
                </a:solidFill>
              </a:rPr>
              <a:t>Stricter groovy syntax</a:t>
            </a:r>
          </a:p>
          <a:p>
            <a:pPr marL="742950" lvl="1" indent="-285750">
              <a:buFont typeface="Arial" panose="020B0604020202020204" pitchFamily="34" charset="0"/>
              <a:buChar char="•"/>
            </a:pPr>
            <a:r>
              <a:rPr lang="en-US" b="1" dirty="0">
                <a:solidFill>
                  <a:schemeClr val="bg1"/>
                </a:solidFill>
              </a:rPr>
              <a:t>Code is written on the Jenkins UI</a:t>
            </a:r>
          </a:p>
          <a:p>
            <a:pPr marL="742950" lvl="1" indent="-285750">
              <a:buFont typeface="Arial" panose="020B0604020202020204" pitchFamily="34" charset="0"/>
              <a:buChar char="•"/>
            </a:pPr>
            <a:r>
              <a:rPr lang="en-US" b="1" dirty="0">
                <a:solidFill>
                  <a:schemeClr val="bg1"/>
                </a:solidFill>
              </a:rPr>
              <a:t>Code is defined with in a 'node' block.</a:t>
            </a:r>
          </a:p>
        </p:txBody>
      </p:sp>
    </p:spTree>
    <p:extLst>
      <p:ext uri="{BB962C8B-B14F-4D97-AF65-F5344CB8AC3E}">
        <p14:creationId xmlns:p14="http://schemas.microsoft.com/office/powerpoint/2010/main" val="15134347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Pipelines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Basic groovy concepts for understanding pipeline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Pipeline</a:t>
            </a:r>
          </a:p>
          <a:p>
            <a:pPr marL="285750" lvl="0" indent="-285750">
              <a:buFont typeface="Arial" panose="020B0604020202020204" pitchFamily="34" charset="0"/>
              <a:buChar char="•"/>
            </a:pPr>
            <a:r>
              <a:rPr lang="en-US" b="1" dirty="0">
                <a:solidFill>
                  <a:schemeClr val="bg1"/>
                </a:solidFill>
              </a:rPr>
              <a:t>A user defined block which contains all the stages. </a:t>
            </a:r>
          </a:p>
          <a:p>
            <a:pPr marL="285750" lvl="0" indent="-285750">
              <a:buFont typeface="Arial" panose="020B0604020202020204" pitchFamily="34" charset="0"/>
              <a:buChar char="•"/>
            </a:pPr>
            <a:r>
              <a:rPr lang="en-US" b="1" dirty="0">
                <a:solidFill>
                  <a:schemeClr val="bg1"/>
                </a:solidFill>
              </a:rPr>
              <a:t>Key part of </a:t>
            </a:r>
            <a:r>
              <a:rPr lang="en-US" b="1" dirty="0" err="1">
                <a:solidFill>
                  <a:schemeClr val="bg1"/>
                </a:solidFill>
              </a:rPr>
              <a:t>declative</a:t>
            </a:r>
            <a:r>
              <a:rPr lang="en-US" b="1" dirty="0">
                <a:solidFill>
                  <a:schemeClr val="bg1"/>
                </a:solidFill>
              </a:rPr>
              <a:t> pipeline syntax</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pipeline {</a:t>
            </a:r>
          </a:p>
          <a:p>
            <a:pPr marL="285750" lvl="0" indent="-285750">
              <a:buFont typeface="Arial" panose="020B0604020202020204" pitchFamily="34" charset="0"/>
              <a:buChar char="•"/>
            </a:pPr>
            <a:r>
              <a:rPr lang="en-US" b="1" dirty="0">
                <a:solidFill>
                  <a:schemeClr val="bg1"/>
                </a:solidFill>
              </a:rPr>
              <a:t>}</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node {</a:t>
            </a:r>
          </a:p>
          <a:p>
            <a:pPr marL="285750" lvl="0" indent="-285750">
              <a:buFont typeface="Arial" panose="020B0604020202020204" pitchFamily="34" charset="0"/>
              <a:buChar char="•"/>
            </a:pPr>
            <a:r>
              <a:rPr lang="en-US" b="1" dirty="0">
                <a:solidFill>
                  <a:schemeClr val="bg1"/>
                </a:solidFill>
              </a:rPr>
              <a:t>}</a:t>
            </a:r>
          </a:p>
        </p:txBody>
      </p:sp>
    </p:spTree>
    <p:extLst>
      <p:ext uri="{BB962C8B-B14F-4D97-AF65-F5344CB8AC3E}">
        <p14:creationId xmlns:p14="http://schemas.microsoft.com/office/powerpoint/2010/main" val="303838841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Pipelines - Agents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Agent: </a:t>
            </a:r>
          </a:p>
          <a:p>
            <a:pPr marL="742950" lvl="1" indent="-285750">
              <a:buFont typeface="Arial" panose="020B0604020202020204" pitchFamily="34" charset="0"/>
              <a:buChar char="•"/>
            </a:pPr>
            <a:r>
              <a:rPr lang="en-US" b="1" dirty="0">
                <a:solidFill>
                  <a:schemeClr val="bg1"/>
                </a:solidFill>
              </a:rPr>
              <a:t>instructs </a:t>
            </a:r>
            <a:r>
              <a:rPr lang="en-US" b="1" dirty="0" err="1">
                <a:solidFill>
                  <a:schemeClr val="bg1"/>
                </a:solidFill>
              </a:rPr>
              <a:t>jenkins</a:t>
            </a:r>
            <a:r>
              <a:rPr lang="en-US" b="1" dirty="0">
                <a:solidFill>
                  <a:schemeClr val="bg1"/>
                </a:solidFill>
              </a:rPr>
              <a:t> to allocate an executor for the builds. </a:t>
            </a:r>
          </a:p>
          <a:p>
            <a:pPr marL="742950" lvl="1" indent="-285750">
              <a:buFont typeface="Arial" panose="020B0604020202020204" pitchFamily="34" charset="0"/>
              <a:buChar char="•"/>
            </a:pPr>
            <a:r>
              <a:rPr lang="en-US" b="1" dirty="0">
                <a:solidFill>
                  <a:schemeClr val="bg1"/>
                </a:solidFill>
              </a:rPr>
              <a:t>Can be defined for an entire pipeline or specific stage.</a:t>
            </a:r>
          </a:p>
          <a:p>
            <a:pPr marL="742950" lvl="1" indent="-285750">
              <a:buFont typeface="Arial" panose="020B0604020202020204" pitchFamily="34" charset="0"/>
              <a:buChar char="•"/>
            </a:pPr>
            <a:r>
              <a:rPr lang="en-US" b="1" dirty="0">
                <a:solidFill>
                  <a:schemeClr val="bg1"/>
                </a:solidFill>
              </a:rPr>
              <a:t>Supports following parameters</a:t>
            </a:r>
          </a:p>
          <a:p>
            <a:pPr marL="742950" lvl="1" indent="-285750">
              <a:buFont typeface="Arial" panose="020B0604020202020204" pitchFamily="34" charset="0"/>
              <a:buChar char="•"/>
            </a:pPr>
            <a:r>
              <a:rPr lang="en-US" b="1" dirty="0">
                <a:solidFill>
                  <a:schemeClr val="bg1"/>
                </a:solidFill>
              </a:rPr>
              <a:t>Any: Runs pipeline/stage on any available agent.</a:t>
            </a:r>
          </a:p>
          <a:p>
            <a:pPr marL="742950" lvl="1" indent="-285750">
              <a:buFont typeface="Arial" panose="020B0604020202020204" pitchFamily="34" charset="0"/>
              <a:buChar char="•"/>
            </a:pPr>
            <a:r>
              <a:rPr lang="en-US" b="1" dirty="0">
                <a:solidFill>
                  <a:schemeClr val="bg1"/>
                </a:solidFill>
              </a:rPr>
              <a:t>None: applied only at the root of the pipeline. i.e. doesn't support defining this at stage level. </a:t>
            </a:r>
          </a:p>
          <a:p>
            <a:pPr marL="1200150" lvl="2" indent="-285750">
              <a:buFont typeface="Arial" panose="020B0604020202020204" pitchFamily="34" charset="0"/>
              <a:buChar char="•"/>
            </a:pPr>
            <a:r>
              <a:rPr lang="en-US" b="1" dirty="0">
                <a:solidFill>
                  <a:schemeClr val="bg1"/>
                </a:solidFill>
              </a:rPr>
              <a:t>Indicates that there are global agent.</a:t>
            </a:r>
          </a:p>
          <a:p>
            <a:pPr marL="1200150" lvl="2" indent="-285750">
              <a:buFont typeface="Arial" panose="020B0604020202020204" pitchFamily="34" charset="0"/>
              <a:buChar char="•"/>
            </a:pPr>
            <a:r>
              <a:rPr lang="en-US" b="1" dirty="0">
                <a:solidFill>
                  <a:schemeClr val="bg1"/>
                </a:solidFill>
              </a:rPr>
              <a:t>Each stage  should specify its own agent.</a:t>
            </a:r>
          </a:p>
          <a:p>
            <a:pPr marL="742950" lvl="1" indent="-285750">
              <a:buFont typeface="Arial" panose="020B0604020202020204" pitchFamily="34" charset="0"/>
              <a:buChar char="•"/>
            </a:pPr>
            <a:r>
              <a:rPr lang="en-US" b="1" dirty="0">
                <a:solidFill>
                  <a:schemeClr val="bg1"/>
                </a:solidFill>
              </a:rPr>
              <a:t>Label: Execute the pipeline on a labeled agent.</a:t>
            </a:r>
          </a:p>
          <a:p>
            <a:pPr marL="742950" lvl="1" indent="-285750">
              <a:buFont typeface="Arial" panose="020B0604020202020204" pitchFamily="34" charset="0"/>
              <a:buChar char="•"/>
            </a:pPr>
            <a:r>
              <a:rPr lang="en-US" b="1">
                <a:solidFill>
                  <a:schemeClr val="bg1"/>
                </a:solidFill>
              </a:rPr>
              <a:t>Docker</a:t>
            </a:r>
            <a:r>
              <a:rPr lang="en-US" b="1" dirty="0">
                <a:solidFill>
                  <a:schemeClr val="bg1"/>
                </a:solidFill>
              </a:rPr>
              <a:t>: Uses docker container as an execution environment for the pipeline or a specific stage.</a:t>
            </a:r>
          </a:p>
        </p:txBody>
      </p:sp>
    </p:spTree>
    <p:extLst>
      <p:ext uri="{BB962C8B-B14F-4D97-AF65-F5344CB8AC3E}">
        <p14:creationId xmlns:p14="http://schemas.microsoft.com/office/powerpoint/2010/main" val="4066324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Overview of Jenkins UI</a:t>
            </a: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225689"/>
            <a:ext cx="10615808" cy="563231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Jenkins Tabs</a:t>
            </a:r>
          </a:p>
          <a:p>
            <a:pPr marL="285750" indent="-285750">
              <a:buFont typeface="Arial" panose="020B0604020202020204" pitchFamily="34" charset="0"/>
              <a:buChar char="•"/>
            </a:pPr>
            <a:r>
              <a:rPr lang="en-US" b="1" dirty="0">
                <a:solidFill>
                  <a:schemeClr val="bg1"/>
                </a:solidFill>
              </a:rPr>
              <a:t>Lockable Resource</a:t>
            </a:r>
          </a:p>
          <a:p>
            <a:pPr marL="742950" lvl="1" indent="-285750">
              <a:buFont typeface="Arial" panose="020B0604020202020204" pitchFamily="34" charset="0"/>
              <a:buChar char="•"/>
            </a:pPr>
            <a:r>
              <a:rPr lang="en-US" b="1" dirty="0">
                <a:solidFill>
                  <a:schemeClr val="bg1"/>
                </a:solidFill>
              </a:rPr>
              <a:t>If a build requires a resource which is already locked, </a:t>
            </a:r>
          </a:p>
          <a:p>
            <a:pPr marL="1200150" lvl="2" indent="-285750">
              <a:buFont typeface="Arial" panose="020B0604020202020204" pitchFamily="34" charset="0"/>
              <a:buChar char="•"/>
            </a:pPr>
            <a:r>
              <a:rPr lang="en-US" b="1" dirty="0">
                <a:solidFill>
                  <a:schemeClr val="bg1"/>
                </a:solidFill>
              </a:rPr>
              <a:t>it will wait for the resource to be free.</a:t>
            </a:r>
          </a:p>
          <a:p>
            <a:pPr marL="742950" lvl="1" indent="-285750">
              <a:buFont typeface="Arial" panose="020B0604020202020204" pitchFamily="34" charset="0"/>
              <a:buChar char="•"/>
            </a:pPr>
            <a:r>
              <a:rPr lang="en-US" b="1" dirty="0">
                <a:solidFill>
                  <a:schemeClr val="bg1"/>
                </a:solidFill>
              </a:rPr>
              <a:t>Resource can be a </a:t>
            </a:r>
          </a:p>
          <a:p>
            <a:pPr marL="1200150" lvl="2" indent="-285750">
              <a:buFont typeface="Arial" panose="020B0604020202020204" pitchFamily="34" charset="0"/>
              <a:buChar char="•"/>
            </a:pPr>
            <a:r>
              <a:rPr lang="en-US" b="1" dirty="0">
                <a:solidFill>
                  <a:schemeClr val="bg1"/>
                </a:solidFill>
              </a:rPr>
              <a:t>Node</a:t>
            </a:r>
          </a:p>
          <a:p>
            <a:pPr marL="1200150" lvl="2" indent="-285750">
              <a:buFont typeface="Arial" panose="020B0604020202020204" pitchFamily="34" charset="0"/>
              <a:buChar char="•"/>
            </a:pPr>
            <a:r>
              <a:rPr lang="en-US" b="1" dirty="0">
                <a:solidFill>
                  <a:schemeClr val="bg1"/>
                </a:solidFill>
              </a:rPr>
              <a:t>Printers</a:t>
            </a:r>
          </a:p>
          <a:p>
            <a:pPr marL="1200150" lvl="2" indent="-285750">
              <a:buFont typeface="Arial" panose="020B0604020202020204" pitchFamily="34" charset="0"/>
              <a:buChar char="•"/>
            </a:pPr>
            <a:r>
              <a:rPr lang="en-US" b="1" dirty="0">
                <a:solidFill>
                  <a:schemeClr val="bg1"/>
                </a:solidFill>
              </a:rPr>
              <a:t>Phones</a:t>
            </a:r>
          </a:p>
          <a:p>
            <a:pPr marL="1200150" lvl="2" indent="-285750">
              <a:buFont typeface="Arial" panose="020B0604020202020204" pitchFamily="34" charset="0"/>
              <a:buChar char="•"/>
            </a:pPr>
            <a:r>
              <a:rPr lang="en-US" b="1" dirty="0">
                <a:solidFill>
                  <a:schemeClr val="bg1"/>
                </a:solidFill>
              </a:rPr>
              <a:t>Computers, etc.</a:t>
            </a:r>
          </a:p>
          <a:p>
            <a:pPr marL="742950" lvl="1" indent="-285750">
              <a:buFont typeface="Arial" panose="020B0604020202020204" pitchFamily="34" charset="0"/>
              <a:buChar char="•"/>
            </a:pPr>
            <a:r>
              <a:rPr lang="en-US" b="1" dirty="0">
                <a:solidFill>
                  <a:schemeClr val="bg1"/>
                </a:solidFill>
              </a:rPr>
              <a:t>Adding lockable resources</a:t>
            </a:r>
          </a:p>
          <a:p>
            <a:pPr marL="1200150" lvl="2" indent="-285750">
              <a:buFont typeface="Arial" panose="020B0604020202020204" pitchFamily="34" charset="0"/>
              <a:buChar char="•"/>
            </a:pPr>
            <a:r>
              <a:rPr lang="en-US" b="1" dirty="0">
                <a:solidFill>
                  <a:schemeClr val="bg1"/>
                </a:solidFill>
              </a:rPr>
              <a:t>In Manage Jenkins &gt; Configure System go to Lockable Resources Manager</a:t>
            </a:r>
          </a:p>
          <a:p>
            <a:pPr marL="1200150" lvl="2" indent="-285750">
              <a:buFont typeface="Arial" panose="020B0604020202020204" pitchFamily="34" charset="0"/>
              <a:buChar char="•"/>
            </a:pPr>
            <a:r>
              <a:rPr lang="en-US" b="1" dirty="0">
                <a:solidFill>
                  <a:schemeClr val="bg1"/>
                </a:solidFill>
              </a:rPr>
              <a:t>Select Add Lockable Resource</a:t>
            </a:r>
          </a:p>
          <a:p>
            <a:pPr marL="742950" lvl="1" indent="-285750">
              <a:buFont typeface="Arial" panose="020B0604020202020204" pitchFamily="34" charset="0"/>
              <a:buChar char="•"/>
            </a:pPr>
            <a:r>
              <a:rPr lang="en-US" b="1" dirty="0">
                <a:solidFill>
                  <a:schemeClr val="bg1"/>
                </a:solidFill>
              </a:rPr>
              <a:t>Each lockable resource has the following properties:</a:t>
            </a:r>
          </a:p>
          <a:p>
            <a:pPr marL="1200150" lvl="2" indent="-285750">
              <a:buFont typeface="Arial" panose="020B0604020202020204" pitchFamily="34" charset="0"/>
              <a:buChar char="•"/>
            </a:pPr>
            <a:r>
              <a:rPr lang="en-US" b="1" dirty="0">
                <a:solidFill>
                  <a:schemeClr val="bg1"/>
                </a:solidFill>
              </a:rPr>
              <a:t>Name – </a:t>
            </a:r>
            <a:r>
              <a:rPr lang="en-US" b="1" dirty="0" err="1">
                <a:solidFill>
                  <a:schemeClr val="bg1"/>
                </a:solidFill>
              </a:rPr>
              <a:t>e.g</a:t>
            </a:r>
            <a:r>
              <a:rPr lang="en-US" b="1" dirty="0">
                <a:solidFill>
                  <a:schemeClr val="bg1"/>
                </a:solidFill>
              </a:rPr>
              <a:t> Printer_ColorA3_2342</a:t>
            </a:r>
          </a:p>
          <a:p>
            <a:pPr marL="1200150" lvl="2" indent="-285750">
              <a:buFont typeface="Arial" panose="020B0604020202020204" pitchFamily="34" charset="0"/>
              <a:buChar char="•"/>
            </a:pPr>
            <a:r>
              <a:rPr lang="en-US" b="1" dirty="0">
                <a:solidFill>
                  <a:schemeClr val="bg1"/>
                </a:solidFill>
              </a:rPr>
              <a:t>Description - .</a:t>
            </a:r>
            <a:r>
              <a:rPr lang="en-US" b="1" dirty="0" err="1">
                <a:solidFill>
                  <a:schemeClr val="bg1"/>
                </a:solidFill>
              </a:rPr>
              <a:t>e.g</a:t>
            </a:r>
            <a:r>
              <a:rPr lang="en-US" b="1" dirty="0">
                <a:solidFill>
                  <a:schemeClr val="bg1"/>
                </a:solidFill>
              </a:rPr>
              <a:t> Printers in the Danish Office</a:t>
            </a:r>
          </a:p>
          <a:p>
            <a:pPr marL="1200150" lvl="2" indent="-285750">
              <a:buFont typeface="Arial" panose="020B0604020202020204" pitchFamily="34" charset="0"/>
              <a:buChar char="•"/>
            </a:pPr>
            <a:r>
              <a:rPr lang="en-US" b="1" dirty="0">
                <a:solidFill>
                  <a:schemeClr val="bg1"/>
                </a:solidFill>
              </a:rPr>
              <a:t>Labels - Space-delimited list of Labels (Not containing spaces) used to identify a pool of resources. i.e. </a:t>
            </a:r>
            <a:r>
              <a:rPr lang="en-US" b="1" dirty="0" err="1">
                <a:solidFill>
                  <a:schemeClr val="bg1"/>
                </a:solidFill>
              </a:rPr>
              <a:t>DK_Printers_Office</a:t>
            </a:r>
            <a:r>
              <a:rPr lang="en-US" b="1" dirty="0">
                <a:solidFill>
                  <a:schemeClr val="bg1"/>
                </a:solidFill>
              </a:rPr>
              <a:t>, </a:t>
            </a:r>
            <a:r>
              <a:rPr lang="en-US" b="1" dirty="0" err="1">
                <a:solidFill>
                  <a:schemeClr val="bg1"/>
                </a:solidFill>
              </a:rPr>
              <a:t>DK_Printer_Production</a:t>
            </a:r>
            <a:r>
              <a:rPr lang="en-US" b="1" dirty="0">
                <a:solidFill>
                  <a:schemeClr val="bg1"/>
                </a:solidFill>
              </a:rPr>
              <a:t>, </a:t>
            </a:r>
            <a:r>
              <a:rPr lang="en-US" b="1" dirty="0" err="1">
                <a:solidFill>
                  <a:schemeClr val="bg1"/>
                </a:solidFill>
              </a:rPr>
              <a:t>DK_Printer_Engineering</a:t>
            </a:r>
            <a:endParaRPr lang="en-US" b="1" dirty="0">
              <a:solidFill>
                <a:schemeClr val="bg1"/>
              </a:solidFill>
            </a:endParaRPr>
          </a:p>
          <a:p>
            <a:pPr marL="1200150" lvl="2" indent="-285750">
              <a:buFont typeface="Arial" panose="020B0604020202020204" pitchFamily="34" charset="0"/>
              <a:buChar char="•"/>
            </a:pPr>
            <a:r>
              <a:rPr lang="en-US" b="1" dirty="0">
                <a:solidFill>
                  <a:schemeClr val="bg1"/>
                </a:solidFill>
              </a:rPr>
              <a:t>Reserved by - If non-empty, the resource will be unavailable for jobs. i.e. All printers are currently not available due to maintenance.</a:t>
            </a:r>
          </a:p>
          <a:p>
            <a:pPr marL="742950" lvl="1"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323143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Jobs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Hands on </a:t>
            </a:r>
          </a:p>
          <a:p>
            <a:pPr marL="742950" lvl="1" indent="-285750">
              <a:buFont typeface="Arial" panose="020B0604020202020204" pitchFamily="34" charset="0"/>
              <a:buChar char="•"/>
            </a:pPr>
            <a:r>
              <a:rPr lang="en-US" b="1" dirty="0">
                <a:solidFill>
                  <a:schemeClr val="bg1"/>
                </a:solidFill>
              </a:rPr>
              <a:t>Define First Job</a:t>
            </a:r>
          </a:p>
          <a:p>
            <a:pPr marL="1200150" lvl="2" indent="-285750">
              <a:buFont typeface="Arial" panose="020B0604020202020204" pitchFamily="34" charset="0"/>
              <a:buChar char="•"/>
            </a:pPr>
            <a:r>
              <a:rPr lang="en-US" b="1" dirty="0">
                <a:solidFill>
                  <a:schemeClr val="bg1"/>
                </a:solidFill>
              </a:rPr>
              <a:t>Options in Job setup</a:t>
            </a:r>
          </a:p>
          <a:p>
            <a:pPr marL="742950" lvl="1" indent="-285750">
              <a:buFont typeface="Arial" panose="020B0604020202020204" pitchFamily="34" charset="0"/>
              <a:buChar char="•"/>
            </a:pPr>
            <a:r>
              <a:rPr lang="en-US" b="1" dirty="0">
                <a:solidFill>
                  <a:schemeClr val="bg1"/>
                </a:solidFill>
              </a:rPr>
              <a:t>Failing Jobs</a:t>
            </a:r>
          </a:p>
          <a:p>
            <a:pPr marL="742950" lvl="1" indent="-285750">
              <a:buFont typeface="Arial" panose="020B0604020202020204" pitchFamily="34" charset="0"/>
              <a:buChar char="•"/>
            </a:pPr>
            <a:r>
              <a:rPr lang="en-US" b="1" dirty="0">
                <a:solidFill>
                  <a:schemeClr val="bg1"/>
                </a:solidFill>
              </a:rPr>
              <a:t>Create a Job referring to an existing Job</a:t>
            </a:r>
          </a:p>
          <a:p>
            <a:pPr marL="742950" lvl="1" indent="-285750">
              <a:buFont typeface="Arial" panose="020B0604020202020204" pitchFamily="34" charset="0"/>
              <a:buChar char="•"/>
            </a:pPr>
            <a:r>
              <a:rPr lang="en-US" b="1" dirty="0">
                <a:solidFill>
                  <a:schemeClr val="bg1"/>
                </a:solidFill>
              </a:rPr>
              <a:t>Edit Job</a:t>
            </a:r>
          </a:p>
          <a:p>
            <a:pPr marL="742950" lvl="1" indent="-285750">
              <a:buFont typeface="Arial" panose="020B0604020202020204" pitchFamily="34" charset="0"/>
              <a:buChar char="•"/>
            </a:pPr>
            <a:r>
              <a:rPr lang="en-US" b="1" dirty="0">
                <a:solidFill>
                  <a:schemeClr val="bg1"/>
                </a:solidFill>
              </a:rPr>
              <a:t>Navigate through Jobs</a:t>
            </a:r>
          </a:p>
          <a:p>
            <a:pPr marL="742950" lvl="1" indent="-285750">
              <a:buFont typeface="Arial" panose="020B0604020202020204" pitchFamily="34" charset="0"/>
              <a:buChar char="•"/>
            </a:pPr>
            <a:r>
              <a:rPr lang="en-US" b="1" dirty="0">
                <a:solidFill>
                  <a:schemeClr val="bg1"/>
                </a:solidFill>
              </a:rPr>
              <a:t>Delete Job</a:t>
            </a:r>
          </a:p>
          <a:p>
            <a:pPr marL="742950" lvl="1" indent="-285750">
              <a:buFont typeface="Arial" panose="020B0604020202020204" pitchFamily="34" charset="0"/>
              <a:buChar char="•"/>
            </a:pPr>
            <a:r>
              <a:rPr lang="en-US" b="1" dirty="0">
                <a:solidFill>
                  <a:schemeClr val="bg1"/>
                </a:solidFill>
              </a:rPr>
              <a:t>Configure Job</a:t>
            </a:r>
          </a:p>
          <a:p>
            <a:pPr marL="742950" lvl="1" indent="-285750">
              <a:buFont typeface="Arial" panose="020B0604020202020204" pitchFamily="34" charset="0"/>
              <a:buChar char="•"/>
            </a:pPr>
            <a:r>
              <a:rPr lang="en-US" b="1" dirty="0">
                <a:solidFill>
                  <a:schemeClr val="bg1"/>
                </a:solidFill>
              </a:rPr>
              <a:t>Scheduling Jobs</a:t>
            </a:r>
          </a:p>
        </p:txBody>
      </p:sp>
    </p:spTree>
    <p:extLst>
      <p:ext uri="{BB962C8B-B14F-4D97-AF65-F5344CB8AC3E}">
        <p14:creationId xmlns:p14="http://schemas.microsoft.com/office/powerpoint/2010/main" val="1410778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Architecture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includes</a:t>
            </a:r>
          </a:p>
          <a:p>
            <a:pPr marL="742950" lvl="1" indent="-285750">
              <a:buFont typeface="Arial" panose="020B0604020202020204" pitchFamily="34" charset="0"/>
              <a:buChar char="•"/>
            </a:pPr>
            <a:r>
              <a:rPr lang="en-US" b="1" dirty="0">
                <a:solidFill>
                  <a:schemeClr val="bg1"/>
                </a:solidFill>
              </a:rPr>
              <a:t>jobs</a:t>
            </a:r>
          </a:p>
          <a:p>
            <a:pPr marL="742950" lvl="1" indent="-285750">
              <a:buFont typeface="Arial" panose="020B0604020202020204" pitchFamily="34" charset="0"/>
              <a:buChar char="•"/>
            </a:pPr>
            <a:r>
              <a:rPr lang="en-US" b="1" dirty="0">
                <a:solidFill>
                  <a:schemeClr val="bg1"/>
                </a:solidFill>
              </a:rPr>
              <a:t>users</a:t>
            </a:r>
          </a:p>
          <a:p>
            <a:pPr marL="742950" lvl="1" indent="-285750">
              <a:buFont typeface="Arial" panose="020B0604020202020204" pitchFamily="34" charset="0"/>
              <a:buChar char="•"/>
            </a:pPr>
            <a:r>
              <a:rPr lang="en-US" b="1" dirty="0">
                <a:solidFill>
                  <a:schemeClr val="bg1"/>
                </a:solidFill>
              </a:rPr>
              <a:t>Plugins</a:t>
            </a:r>
          </a:p>
          <a:p>
            <a:pPr marL="742950" lvl="1" indent="-285750">
              <a:buFont typeface="Arial" panose="020B0604020202020204" pitchFamily="34" charset="0"/>
              <a:buChar char="•"/>
            </a:pPr>
            <a:r>
              <a:rPr lang="en-US" b="1" dirty="0">
                <a:solidFill>
                  <a:schemeClr val="bg1"/>
                </a:solidFill>
              </a:rPr>
              <a:t>Credentials</a:t>
            </a:r>
          </a:p>
          <a:p>
            <a:pPr marL="742950" lvl="1" indent="-285750">
              <a:buFont typeface="Arial" panose="020B0604020202020204" pitchFamily="34" charset="0"/>
              <a:buChar char="•"/>
            </a:pPr>
            <a:r>
              <a:rPr lang="en-US" b="1" dirty="0">
                <a:solidFill>
                  <a:schemeClr val="bg1"/>
                </a:solidFill>
              </a:rPr>
              <a:t>Nodes/Agents</a:t>
            </a:r>
          </a:p>
          <a:p>
            <a:pPr marL="742950" lvl="1" indent="-285750">
              <a:buFont typeface="Arial" panose="020B0604020202020204" pitchFamily="34" charset="0"/>
              <a:buChar char="•"/>
            </a:pPr>
            <a:r>
              <a:rPr lang="en-US" b="1" dirty="0">
                <a:solidFill>
                  <a:schemeClr val="bg1"/>
                </a:solidFill>
              </a:rPr>
              <a:t>Global Configs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Nodes</a:t>
            </a:r>
          </a:p>
          <a:p>
            <a:pPr marL="742950" lvl="1" indent="-285750">
              <a:buFont typeface="Arial" panose="020B0604020202020204" pitchFamily="34" charset="0"/>
              <a:buChar char="•"/>
            </a:pPr>
            <a:r>
              <a:rPr lang="en-US" b="1" dirty="0">
                <a:solidFill>
                  <a:schemeClr val="bg1"/>
                </a:solidFill>
              </a:rPr>
              <a:t>Static Slaves (on prem)</a:t>
            </a:r>
          </a:p>
          <a:p>
            <a:pPr marL="1200150" lvl="2" indent="-285750">
              <a:buFont typeface="Arial" panose="020B0604020202020204" pitchFamily="34" charset="0"/>
              <a:buChar char="•"/>
            </a:pPr>
            <a:r>
              <a:rPr lang="en-US" b="1" dirty="0">
                <a:solidFill>
                  <a:schemeClr val="bg1"/>
                </a:solidFill>
              </a:rPr>
              <a:t>VM’s or real machine</a:t>
            </a:r>
          </a:p>
          <a:p>
            <a:pPr marL="742950" lvl="1" indent="-285750">
              <a:buFont typeface="Arial" panose="020B0604020202020204" pitchFamily="34" charset="0"/>
              <a:buChar char="•"/>
            </a:pPr>
            <a:r>
              <a:rPr lang="en-US" b="1" dirty="0">
                <a:solidFill>
                  <a:schemeClr val="bg1"/>
                </a:solidFill>
              </a:rPr>
              <a:t>Dynamic Slaves (on cloud)</a:t>
            </a:r>
          </a:p>
          <a:p>
            <a:pPr marL="1200150" lvl="2" indent="-285750">
              <a:buFont typeface="Arial" panose="020B0604020202020204" pitchFamily="34" charset="0"/>
              <a:buChar char="•"/>
            </a:pPr>
            <a:r>
              <a:rPr lang="en-US" b="1" dirty="0">
                <a:solidFill>
                  <a:schemeClr val="bg1"/>
                </a:solidFill>
              </a:rPr>
              <a:t>Cloud VM’s or Docker containers</a:t>
            </a:r>
          </a:p>
          <a:p>
            <a:pPr lvl="0"/>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Key Components</a:t>
            </a:r>
          </a:p>
          <a:p>
            <a:pPr marL="742950" lvl="1" indent="-285750">
              <a:buFont typeface="Arial" panose="020B0604020202020204" pitchFamily="34" charset="0"/>
              <a:buChar char="•"/>
            </a:pPr>
            <a:r>
              <a:rPr lang="en-US" b="1" dirty="0">
                <a:solidFill>
                  <a:schemeClr val="bg1"/>
                </a:solidFill>
              </a:rPr>
              <a:t>Master Node</a:t>
            </a:r>
          </a:p>
          <a:p>
            <a:pPr marL="742950" lvl="1" indent="-285750">
              <a:buFont typeface="Arial" panose="020B0604020202020204" pitchFamily="34" charset="0"/>
              <a:buChar char="•"/>
            </a:pPr>
            <a:r>
              <a:rPr lang="en-US" b="1" dirty="0">
                <a:solidFill>
                  <a:schemeClr val="bg1"/>
                </a:solidFill>
              </a:rPr>
              <a:t>Slave Node</a:t>
            </a:r>
          </a:p>
          <a:p>
            <a:pPr marL="742950" lvl="1" indent="-285750">
              <a:buFont typeface="Arial" panose="020B0604020202020204" pitchFamily="34" charset="0"/>
              <a:buChar char="•"/>
            </a:pPr>
            <a:r>
              <a:rPr lang="en-US" b="1" dirty="0">
                <a:solidFill>
                  <a:schemeClr val="bg1"/>
                </a:solidFill>
              </a:rPr>
              <a:t>Web interface</a:t>
            </a:r>
          </a:p>
        </p:txBody>
      </p:sp>
    </p:spTree>
    <p:extLst>
      <p:ext uri="{BB962C8B-B14F-4D97-AF65-F5344CB8AC3E}">
        <p14:creationId xmlns:p14="http://schemas.microsoft.com/office/powerpoint/2010/main" val="3577651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Master</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Holds all key information</a:t>
            </a:r>
          </a:p>
          <a:p>
            <a:pPr marL="742950" lvl="1" indent="-285750">
              <a:buFont typeface="Arial" panose="020B0604020202020204" pitchFamily="34" charset="0"/>
              <a:buChar char="•"/>
            </a:pPr>
            <a:r>
              <a:rPr lang="en-US" b="1" dirty="0">
                <a:solidFill>
                  <a:schemeClr val="bg1"/>
                </a:solidFill>
              </a:rPr>
              <a:t>Key components</a:t>
            </a:r>
          </a:p>
          <a:p>
            <a:pPr marL="1200150" lvl="2" indent="-285750">
              <a:buFont typeface="Arial" panose="020B0604020202020204" pitchFamily="34" charset="0"/>
              <a:buChar char="•"/>
            </a:pPr>
            <a:r>
              <a:rPr lang="en-US" b="1" dirty="0">
                <a:solidFill>
                  <a:schemeClr val="bg1"/>
                </a:solidFill>
              </a:rPr>
              <a:t>Jenkins Jobs:</a:t>
            </a:r>
          </a:p>
          <a:p>
            <a:pPr marL="1657350" lvl="3" indent="-285750">
              <a:buFont typeface="Arial" panose="020B0604020202020204" pitchFamily="34" charset="0"/>
              <a:buChar char="•"/>
            </a:pPr>
            <a:r>
              <a:rPr lang="en-US" b="1" dirty="0">
                <a:solidFill>
                  <a:schemeClr val="bg1"/>
                </a:solidFill>
              </a:rPr>
              <a:t>Collection of steps</a:t>
            </a:r>
          </a:p>
          <a:p>
            <a:pPr marL="1657350" lvl="3" indent="-285750">
              <a:buFont typeface="Arial" panose="020B0604020202020204" pitchFamily="34" charset="0"/>
              <a:buChar char="•"/>
            </a:pPr>
            <a:r>
              <a:rPr lang="en-US" b="1" dirty="0">
                <a:solidFill>
                  <a:schemeClr val="bg1"/>
                </a:solidFill>
              </a:rPr>
              <a:t>e.g. </a:t>
            </a:r>
          </a:p>
          <a:p>
            <a:pPr marL="2114550" lvl="4" indent="-285750">
              <a:buFont typeface="Arial" panose="020B0604020202020204" pitchFamily="34" charset="0"/>
              <a:buChar char="•"/>
            </a:pPr>
            <a:r>
              <a:rPr lang="en-US" b="1" dirty="0">
                <a:solidFill>
                  <a:schemeClr val="bg1"/>
                </a:solidFill>
              </a:rPr>
              <a:t>Build source code</a:t>
            </a:r>
          </a:p>
          <a:p>
            <a:pPr marL="2114550" lvl="4" indent="-285750">
              <a:buFont typeface="Arial" panose="020B0604020202020204" pitchFamily="34" charset="0"/>
              <a:buChar char="•"/>
            </a:pPr>
            <a:r>
              <a:rPr lang="en-US" b="1" dirty="0">
                <a:solidFill>
                  <a:schemeClr val="bg1"/>
                </a:solidFill>
              </a:rPr>
              <a:t>Test code</a:t>
            </a:r>
          </a:p>
          <a:p>
            <a:pPr marL="2114550" lvl="4" indent="-285750">
              <a:buFont typeface="Arial" panose="020B0604020202020204" pitchFamily="34" charset="0"/>
              <a:buChar char="•"/>
            </a:pPr>
            <a:r>
              <a:rPr lang="en-US" b="1" dirty="0">
                <a:solidFill>
                  <a:schemeClr val="bg1"/>
                </a:solidFill>
              </a:rPr>
              <a:t>Run shell script</a:t>
            </a:r>
          </a:p>
          <a:p>
            <a:pPr marL="2114550" lvl="4" indent="-285750">
              <a:buFont typeface="Arial" panose="020B0604020202020204" pitchFamily="34" charset="0"/>
              <a:buChar char="•"/>
            </a:pPr>
            <a:r>
              <a:rPr lang="en-US" b="1" dirty="0">
                <a:solidFill>
                  <a:schemeClr val="bg1"/>
                </a:solidFill>
              </a:rPr>
              <a:t>Run Ansible role in a remote host</a:t>
            </a:r>
          </a:p>
          <a:p>
            <a:pPr marL="2114550" lvl="4" indent="-285750">
              <a:buFont typeface="Arial" panose="020B0604020202020204" pitchFamily="34" charset="0"/>
              <a:buChar char="•"/>
            </a:pPr>
            <a:r>
              <a:rPr lang="en-US" b="1" dirty="0">
                <a:solidFill>
                  <a:schemeClr val="bg1"/>
                </a:solidFill>
              </a:rPr>
              <a:t>Good support for CI/CD</a:t>
            </a:r>
          </a:p>
          <a:p>
            <a:pPr marL="1200150" lvl="2" indent="-285750">
              <a:buFont typeface="Arial" panose="020B0604020202020204" pitchFamily="34" charset="0"/>
              <a:buChar char="•"/>
            </a:pPr>
            <a:r>
              <a:rPr lang="en-US" b="1" dirty="0">
                <a:solidFill>
                  <a:schemeClr val="bg1"/>
                </a:solidFill>
              </a:rPr>
              <a:t>Jenkins Plugins:</a:t>
            </a:r>
          </a:p>
          <a:p>
            <a:pPr marL="1657350" lvl="3" indent="-285750">
              <a:buFont typeface="Arial" panose="020B0604020202020204" pitchFamily="34" charset="0"/>
              <a:buChar char="•"/>
            </a:pPr>
            <a:r>
              <a:rPr lang="en-US" b="1" dirty="0">
                <a:solidFill>
                  <a:schemeClr val="bg1"/>
                </a:solidFill>
              </a:rPr>
              <a:t>Generally community-developed modules </a:t>
            </a:r>
          </a:p>
          <a:p>
            <a:pPr marL="1657350" lvl="3" indent="-285750">
              <a:buFont typeface="Arial" panose="020B0604020202020204" pitchFamily="34" charset="0"/>
              <a:buChar char="•"/>
            </a:pPr>
            <a:r>
              <a:rPr lang="en-US" b="1" dirty="0">
                <a:solidFill>
                  <a:schemeClr val="bg1"/>
                </a:solidFill>
              </a:rPr>
              <a:t>Install in your Jenkins server. </a:t>
            </a:r>
          </a:p>
          <a:p>
            <a:pPr marL="1657350" lvl="3" indent="-285750">
              <a:buFont typeface="Arial" panose="020B0604020202020204" pitchFamily="34" charset="0"/>
              <a:buChar char="•"/>
            </a:pPr>
            <a:r>
              <a:rPr lang="en-US" b="1" dirty="0">
                <a:solidFill>
                  <a:schemeClr val="bg1"/>
                </a:solidFill>
              </a:rPr>
              <a:t>lets you add functionalities that are not natively available in Jenkins. </a:t>
            </a:r>
          </a:p>
          <a:p>
            <a:pPr marL="1657350" lvl="3" indent="-285750">
              <a:buFont typeface="Arial" panose="020B0604020202020204" pitchFamily="34" charset="0"/>
              <a:buChar char="•"/>
            </a:pPr>
            <a:r>
              <a:rPr lang="en-US" b="1" dirty="0">
                <a:solidFill>
                  <a:schemeClr val="bg1"/>
                </a:solidFill>
              </a:rPr>
              <a:t>Custom plugins can be developed. </a:t>
            </a:r>
          </a:p>
          <a:p>
            <a:pPr marL="742950" lvl="1" indent="-285750">
              <a:buFont typeface="Arial" panose="020B0604020202020204" pitchFamily="34" charset="0"/>
              <a:buChar char="•"/>
            </a:pPr>
            <a:r>
              <a:rPr lang="en-US" b="1" dirty="0">
                <a:solidFill>
                  <a:schemeClr val="bg1"/>
                </a:solidFill>
              </a:rPr>
              <a:t>Jenkins Plugin Index can be found at </a:t>
            </a:r>
          </a:p>
          <a:p>
            <a:pPr marL="1200150" lvl="2" indent="-285750">
              <a:buFont typeface="Arial" panose="020B0604020202020204" pitchFamily="34" charset="0"/>
              <a:buChar char="•"/>
            </a:pPr>
            <a:r>
              <a:rPr lang="en-US" b="1" dirty="0">
                <a:solidFill>
                  <a:schemeClr val="bg1"/>
                </a:solidFill>
              </a:rPr>
              <a:t>https://plugins.jenkins.io/	</a:t>
            </a:r>
          </a:p>
        </p:txBody>
      </p:sp>
    </p:spTree>
    <p:extLst>
      <p:ext uri="{BB962C8B-B14F-4D97-AF65-F5344CB8AC3E}">
        <p14:creationId xmlns:p14="http://schemas.microsoft.com/office/powerpoint/2010/main" val="2744703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Master</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52431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User:</a:t>
            </a:r>
          </a:p>
          <a:p>
            <a:pPr marL="742950" lvl="1" indent="-285750">
              <a:buFont typeface="Arial" panose="020B0604020202020204" pitchFamily="34" charset="0"/>
              <a:buChar char="•"/>
            </a:pPr>
            <a:r>
              <a:rPr lang="en-US" b="1" dirty="0">
                <a:solidFill>
                  <a:schemeClr val="bg1"/>
                </a:solidFill>
              </a:rPr>
              <a:t>Jenkins has its own user database. </a:t>
            </a:r>
          </a:p>
          <a:p>
            <a:pPr marL="1200150" lvl="2" indent="-285750">
              <a:buFont typeface="Arial" panose="020B0604020202020204" pitchFamily="34" charset="0"/>
              <a:buChar char="•"/>
            </a:pPr>
            <a:r>
              <a:rPr lang="en-US" b="1" dirty="0">
                <a:solidFill>
                  <a:schemeClr val="bg1"/>
                </a:solidFill>
              </a:rPr>
              <a:t>Can be used for Jenkins’s authentication.</a:t>
            </a:r>
          </a:p>
          <a:p>
            <a:pPr marL="1657350" lvl="3" indent="-285750">
              <a:buFont typeface="Arial" panose="020B0604020202020204" pitchFamily="34" charset="0"/>
              <a:buChar char="•"/>
            </a:pPr>
            <a:r>
              <a:rPr lang="en-US" b="1" dirty="0">
                <a:solidFill>
                  <a:schemeClr val="bg1"/>
                </a:solidFill>
              </a:rPr>
              <a:t>Jenkins Global Security:</a:t>
            </a:r>
          </a:p>
          <a:p>
            <a:pPr marL="742950" lvl="1" indent="-285750">
              <a:buFont typeface="Arial" panose="020B0604020202020204" pitchFamily="34" charset="0"/>
              <a:buChar char="•"/>
            </a:pPr>
            <a:r>
              <a:rPr lang="en-US" b="1" dirty="0">
                <a:solidFill>
                  <a:schemeClr val="bg1"/>
                </a:solidFill>
              </a:rPr>
              <a:t>Has the following two primary authentication methods.</a:t>
            </a:r>
          </a:p>
          <a:p>
            <a:pPr marL="1200150" lvl="2" indent="-285750">
              <a:buFont typeface="Arial" panose="020B0604020202020204" pitchFamily="34" charset="0"/>
              <a:buChar char="•"/>
            </a:pPr>
            <a:r>
              <a:rPr lang="en-US" b="1" dirty="0">
                <a:solidFill>
                  <a:schemeClr val="bg1"/>
                </a:solidFill>
              </a:rPr>
              <a:t>User data maintained in Jenkins’s own user database</a:t>
            </a:r>
          </a:p>
          <a:p>
            <a:pPr marL="1200150" lvl="2" indent="-285750">
              <a:buFont typeface="Arial" panose="020B0604020202020204" pitchFamily="34" charset="0"/>
              <a:buChar char="•"/>
            </a:pPr>
            <a:r>
              <a:rPr lang="en-US" b="1" dirty="0">
                <a:solidFill>
                  <a:schemeClr val="bg1"/>
                </a:solidFill>
              </a:rPr>
              <a:t>LDAP Integration:- </a:t>
            </a:r>
          </a:p>
          <a:p>
            <a:pPr marL="1200150" lvl="2" indent="-285750">
              <a:buFont typeface="Arial" panose="020B0604020202020204" pitchFamily="34" charset="0"/>
              <a:buChar char="•"/>
            </a:pPr>
            <a:r>
              <a:rPr lang="en-US" b="1" dirty="0">
                <a:solidFill>
                  <a:schemeClr val="bg1"/>
                </a:solidFill>
              </a:rPr>
              <a:t>Jenkins authentication using corporate LDAP configuration.</a:t>
            </a:r>
          </a:p>
          <a:p>
            <a:pPr lvl="2"/>
            <a:r>
              <a:rPr lang="en-US" b="1" dirty="0">
                <a:solidFill>
                  <a:schemeClr val="bg1"/>
                </a:solidFill>
              </a:rPr>
              <a:t>Authorization data is always stored in Jenkins.</a:t>
            </a:r>
          </a:p>
          <a:p>
            <a:pPr marL="1200150" lvl="2"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Master </a:t>
            </a:r>
            <a:r>
              <a:rPr lang="en-US" b="1" dirty="0" err="1">
                <a:solidFill>
                  <a:schemeClr val="bg1"/>
                </a:solidFill>
              </a:rPr>
              <a:t>reponsible</a:t>
            </a:r>
            <a:r>
              <a:rPr lang="en-US" b="1" dirty="0">
                <a:solidFill>
                  <a:schemeClr val="bg1"/>
                </a:solidFill>
              </a:rPr>
              <a:t> for:</a:t>
            </a:r>
          </a:p>
          <a:p>
            <a:pPr marL="742950" lvl="1" indent="-285750">
              <a:buFont typeface="Arial" panose="020B0604020202020204" pitchFamily="34" charset="0"/>
              <a:buChar char="•"/>
            </a:pPr>
            <a:r>
              <a:rPr lang="en-US" b="1" dirty="0">
                <a:solidFill>
                  <a:schemeClr val="bg1"/>
                </a:solidFill>
              </a:rPr>
              <a:t>Scheduling build jobs.</a:t>
            </a:r>
          </a:p>
          <a:p>
            <a:pPr marL="742950" lvl="1" indent="-285750">
              <a:buFont typeface="Arial" panose="020B0604020202020204" pitchFamily="34" charset="0"/>
              <a:buChar char="•"/>
            </a:pPr>
            <a:r>
              <a:rPr lang="en-US" b="1" dirty="0">
                <a:solidFill>
                  <a:schemeClr val="bg1"/>
                </a:solidFill>
              </a:rPr>
              <a:t>Dispatching builds to the slaves for the actual execution.</a:t>
            </a:r>
          </a:p>
          <a:p>
            <a:pPr marL="742950" lvl="1" indent="-285750">
              <a:buFont typeface="Arial" panose="020B0604020202020204" pitchFamily="34" charset="0"/>
              <a:buChar char="•"/>
            </a:pPr>
            <a:r>
              <a:rPr lang="en-US" b="1" dirty="0">
                <a:solidFill>
                  <a:schemeClr val="bg1"/>
                </a:solidFill>
              </a:rPr>
              <a:t>Manage the slaves (possibly taking them online and offline as required).</a:t>
            </a:r>
          </a:p>
          <a:p>
            <a:pPr marL="742950" lvl="1" indent="-285750">
              <a:buFont typeface="Arial" panose="020B0604020202020204" pitchFamily="34" charset="0"/>
              <a:buChar char="•"/>
            </a:pPr>
            <a:r>
              <a:rPr lang="en-US" b="1" dirty="0">
                <a:solidFill>
                  <a:schemeClr val="bg1"/>
                </a:solidFill>
              </a:rPr>
              <a:t>Recording and presenting the build results.</a:t>
            </a:r>
          </a:p>
          <a:p>
            <a:pPr marL="285750" lvl="0" indent="-285750">
              <a:buFont typeface="Arial" panose="020B0604020202020204" pitchFamily="34" charset="0"/>
              <a:buChar char="•"/>
            </a:pPr>
            <a:r>
              <a:rPr lang="en-US" b="1" dirty="0">
                <a:solidFill>
                  <a:schemeClr val="bg1"/>
                </a:solidFill>
              </a:rPr>
              <a:t>Jobs can be executed on Jenkins Master and slaves</a:t>
            </a:r>
          </a:p>
        </p:txBody>
      </p:sp>
    </p:spTree>
    <p:extLst>
      <p:ext uri="{BB962C8B-B14F-4D97-AF65-F5344CB8AC3E}">
        <p14:creationId xmlns:p14="http://schemas.microsoft.com/office/powerpoint/2010/main" val="355525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pPr algn="ctr"/>
            <a:r>
              <a:rPr lang="en-IN" b="1" dirty="0">
                <a:solidFill>
                  <a:schemeClr val="bg1"/>
                </a:solidFill>
                <a:latin typeface="+mn-lt"/>
              </a:rPr>
              <a:t>Agenda</a:t>
            </a: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482894"/>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 Introduction to Jenkins</a:t>
            </a:r>
          </a:p>
          <a:p>
            <a:pPr marL="742950" lvl="1" indent="-285750">
              <a:buFont typeface="Arial" panose="020B0604020202020204" pitchFamily="34" charset="0"/>
              <a:buChar char="•"/>
            </a:pPr>
            <a:r>
              <a:rPr lang="en-IN" b="1" dirty="0">
                <a:solidFill>
                  <a:schemeClr val="bg1"/>
                </a:solidFill>
              </a:rPr>
              <a:t>Installing Jenkins</a:t>
            </a:r>
          </a:p>
          <a:p>
            <a:pPr lvl="0"/>
            <a:endParaRPr lang="en-IN" b="1" dirty="0">
              <a:solidFill>
                <a:schemeClr val="bg1"/>
              </a:solidFill>
            </a:endParaRPr>
          </a:p>
          <a:p>
            <a:pPr marL="285750" lvl="0" indent="-285750">
              <a:buFont typeface="Arial" panose="020B0604020202020204" pitchFamily="34" charset="0"/>
              <a:buChar char="•"/>
            </a:pPr>
            <a:r>
              <a:rPr lang="en-IN" b="1" dirty="0">
                <a:solidFill>
                  <a:schemeClr val="bg1"/>
                </a:solidFill>
              </a:rPr>
              <a:t>• Simple job</a:t>
            </a:r>
          </a:p>
          <a:p>
            <a:pPr marL="742950" lvl="1" indent="-285750">
              <a:buFont typeface="Arial" panose="020B0604020202020204" pitchFamily="34" charset="0"/>
              <a:buChar char="•"/>
            </a:pPr>
            <a:r>
              <a:rPr lang="en-IN" b="1" dirty="0">
                <a:solidFill>
                  <a:schemeClr val="bg1"/>
                </a:solidFill>
              </a:rPr>
              <a:t>Create a simple job</a:t>
            </a:r>
          </a:p>
          <a:p>
            <a:pPr marL="742950" lvl="1" indent="-285750">
              <a:buFont typeface="Arial" panose="020B0604020202020204" pitchFamily="34" charset="0"/>
              <a:buChar char="•"/>
            </a:pPr>
            <a:r>
              <a:rPr lang="en-IN" b="1" dirty="0">
                <a:solidFill>
                  <a:schemeClr val="bg1"/>
                </a:solidFill>
              </a:rPr>
              <a:t>Execute the job</a:t>
            </a:r>
          </a:p>
          <a:p>
            <a:pPr marL="742950" lvl="1" indent="-285750">
              <a:buFont typeface="Arial" panose="020B0604020202020204" pitchFamily="34" charset="0"/>
              <a:buChar char="•"/>
            </a:pPr>
            <a:r>
              <a:rPr lang="en-IN" b="1" dirty="0">
                <a:solidFill>
                  <a:schemeClr val="bg1"/>
                </a:solidFill>
              </a:rPr>
              <a:t>See the logs</a:t>
            </a:r>
          </a:p>
          <a:p>
            <a:pPr marL="742950" lvl="1" indent="-285750">
              <a:buFont typeface="Arial" panose="020B0604020202020204" pitchFamily="34" charset="0"/>
              <a:buChar char="•"/>
            </a:pPr>
            <a:r>
              <a:rPr lang="en-IN" b="1" dirty="0">
                <a:solidFill>
                  <a:schemeClr val="bg1"/>
                </a:solidFill>
              </a:rPr>
              <a:t>Re-execute jobs</a:t>
            </a:r>
          </a:p>
          <a:p>
            <a:pPr marL="742950" lvl="1" indent="-285750">
              <a:buFont typeface="Arial" panose="020B0604020202020204" pitchFamily="34" charset="0"/>
              <a:buChar char="•"/>
            </a:pPr>
            <a:r>
              <a:rPr lang="en-IN" b="1" dirty="0">
                <a:solidFill>
                  <a:schemeClr val="bg1"/>
                </a:solidFill>
              </a:rPr>
              <a:t>Impact of passing and failing jobs on dashboard.</a:t>
            </a:r>
          </a:p>
          <a:p>
            <a:pPr marL="285750" lvl="0" indent="-285750">
              <a:buFont typeface="Arial" panose="020B0604020202020204" pitchFamily="34" charset="0"/>
              <a:buChar char="•"/>
            </a:pPr>
            <a:endParaRPr lang="en-IN" b="1" dirty="0">
              <a:solidFill>
                <a:schemeClr val="bg1"/>
              </a:solidFill>
            </a:endParaRPr>
          </a:p>
          <a:p>
            <a:pPr marL="285750" lvl="0" indent="-285750">
              <a:buFont typeface="Arial" panose="020B0604020202020204" pitchFamily="34" charset="0"/>
              <a:buChar char="•"/>
            </a:pPr>
            <a:r>
              <a:rPr lang="en-IN" b="1" dirty="0">
                <a:solidFill>
                  <a:schemeClr val="bg1"/>
                </a:solidFill>
              </a:rPr>
              <a:t>Nodes</a:t>
            </a:r>
          </a:p>
          <a:p>
            <a:pPr marL="742950" lvl="1" indent="-285750">
              <a:buFont typeface="Arial" panose="020B0604020202020204" pitchFamily="34" charset="0"/>
              <a:buChar char="•"/>
            </a:pPr>
            <a:r>
              <a:rPr lang="en-IN" b="1" dirty="0">
                <a:solidFill>
                  <a:schemeClr val="bg1"/>
                </a:solidFill>
              </a:rPr>
              <a:t>Overview of a typical </a:t>
            </a:r>
            <a:r>
              <a:rPr lang="en-IN" b="1" dirty="0" err="1">
                <a:solidFill>
                  <a:schemeClr val="bg1"/>
                </a:solidFill>
              </a:rPr>
              <a:t>jenkins</a:t>
            </a:r>
            <a:r>
              <a:rPr lang="en-IN" b="1" dirty="0">
                <a:solidFill>
                  <a:schemeClr val="bg1"/>
                </a:solidFill>
              </a:rPr>
              <a:t> setup in Organization</a:t>
            </a:r>
          </a:p>
          <a:p>
            <a:pPr marL="285750" lvl="0" indent="-285750">
              <a:buFont typeface="Arial" panose="020B0604020202020204" pitchFamily="34" charset="0"/>
              <a:buChar char="•"/>
            </a:pPr>
            <a:endParaRPr lang="en-IN" b="1" dirty="0">
              <a:solidFill>
                <a:schemeClr val="bg1"/>
              </a:solidFill>
            </a:endParaRPr>
          </a:p>
          <a:p>
            <a:pPr marL="285750" lvl="0" indent="-285750">
              <a:buFont typeface="Arial" panose="020B0604020202020204" pitchFamily="34" charset="0"/>
              <a:buChar char="•"/>
            </a:pPr>
            <a:r>
              <a:rPr lang="en-IN" b="1" dirty="0">
                <a:solidFill>
                  <a:schemeClr val="bg1"/>
                </a:solidFill>
              </a:rPr>
              <a:t>Jenkins Architecture</a:t>
            </a:r>
          </a:p>
          <a:p>
            <a:pPr marL="285750" lvl="0" indent="-285750">
              <a:buFont typeface="Arial" panose="020B0604020202020204" pitchFamily="34" charset="0"/>
              <a:buChar char="•"/>
            </a:pPr>
            <a:r>
              <a:rPr lang="en-IN" b="1" dirty="0">
                <a:solidFill>
                  <a:schemeClr val="bg1"/>
                </a:solidFill>
              </a:rPr>
              <a:t>Overview of how does it work?</a:t>
            </a:r>
          </a:p>
        </p:txBody>
      </p:sp>
    </p:spTree>
    <p:extLst>
      <p:ext uri="{BB962C8B-B14F-4D97-AF65-F5344CB8AC3E}">
        <p14:creationId xmlns:p14="http://schemas.microsoft.com/office/powerpoint/2010/main" val="3953357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Slave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Worker nodes/agent/slave for the jobs configured in Jenkins server.</a:t>
            </a:r>
          </a:p>
          <a:p>
            <a:pPr marL="285750" lvl="0" indent="-285750">
              <a:buFont typeface="Arial" panose="020B0604020202020204" pitchFamily="34" charset="0"/>
              <a:buChar char="•"/>
            </a:pPr>
            <a:r>
              <a:rPr lang="en-US" b="1" dirty="0">
                <a:solidFill>
                  <a:schemeClr val="bg1"/>
                </a:solidFill>
              </a:rPr>
              <a:t>Jenkins slave is not mandatory. </a:t>
            </a:r>
          </a:p>
          <a:p>
            <a:pPr marL="285750" lvl="0" indent="-285750">
              <a:buFont typeface="Arial" panose="020B0604020202020204" pitchFamily="34" charset="0"/>
              <a:buChar char="•"/>
            </a:pPr>
            <a:r>
              <a:rPr lang="en-US" b="1" dirty="0">
                <a:solidFill>
                  <a:schemeClr val="bg1"/>
                </a:solidFill>
              </a:rPr>
              <a:t>Recommended approach </a:t>
            </a:r>
          </a:p>
          <a:p>
            <a:pPr marL="742950" lvl="1" indent="-285750">
              <a:buFont typeface="Arial" panose="020B0604020202020204" pitchFamily="34" charset="0"/>
              <a:buChar char="•"/>
            </a:pPr>
            <a:r>
              <a:rPr lang="en-US" b="1" dirty="0">
                <a:solidFill>
                  <a:schemeClr val="bg1"/>
                </a:solidFill>
              </a:rPr>
              <a:t>have segregated Jenkins Slaves for different job requirements </a:t>
            </a:r>
          </a:p>
          <a:p>
            <a:pPr marL="742950" lvl="1" indent="-285750">
              <a:buFont typeface="Arial" panose="020B0604020202020204" pitchFamily="34" charset="0"/>
              <a:buChar char="•"/>
            </a:pPr>
            <a:r>
              <a:rPr lang="en-US" b="1" dirty="0">
                <a:solidFill>
                  <a:schemeClr val="bg1"/>
                </a:solidFill>
              </a:rPr>
              <a:t>don’t mess up the Jenkins server </a:t>
            </a:r>
          </a:p>
          <a:p>
            <a:pPr marL="285750" lvl="0" indent="-285750">
              <a:buFont typeface="Arial" panose="020B0604020202020204" pitchFamily="34" charset="0"/>
              <a:buChar char="•"/>
            </a:pPr>
            <a:r>
              <a:rPr lang="en-US" b="1" dirty="0">
                <a:solidFill>
                  <a:schemeClr val="bg1"/>
                </a:solidFill>
              </a:rPr>
              <a:t>No limit on Jenkins slave count	</a:t>
            </a:r>
          </a:p>
          <a:p>
            <a:pPr marL="285750" lvl="0" indent="-285750">
              <a:buFont typeface="Arial" panose="020B0604020202020204" pitchFamily="34" charset="0"/>
              <a:buChar char="•"/>
            </a:pPr>
            <a:r>
              <a:rPr lang="en-US" b="1" dirty="0">
                <a:solidFill>
                  <a:schemeClr val="bg1"/>
                </a:solidFill>
              </a:rPr>
              <a:t>Combination of Mac, Windows &amp; Linux servers supported as slaves.</a:t>
            </a:r>
          </a:p>
          <a:p>
            <a:pPr marL="285750" lvl="0" indent="-285750">
              <a:buFont typeface="Arial" panose="020B0604020202020204" pitchFamily="34" charset="0"/>
              <a:buChar char="•"/>
            </a:pPr>
            <a:r>
              <a:rPr lang="en-US" b="1" dirty="0">
                <a:solidFill>
                  <a:schemeClr val="bg1"/>
                </a:solidFill>
              </a:rPr>
              <a:t>Can restrict jobs to run on specific slaves</a:t>
            </a:r>
          </a:p>
          <a:p>
            <a:pPr marL="285750" lvl="0" indent="-285750">
              <a:buFont typeface="Arial" panose="020B0604020202020204" pitchFamily="34" charset="0"/>
              <a:buChar char="•"/>
            </a:pPr>
            <a:r>
              <a:rPr lang="en-US" b="1" dirty="0">
                <a:solidFill>
                  <a:schemeClr val="bg1"/>
                </a:solidFill>
              </a:rPr>
              <a:t>But preferably they should be as replaceable as possible.</a:t>
            </a:r>
          </a:p>
          <a:p>
            <a:pPr marL="285750" lvl="0" indent="-285750">
              <a:buFont typeface="Arial" panose="020B0604020202020204" pitchFamily="34" charset="0"/>
              <a:buChar char="•"/>
            </a:pPr>
            <a:r>
              <a:rPr lang="en-US" b="1" dirty="0">
                <a:solidFill>
                  <a:schemeClr val="bg1"/>
                </a:solidFill>
              </a:rPr>
              <a:t>Set up a workflow and strategy based on your project needs.</a:t>
            </a:r>
          </a:p>
        </p:txBody>
      </p:sp>
    </p:spTree>
    <p:extLst>
      <p:ext uri="{BB962C8B-B14F-4D97-AF65-F5344CB8AC3E}">
        <p14:creationId xmlns:p14="http://schemas.microsoft.com/office/powerpoint/2010/main" val="2212185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Types of Jenkins slaves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1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Two types of Slave Nodes</a:t>
            </a:r>
          </a:p>
          <a:p>
            <a:pPr marL="742950" lvl="1" indent="-285750">
              <a:buFont typeface="Arial" panose="020B0604020202020204" pitchFamily="34" charset="0"/>
              <a:buChar char="•"/>
            </a:pPr>
            <a:r>
              <a:rPr lang="en-US" b="1" dirty="0">
                <a:solidFill>
                  <a:schemeClr val="bg1"/>
                </a:solidFill>
              </a:rPr>
              <a:t>Slave Nodes</a:t>
            </a:r>
          </a:p>
          <a:p>
            <a:pPr marL="1200150" lvl="2" indent="-285750">
              <a:buFont typeface="Arial" panose="020B0604020202020204" pitchFamily="34" charset="0"/>
              <a:buChar char="•"/>
            </a:pPr>
            <a:r>
              <a:rPr lang="en-US" b="1" dirty="0">
                <a:solidFill>
                  <a:schemeClr val="bg1"/>
                </a:solidFill>
              </a:rPr>
              <a:t>Servers (Windows/Linux) </a:t>
            </a:r>
          </a:p>
          <a:p>
            <a:pPr marL="1657350" lvl="3" indent="-285750">
              <a:buFont typeface="Arial" panose="020B0604020202020204" pitchFamily="34" charset="0"/>
              <a:buChar char="•"/>
            </a:pPr>
            <a:r>
              <a:rPr lang="en-US" b="1" dirty="0">
                <a:solidFill>
                  <a:schemeClr val="bg1"/>
                </a:solidFill>
              </a:rPr>
              <a:t>Slaves will be up and running all the time </a:t>
            </a:r>
          </a:p>
          <a:p>
            <a:pPr marL="1657350" lvl="3" indent="-285750">
              <a:buFont typeface="Arial" panose="020B0604020202020204" pitchFamily="34" charset="0"/>
              <a:buChar char="•"/>
            </a:pPr>
            <a:r>
              <a:rPr lang="en-US" b="1" dirty="0">
                <a:solidFill>
                  <a:schemeClr val="bg1"/>
                </a:solidFill>
              </a:rPr>
              <a:t>Stay connected to the Jenkins server. </a:t>
            </a:r>
          </a:p>
          <a:p>
            <a:pPr marL="1657350" lvl="3" indent="-285750">
              <a:buFont typeface="Arial" panose="020B0604020202020204" pitchFamily="34" charset="0"/>
              <a:buChar char="•"/>
            </a:pPr>
            <a:r>
              <a:rPr lang="en-US" b="1" dirty="0">
                <a:solidFill>
                  <a:schemeClr val="bg1"/>
                </a:solidFill>
              </a:rPr>
              <a:t>Use custom scripts to shut down and restart when is not used. </a:t>
            </a:r>
          </a:p>
          <a:p>
            <a:pPr marL="2114550" lvl="4" indent="-285750">
              <a:buFont typeface="Arial" panose="020B0604020202020204" pitchFamily="34" charset="0"/>
              <a:buChar char="•"/>
            </a:pPr>
            <a:r>
              <a:rPr lang="en-US" b="1" dirty="0">
                <a:solidFill>
                  <a:schemeClr val="bg1"/>
                </a:solidFill>
              </a:rPr>
              <a:t>Typically during nights &amp; weekends.</a:t>
            </a:r>
          </a:p>
          <a:p>
            <a:pPr marL="742950" lvl="1" indent="-285750">
              <a:buFont typeface="Arial" panose="020B0604020202020204" pitchFamily="34" charset="0"/>
              <a:buChar char="•"/>
            </a:pPr>
            <a:r>
              <a:rPr lang="en-US" b="1" dirty="0">
                <a:solidFill>
                  <a:schemeClr val="bg1"/>
                </a:solidFill>
              </a:rPr>
              <a:t>Slave Clouds</a:t>
            </a:r>
          </a:p>
          <a:p>
            <a:pPr marL="1200150" lvl="2" indent="-285750">
              <a:buFont typeface="Arial" panose="020B0604020202020204" pitchFamily="34" charset="0"/>
              <a:buChar char="•"/>
            </a:pPr>
            <a:r>
              <a:rPr lang="en-US" b="1" dirty="0">
                <a:solidFill>
                  <a:schemeClr val="bg1"/>
                </a:solidFill>
              </a:rPr>
              <a:t>Dynamic slaves</a:t>
            </a:r>
          </a:p>
          <a:p>
            <a:pPr marL="1200150" lvl="2" indent="-285750">
              <a:buFont typeface="Arial" panose="020B0604020202020204" pitchFamily="34" charset="0"/>
              <a:buChar char="•"/>
            </a:pPr>
            <a:r>
              <a:rPr lang="en-US" b="1" dirty="0">
                <a:solidFill>
                  <a:schemeClr val="bg1"/>
                </a:solidFill>
              </a:rPr>
              <a:t>Jenkins job will launch this slave as VM/container on demand and </a:t>
            </a:r>
          </a:p>
          <a:p>
            <a:pPr marL="1200150" lvl="2" indent="-285750">
              <a:buFont typeface="Arial" panose="020B0604020202020204" pitchFamily="34" charset="0"/>
              <a:buChar char="•"/>
            </a:pPr>
            <a:r>
              <a:rPr lang="en-US" b="1" dirty="0">
                <a:solidFill>
                  <a:schemeClr val="bg1"/>
                </a:solidFill>
              </a:rPr>
              <a:t>Deleted once the job is completed. </a:t>
            </a:r>
          </a:p>
          <a:p>
            <a:pPr marL="1200150" lvl="2" indent="-285750">
              <a:buFont typeface="Arial" panose="020B0604020202020204" pitchFamily="34" charset="0"/>
              <a:buChar char="•"/>
            </a:pPr>
            <a:r>
              <a:rPr lang="en-US" b="1" dirty="0">
                <a:solidFill>
                  <a:schemeClr val="bg1"/>
                </a:solidFill>
              </a:rPr>
              <a:t>Saves money in terms of infra cost especially at scale.</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253343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Types of Jenkins slaves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41632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Slaves are responsible for:</a:t>
            </a:r>
          </a:p>
          <a:p>
            <a:pPr marL="742950" lvl="1" indent="-285750">
              <a:buFont typeface="Arial" panose="020B0604020202020204" pitchFamily="34" charset="0"/>
              <a:buChar char="•"/>
            </a:pPr>
            <a:r>
              <a:rPr lang="en-US" b="1" dirty="0">
                <a:solidFill>
                  <a:schemeClr val="bg1"/>
                </a:solidFill>
              </a:rPr>
              <a:t>Hears requests from the Jenkins Master instance.</a:t>
            </a:r>
          </a:p>
          <a:p>
            <a:pPr marL="742950" lvl="1" indent="-285750">
              <a:buFont typeface="Arial" panose="020B0604020202020204" pitchFamily="34" charset="0"/>
              <a:buChar char="•"/>
            </a:pPr>
            <a:r>
              <a:rPr lang="en-US" b="1" dirty="0">
                <a:solidFill>
                  <a:schemeClr val="bg1"/>
                </a:solidFill>
              </a:rPr>
              <a:t>Slaves can run on a variety of operating systems.</a:t>
            </a:r>
          </a:p>
          <a:p>
            <a:pPr marL="742950" lvl="1" indent="-285750">
              <a:buFont typeface="Arial" panose="020B0604020202020204" pitchFamily="34" charset="0"/>
              <a:buChar char="•"/>
            </a:pPr>
            <a:r>
              <a:rPr lang="en-US" b="1" dirty="0">
                <a:solidFill>
                  <a:schemeClr val="bg1"/>
                </a:solidFill>
              </a:rPr>
              <a:t>The job of a Slave is to execute what they are asked to</a:t>
            </a:r>
          </a:p>
          <a:p>
            <a:pPr marL="1200150" lvl="2" indent="-285750">
              <a:buFont typeface="Arial" panose="020B0604020202020204" pitchFamily="34" charset="0"/>
              <a:buChar char="•"/>
            </a:pPr>
            <a:r>
              <a:rPr lang="en-US" b="1" dirty="0">
                <a:solidFill>
                  <a:schemeClr val="bg1"/>
                </a:solidFill>
              </a:rPr>
              <a:t>i.e. executing build jobs dispatched by the Master.</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Can configure a project to always run on a </a:t>
            </a:r>
          </a:p>
          <a:p>
            <a:pPr marL="742950" lvl="1" indent="-285750">
              <a:buFont typeface="Arial" panose="020B0604020202020204" pitchFamily="34" charset="0"/>
              <a:buChar char="•"/>
            </a:pPr>
            <a:r>
              <a:rPr lang="en-US" b="1" dirty="0">
                <a:solidFill>
                  <a:schemeClr val="bg1"/>
                </a:solidFill>
              </a:rPr>
              <a:t>particular Slave machine or </a:t>
            </a:r>
          </a:p>
          <a:p>
            <a:pPr marL="742950" lvl="1" indent="-285750">
              <a:buFont typeface="Arial" panose="020B0604020202020204" pitchFamily="34" charset="0"/>
              <a:buChar char="•"/>
            </a:pPr>
            <a:r>
              <a:rPr lang="en-US" b="1" dirty="0">
                <a:solidFill>
                  <a:schemeClr val="bg1"/>
                </a:solidFill>
              </a:rPr>
              <a:t>particular type of Slave machine or </a:t>
            </a:r>
          </a:p>
          <a:p>
            <a:pPr marL="742950" lvl="1" indent="-285750">
              <a:buFont typeface="Arial" panose="020B0604020202020204" pitchFamily="34" charset="0"/>
              <a:buChar char="•"/>
            </a:pPr>
            <a:r>
              <a:rPr lang="en-US" b="1" dirty="0">
                <a:solidFill>
                  <a:schemeClr val="bg1"/>
                </a:solidFill>
              </a:rPr>
              <a:t>simply let Jenkins pick the next available Slave.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4113002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Web Framework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Web uses Stapler Framework  and follows MVC architecture.</a:t>
            </a:r>
          </a:p>
          <a:p>
            <a:pPr lvl="0"/>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Request Handling</a:t>
            </a:r>
          </a:p>
          <a:p>
            <a:pPr marL="285750" lvl="0" indent="-285750">
              <a:buFont typeface="Arial" panose="020B0604020202020204" pitchFamily="34" charset="0"/>
              <a:buChar char="•"/>
            </a:pPr>
            <a:r>
              <a:rPr lang="en-US" b="1" dirty="0">
                <a:solidFill>
                  <a:schemeClr val="bg1"/>
                </a:solidFill>
              </a:rPr>
              <a:t>Jenkins classes are bound to URLs by using Stapler. </a:t>
            </a:r>
          </a:p>
          <a:p>
            <a:pPr marL="285750" lvl="0" indent="-285750">
              <a:buFont typeface="Arial" panose="020B0604020202020204" pitchFamily="34" charset="0"/>
              <a:buChar char="•"/>
            </a:pPr>
            <a:r>
              <a:rPr lang="en-US" b="1" dirty="0">
                <a:solidFill>
                  <a:schemeClr val="bg1"/>
                </a:solidFill>
              </a:rPr>
              <a:t>The singleton Jenkins instance </a:t>
            </a:r>
          </a:p>
          <a:p>
            <a:pPr marL="742950" lvl="1" indent="-285750">
              <a:buFont typeface="Arial" panose="020B0604020202020204" pitchFamily="34" charset="0"/>
              <a:buChar char="•"/>
            </a:pPr>
            <a:r>
              <a:rPr lang="en-US" b="1" dirty="0">
                <a:solidFill>
                  <a:schemeClr val="bg1"/>
                </a:solidFill>
              </a:rPr>
              <a:t>bound to the context root (most of the time "/") URL, </a:t>
            </a:r>
          </a:p>
          <a:p>
            <a:pPr marL="285750" lvl="0" indent="-285750">
              <a:buFont typeface="Arial" panose="020B0604020202020204" pitchFamily="34" charset="0"/>
              <a:buChar char="•"/>
            </a:pPr>
            <a:r>
              <a:rPr lang="en-US" b="1" dirty="0">
                <a:solidFill>
                  <a:schemeClr val="bg1"/>
                </a:solidFill>
              </a:rPr>
              <a:t>Rest of the objects </a:t>
            </a:r>
          </a:p>
          <a:p>
            <a:pPr marL="742950" lvl="1" indent="-285750">
              <a:buFont typeface="Arial" panose="020B0604020202020204" pitchFamily="34" charset="0"/>
              <a:buChar char="•"/>
            </a:pPr>
            <a:r>
              <a:rPr lang="en-US" b="1" dirty="0">
                <a:solidFill>
                  <a:schemeClr val="bg1"/>
                </a:solidFill>
              </a:rPr>
              <a:t>bound according to their reachability from this root object.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Stapler uses reflection </a:t>
            </a:r>
          </a:p>
          <a:p>
            <a:pPr marL="742950" lvl="1" indent="-285750">
              <a:buFont typeface="Arial" panose="020B0604020202020204" pitchFamily="34" charset="0"/>
              <a:buChar char="•"/>
            </a:pPr>
            <a:r>
              <a:rPr lang="en-US" b="1" dirty="0">
                <a:solidFill>
                  <a:schemeClr val="bg1"/>
                </a:solidFill>
              </a:rPr>
              <a:t>recursively determine how to process any given URL.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err="1">
                <a:solidFill>
                  <a:schemeClr val="bg1"/>
                </a:solidFill>
              </a:rPr>
              <a:t>E.g</a:t>
            </a:r>
            <a:r>
              <a:rPr lang="en-US" b="1" dirty="0">
                <a:solidFill>
                  <a:schemeClr val="bg1"/>
                </a:solidFill>
              </a:rPr>
              <a:t> /foo/bar could be processed:</a:t>
            </a:r>
          </a:p>
          <a:p>
            <a:pPr marL="742950" lvl="1" indent="-285750">
              <a:buFont typeface="Arial" panose="020B0604020202020204" pitchFamily="34" charset="0"/>
              <a:buChar char="•"/>
            </a:pPr>
            <a:r>
              <a:rPr lang="en-US" b="1" dirty="0">
                <a:solidFill>
                  <a:schemeClr val="bg1"/>
                </a:solidFill>
              </a:rPr>
              <a:t>1. </a:t>
            </a:r>
            <a:r>
              <a:rPr lang="en-US" b="1" dirty="0" err="1">
                <a:solidFill>
                  <a:schemeClr val="bg1"/>
                </a:solidFill>
              </a:rPr>
              <a:t>getFoo</a:t>
            </a:r>
            <a:r>
              <a:rPr lang="en-US" b="1" dirty="0">
                <a:solidFill>
                  <a:schemeClr val="bg1"/>
                </a:solidFill>
              </a:rPr>
              <a:t>(String) should be defined on the Jenkins object</a:t>
            </a:r>
          </a:p>
          <a:p>
            <a:pPr marL="1200150" lvl="2" indent="-285750">
              <a:buFont typeface="Arial" panose="020B0604020202020204" pitchFamily="34" charset="0"/>
              <a:buChar char="•"/>
            </a:pPr>
            <a:r>
              <a:rPr lang="en-US" b="1" dirty="0">
                <a:solidFill>
                  <a:schemeClr val="bg1"/>
                </a:solidFill>
              </a:rPr>
              <a:t>Stapler passes bar as a parameter. </a:t>
            </a:r>
          </a:p>
          <a:p>
            <a:pPr marL="1200150" lvl="2" indent="-285750">
              <a:buFont typeface="Arial" panose="020B0604020202020204" pitchFamily="34" charset="0"/>
              <a:buChar char="•"/>
            </a:pPr>
            <a:r>
              <a:rPr lang="en-US" b="1" dirty="0">
                <a:solidFill>
                  <a:schemeClr val="bg1"/>
                </a:solidFill>
              </a:rPr>
              <a:t>Object returned </a:t>
            </a:r>
          </a:p>
          <a:p>
            <a:pPr marL="1200150" lvl="2" indent="-285750">
              <a:buFont typeface="Arial" panose="020B0604020202020204" pitchFamily="34" charset="0"/>
              <a:buChar char="•"/>
            </a:pPr>
            <a:r>
              <a:rPr lang="en-US" b="1" dirty="0">
                <a:solidFill>
                  <a:schemeClr val="bg1"/>
                </a:solidFill>
              </a:rPr>
              <a:t>should have method </a:t>
            </a:r>
            <a:r>
              <a:rPr lang="en-US" b="1" dirty="0" err="1">
                <a:solidFill>
                  <a:schemeClr val="bg1"/>
                </a:solidFill>
              </a:rPr>
              <a:t>doIndex</a:t>
            </a:r>
            <a:r>
              <a:rPr lang="en-US" b="1" dirty="0">
                <a:solidFill>
                  <a:schemeClr val="bg1"/>
                </a:solidFill>
              </a:rPr>
              <a:t>(…) that gets called and renders the response.</a:t>
            </a:r>
          </a:p>
          <a:p>
            <a:pPr lvl="2"/>
            <a:r>
              <a:rPr lang="en-US" b="1" dirty="0" err="1">
                <a:solidFill>
                  <a:schemeClr val="bg1"/>
                </a:solidFill>
              </a:rPr>
              <a:t>Cntd</a:t>
            </a:r>
            <a:r>
              <a:rPr lang="en-US" b="1" dirty="0">
                <a:solidFill>
                  <a:schemeClr val="bg1"/>
                </a:solidFill>
              </a:rPr>
              <a:t>.</a:t>
            </a:r>
          </a:p>
        </p:txBody>
      </p:sp>
    </p:spTree>
    <p:extLst>
      <p:ext uri="{BB962C8B-B14F-4D97-AF65-F5344CB8AC3E}">
        <p14:creationId xmlns:p14="http://schemas.microsoft.com/office/powerpoint/2010/main" val="1188246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Web Framework </a:t>
            </a:r>
            <a:r>
              <a:rPr lang="en-IN" b="1" dirty="0" err="1">
                <a:solidFill>
                  <a:schemeClr val="bg1"/>
                </a:solidFill>
                <a:latin typeface="+mn-lt"/>
              </a:rPr>
              <a:t>cntd</a:t>
            </a:r>
            <a:r>
              <a:rPr lang="en-IN" b="1" dirty="0">
                <a:solidFill>
                  <a:schemeClr val="bg1"/>
                </a:solidFill>
                <a:latin typeface="+mn-lt"/>
              </a:rPr>
              <a:t>..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416320"/>
          </a:xfrm>
          <a:prstGeom prst="rect">
            <a:avLst/>
          </a:prstGeom>
          <a:noFill/>
        </p:spPr>
        <p:txBody>
          <a:bodyPr wrap="square" rtlCol="0">
            <a:spAutoFit/>
          </a:bodyPr>
          <a:lstStyle/>
          <a:p>
            <a:pPr marL="742950" lvl="1" indent="-285750">
              <a:buFont typeface="Arial" panose="020B0604020202020204" pitchFamily="34" charset="0"/>
              <a:buChar char="•"/>
            </a:pPr>
            <a:r>
              <a:rPr lang="en-US" b="1" dirty="0">
                <a:solidFill>
                  <a:schemeClr val="bg1"/>
                </a:solidFill>
              </a:rPr>
              <a:t>2. </a:t>
            </a:r>
            <a:r>
              <a:rPr lang="en-US" b="1" dirty="0" err="1">
                <a:solidFill>
                  <a:schemeClr val="bg1"/>
                </a:solidFill>
              </a:rPr>
              <a:t>getFoo</a:t>
            </a:r>
            <a:r>
              <a:rPr lang="en-US" b="1" dirty="0">
                <a:solidFill>
                  <a:schemeClr val="bg1"/>
                </a:solidFill>
              </a:rPr>
              <a:t>()</a:t>
            </a:r>
          </a:p>
          <a:p>
            <a:pPr marL="1200150" lvl="2" indent="-285750">
              <a:buFont typeface="Arial" panose="020B0604020202020204" pitchFamily="34" charset="0"/>
              <a:buChar char="•"/>
            </a:pPr>
            <a:r>
              <a:rPr lang="en-US" b="1" dirty="0">
                <a:solidFill>
                  <a:schemeClr val="bg1"/>
                </a:solidFill>
              </a:rPr>
              <a:t>Foo: method name </a:t>
            </a:r>
            <a:r>
              <a:rPr lang="en-US" b="1" dirty="0" err="1">
                <a:solidFill>
                  <a:schemeClr val="bg1"/>
                </a:solidFill>
              </a:rPr>
              <a:t>getFoo</a:t>
            </a:r>
            <a:r>
              <a:rPr lang="en-US" b="1" dirty="0">
                <a:solidFill>
                  <a:schemeClr val="bg1"/>
                </a:solidFill>
              </a:rPr>
              <a:t> without parameter</a:t>
            </a:r>
          </a:p>
          <a:p>
            <a:pPr marL="1200150" lvl="2" indent="-285750">
              <a:buFont typeface="Arial" panose="020B0604020202020204" pitchFamily="34" charset="0"/>
              <a:buChar char="•"/>
            </a:pPr>
            <a:r>
              <a:rPr lang="en-US" b="1" dirty="0">
                <a:solidFill>
                  <a:schemeClr val="bg1"/>
                </a:solidFill>
              </a:rPr>
              <a:t>bar: return type</a:t>
            </a:r>
          </a:p>
          <a:p>
            <a:pPr marL="1200150" lvl="2" indent="-285750">
              <a:buFont typeface="Arial" panose="020B0604020202020204" pitchFamily="34" charset="0"/>
              <a:buChar char="•"/>
            </a:pPr>
            <a:r>
              <a:rPr lang="en-US" b="1" dirty="0">
                <a:solidFill>
                  <a:schemeClr val="bg1"/>
                </a:solidFill>
              </a:rPr>
              <a:t>returns an object that has a </a:t>
            </a:r>
            <a:r>
              <a:rPr lang="en-US" b="1" dirty="0" err="1">
                <a:solidFill>
                  <a:schemeClr val="bg1"/>
                </a:solidFill>
              </a:rPr>
              <a:t>getBar</a:t>
            </a:r>
            <a:r>
              <a:rPr lang="en-US" b="1" dirty="0">
                <a:solidFill>
                  <a:schemeClr val="bg1"/>
                </a:solidFill>
              </a:rPr>
              <a:t> or </a:t>
            </a:r>
            <a:r>
              <a:rPr lang="en-US" b="1" dirty="0" err="1">
                <a:solidFill>
                  <a:schemeClr val="bg1"/>
                </a:solidFill>
              </a:rPr>
              <a:t>doBar</a:t>
            </a:r>
            <a:r>
              <a:rPr lang="en-US" b="1" dirty="0">
                <a:solidFill>
                  <a:schemeClr val="bg1"/>
                </a:solidFill>
              </a:rPr>
              <a:t> method. </a:t>
            </a:r>
          </a:p>
          <a:p>
            <a:pPr marL="1200150" lvl="2" indent="-285750">
              <a:buFont typeface="Arial" panose="020B0604020202020204" pitchFamily="34" charset="0"/>
              <a:buChar char="•"/>
            </a:pPr>
            <a:r>
              <a:rPr lang="en-US" b="1" dirty="0">
                <a:solidFill>
                  <a:schemeClr val="bg1"/>
                </a:solidFill>
              </a:rPr>
              <a:t>The object returned from this method</a:t>
            </a:r>
          </a:p>
          <a:p>
            <a:pPr marL="1657350" lvl="3" indent="-285750">
              <a:buFont typeface="Arial" panose="020B0604020202020204" pitchFamily="34" charset="0"/>
              <a:buChar char="•"/>
            </a:pPr>
            <a:r>
              <a:rPr lang="en-US" b="1" dirty="0">
                <a:solidFill>
                  <a:schemeClr val="bg1"/>
                </a:solidFill>
              </a:rPr>
              <a:t>has an associated </a:t>
            </a:r>
            <a:r>
              <a:rPr lang="en-US" b="1" dirty="0" err="1">
                <a:solidFill>
                  <a:schemeClr val="bg1"/>
                </a:solidFill>
              </a:rPr>
              <a:t>index.jelly</a:t>
            </a:r>
            <a:r>
              <a:rPr lang="en-US" b="1" dirty="0">
                <a:solidFill>
                  <a:schemeClr val="bg1"/>
                </a:solidFill>
              </a:rPr>
              <a:t> or </a:t>
            </a:r>
            <a:r>
              <a:rPr lang="en-US" b="1" dirty="0" err="1">
                <a:solidFill>
                  <a:schemeClr val="bg1"/>
                </a:solidFill>
              </a:rPr>
              <a:t>index.groovy</a:t>
            </a:r>
            <a:r>
              <a:rPr lang="en-US" b="1" dirty="0">
                <a:solidFill>
                  <a:schemeClr val="bg1"/>
                </a:solidFill>
              </a:rPr>
              <a:t> view.</a:t>
            </a:r>
          </a:p>
          <a:p>
            <a:pPr marL="285750" lvl="0" indent="-285750">
              <a:buFont typeface="Arial" panose="020B0604020202020204" pitchFamily="34" charset="0"/>
              <a:buChar char="•"/>
            </a:pP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3. </a:t>
            </a:r>
            <a:r>
              <a:rPr lang="en-US" b="1" dirty="0" err="1">
                <a:solidFill>
                  <a:schemeClr val="bg1"/>
                </a:solidFill>
              </a:rPr>
              <a:t>getFoo</a:t>
            </a:r>
            <a:r>
              <a:rPr lang="en-US" b="1" dirty="0">
                <a:solidFill>
                  <a:schemeClr val="bg1"/>
                </a:solidFill>
              </a:rPr>
              <a:t>() </a:t>
            </a:r>
          </a:p>
          <a:p>
            <a:pPr marL="1200150" lvl="2" indent="-285750">
              <a:buFont typeface="Arial" panose="020B0604020202020204" pitchFamily="34" charset="0"/>
              <a:buChar char="•"/>
            </a:pPr>
            <a:r>
              <a:rPr lang="en-US" b="1" dirty="0">
                <a:solidFill>
                  <a:schemeClr val="bg1"/>
                </a:solidFill>
              </a:rPr>
              <a:t>returned object has a view named </a:t>
            </a:r>
            <a:r>
              <a:rPr lang="en-US" b="1" dirty="0" err="1">
                <a:solidFill>
                  <a:schemeClr val="bg1"/>
                </a:solidFill>
              </a:rPr>
              <a:t>bar.jelly</a:t>
            </a:r>
            <a:r>
              <a:rPr lang="en-US" b="1" dirty="0">
                <a:solidFill>
                  <a:schemeClr val="bg1"/>
                </a:solidFill>
              </a:rPr>
              <a:t> or </a:t>
            </a:r>
            <a:r>
              <a:rPr lang="en-US" b="1" dirty="0" err="1">
                <a:solidFill>
                  <a:schemeClr val="bg1"/>
                </a:solidFill>
              </a:rPr>
              <a:t>bar.groovy</a:t>
            </a:r>
            <a:r>
              <a:rPr lang="en-US" b="1" dirty="0">
                <a:solidFill>
                  <a:schemeClr val="bg1"/>
                </a:solidFill>
              </a:rPr>
              <a:t> defined.</a:t>
            </a:r>
          </a:p>
          <a:p>
            <a:pPr marL="1200150" lvl="2" indent="-285750">
              <a:buFont typeface="Arial" panose="020B0604020202020204" pitchFamily="34" charset="0"/>
              <a:buChar char="•"/>
            </a:pPr>
            <a:r>
              <a:rPr lang="en-US" b="1" dirty="0">
                <a:solidFill>
                  <a:schemeClr val="bg1"/>
                </a:solidFill>
              </a:rPr>
              <a:t>A number of additional ways to handle requests exist, but these are the most common.</a:t>
            </a:r>
          </a:p>
          <a:p>
            <a:pPr marL="285750" lvl="0" indent="-285750">
              <a:buFont typeface="Arial" panose="020B0604020202020204" pitchFamily="34" charset="0"/>
              <a:buChar char="•"/>
            </a:pPr>
            <a:r>
              <a:rPr lang="en-US" b="1" dirty="0">
                <a:solidFill>
                  <a:schemeClr val="bg1"/>
                </a:solidFill>
              </a:rPr>
              <a:t>	More details below</a:t>
            </a:r>
          </a:p>
          <a:p>
            <a:pPr marL="285750" lvl="0" indent="-285750">
              <a:buFont typeface="Arial" panose="020B0604020202020204" pitchFamily="34" charset="0"/>
              <a:buChar char="•"/>
            </a:pPr>
            <a:r>
              <a:rPr lang="en-US" b="1" dirty="0">
                <a:solidFill>
                  <a:schemeClr val="bg1"/>
                </a:solidFill>
              </a:rPr>
              <a:t>		https://www.jenkins.io/doc/developer/handling-requests/</a:t>
            </a:r>
          </a:p>
        </p:txBody>
      </p:sp>
    </p:spTree>
    <p:extLst>
      <p:ext uri="{BB962C8B-B14F-4D97-AF65-F5344CB8AC3E}">
        <p14:creationId xmlns:p14="http://schemas.microsoft.com/office/powerpoint/2010/main" val="1696377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Web Framework </a:t>
            </a:r>
            <a:r>
              <a:rPr lang="en-IN" b="1" dirty="0" err="1">
                <a:solidFill>
                  <a:schemeClr val="bg1"/>
                </a:solidFill>
                <a:latin typeface="+mn-lt"/>
              </a:rPr>
              <a:t>cntd</a:t>
            </a:r>
            <a:r>
              <a:rPr lang="en-IN" b="1" dirty="0">
                <a:solidFill>
                  <a:schemeClr val="bg1"/>
                </a:solidFill>
                <a:latin typeface="+mn-lt"/>
              </a:rPr>
              <a:t>..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03132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Views</a:t>
            </a:r>
          </a:p>
          <a:p>
            <a:pPr marL="742950" lvl="1" indent="-285750">
              <a:buFont typeface="Arial" panose="020B0604020202020204" pitchFamily="34" charset="0"/>
              <a:buChar char="•"/>
            </a:pPr>
            <a:r>
              <a:rPr lang="en-US" b="1" dirty="0">
                <a:solidFill>
                  <a:schemeClr val="bg1"/>
                </a:solidFill>
              </a:rPr>
              <a:t>Jenkins' model objects have multiple views </a:t>
            </a:r>
          </a:p>
          <a:p>
            <a:pPr marL="742950" lvl="1" indent="-285750">
              <a:buFont typeface="Arial" panose="020B0604020202020204" pitchFamily="34" charset="0"/>
              <a:buChar char="•"/>
            </a:pPr>
            <a:r>
              <a:rPr lang="en-US" b="1" dirty="0">
                <a:solidFill>
                  <a:schemeClr val="bg1"/>
                </a:solidFill>
              </a:rPr>
              <a:t>Used to render HTML pages about each object. </a:t>
            </a:r>
          </a:p>
          <a:p>
            <a:pPr marL="742950" lvl="1" indent="-285750">
              <a:buFont typeface="Arial" panose="020B0604020202020204" pitchFamily="34" charset="0"/>
              <a:buChar char="•"/>
            </a:pPr>
            <a:r>
              <a:rPr lang="en-US" b="1" dirty="0">
                <a:solidFill>
                  <a:schemeClr val="bg1"/>
                </a:solidFill>
              </a:rPr>
              <a:t>Views are written in </a:t>
            </a:r>
          </a:p>
          <a:p>
            <a:pPr marL="1200150" lvl="2" indent="-285750">
              <a:buFont typeface="Arial" panose="020B0604020202020204" pitchFamily="34" charset="0"/>
              <a:buChar char="•"/>
            </a:pPr>
            <a:r>
              <a:rPr lang="en-US" b="1" dirty="0">
                <a:solidFill>
                  <a:schemeClr val="bg1"/>
                </a:solidFill>
              </a:rPr>
              <a:t>Jelly or Groovy</a:t>
            </a:r>
          </a:p>
          <a:p>
            <a:pPr marL="742950" lvl="1" indent="-285750">
              <a:buFont typeface="Arial" panose="020B0604020202020204" pitchFamily="34" charset="0"/>
              <a:buChar char="•"/>
            </a:pPr>
            <a:r>
              <a:rPr lang="en-US" b="1" dirty="0">
                <a:solidFill>
                  <a:schemeClr val="bg1"/>
                </a:solidFill>
              </a:rPr>
              <a:t>Can be composed of a number of different partial views (or view fragments).</a:t>
            </a:r>
          </a:p>
          <a:p>
            <a:pPr marL="285750" lvl="0" indent="-285750">
              <a:buFont typeface="Arial" panose="020B0604020202020204" pitchFamily="34" charset="0"/>
              <a:buChar char="•"/>
            </a:pPr>
            <a:r>
              <a:rPr lang="en-US" b="1" dirty="0">
                <a:solidFill>
                  <a:schemeClr val="bg1"/>
                </a:solidFill>
              </a:rPr>
              <a:t>More details on view https://www.jenkins.io/doc/developer/handling-requests/.</a:t>
            </a:r>
          </a:p>
        </p:txBody>
      </p:sp>
    </p:spTree>
    <p:extLst>
      <p:ext uri="{BB962C8B-B14F-4D97-AF65-F5344CB8AC3E}">
        <p14:creationId xmlns:p14="http://schemas.microsoft.com/office/powerpoint/2010/main" val="1173073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US" b="1" dirty="0">
                <a:solidFill>
                  <a:schemeClr val="bg1"/>
                </a:solidFill>
                <a:latin typeface="+mn-lt"/>
              </a:rPr>
              <a:t>Overview of flow of most (CI/CD) jobs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212352"/>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Code stored in SCM</a:t>
            </a:r>
          </a:p>
          <a:p>
            <a:pPr marL="285750" lvl="0" indent="-285750">
              <a:buFont typeface="Arial" panose="020B0604020202020204" pitchFamily="34" charset="0"/>
              <a:buChar char="•"/>
            </a:pPr>
            <a:r>
              <a:rPr lang="en-US" b="1" dirty="0">
                <a:solidFill>
                  <a:schemeClr val="bg1"/>
                </a:solidFill>
              </a:rPr>
              <a:t>Jenkins plugins integrate with all plugins easily.</a:t>
            </a:r>
          </a:p>
          <a:p>
            <a:pPr marL="285750" lvl="0" indent="-285750">
              <a:buFont typeface="Arial" panose="020B0604020202020204" pitchFamily="34" charset="0"/>
              <a:buChar char="•"/>
            </a:pPr>
            <a:r>
              <a:rPr lang="en-US" b="1" dirty="0">
                <a:solidFill>
                  <a:schemeClr val="bg1"/>
                </a:solidFill>
              </a:rPr>
              <a:t>Configure </a:t>
            </a:r>
            <a:r>
              <a:rPr lang="en-US" b="1" dirty="0" err="1">
                <a:solidFill>
                  <a:schemeClr val="bg1"/>
                </a:solidFill>
              </a:rPr>
              <a:t>scm</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download the code automatically from </a:t>
            </a:r>
            <a:r>
              <a:rPr lang="en-US" b="1" dirty="0" err="1">
                <a:solidFill>
                  <a:schemeClr val="bg1"/>
                </a:solidFill>
              </a:rPr>
              <a:t>scm</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Build the code</a:t>
            </a:r>
          </a:p>
          <a:p>
            <a:pPr marL="742950" lvl="1" indent="-285750">
              <a:buFont typeface="Arial" panose="020B0604020202020204" pitchFamily="34" charset="0"/>
              <a:buChar char="•"/>
            </a:pPr>
            <a:r>
              <a:rPr lang="en-US" b="1" dirty="0">
                <a:solidFill>
                  <a:schemeClr val="bg1"/>
                </a:solidFill>
              </a:rPr>
              <a:t>Run build related validation</a:t>
            </a:r>
          </a:p>
          <a:p>
            <a:pPr marL="742950" lvl="1" indent="-285750">
              <a:buFont typeface="Arial" panose="020B0604020202020204" pitchFamily="34" charset="0"/>
              <a:buChar char="•"/>
            </a:pPr>
            <a:r>
              <a:rPr lang="en-US" b="1" dirty="0">
                <a:solidFill>
                  <a:schemeClr val="bg1"/>
                </a:solidFill>
              </a:rPr>
              <a:t>Run static </a:t>
            </a:r>
            <a:r>
              <a:rPr lang="en-US" b="1" dirty="0" err="1">
                <a:solidFill>
                  <a:schemeClr val="bg1"/>
                </a:solidFill>
              </a:rPr>
              <a:t>anlaysis</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Create an artifact</a:t>
            </a:r>
          </a:p>
          <a:p>
            <a:pPr marL="742950" lvl="1" indent="-285750">
              <a:buFont typeface="Arial" panose="020B0604020202020204" pitchFamily="34" charset="0"/>
              <a:buChar char="•"/>
            </a:pPr>
            <a:r>
              <a:rPr lang="en-US" b="1" dirty="0">
                <a:solidFill>
                  <a:schemeClr val="bg1"/>
                </a:solidFill>
              </a:rPr>
              <a:t>Mostly a docker image</a:t>
            </a:r>
          </a:p>
          <a:p>
            <a:pPr marL="285750" lvl="0" indent="-285750">
              <a:buFont typeface="Arial" panose="020B0604020202020204" pitchFamily="34" charset="0"/>
              <a:buChar char="•"/>
            </a:pPr>
            <a:r>
              <a:rPr lang="en-US" b="1" dirty="0">
                <a:solidFill>
                  <a:schemeClr val="bg1"/>
                </a:solidFill>
              </a:rPr>
              <a:t>Deploy the artifact in deployable environment</a:t>
            </a:r>
          </a:p>
          <a:p>
            <a:pPr marL="742950" lvl="1" indent="-285750">
              <a:buFont typeface="Arial" panose="020B0604020202020204" pitchFamily="34" charset="0"/>
              <a:buChar char="•"/>
            </a:pPr>
            <a:r>
              <a:rPr lang="en-US" b="1" dirty="0">
                <a:solidFill>
                  <a:schemeClr val="bg1"/>
                </a:solidFill>
              </a:rPr>
              <a:t>Mostly create a docker container</a:t>
            </a:r>
          </a:p>
          <a:p>
            <a:pPr marL="285750" lvl="0" indent="-285750">
              <a:buFont typeface="Arial" panose="020B0604020202020204" pitchFamily="34" charset="0"/>
              <a:buChar char="•"/>
            </a:pPr>
            <a:r>
              <a:rPr lang="en-US" b="1" dirty="0">
                <a:solidFill>
                  <a:schemeClr val="bg1"/>
                </a:solidFill>
              </a:rPr>
              <a:t>Run test cases on the container.</a:t>
            </a:r>
          </a:p>
          <a:p>
            <a:pPr marL="742950" lvl="1" indent="-285750">
              <a:buFont typeface="Arial" panose="020B0604020202020204" pitchFamily="34" charset="0"/>
              <a:buChar char="•"/>
            </a:pPr>
            <a:r>
              <a:rPr lang="en-US" b="1" dirty="0">
                <a:solidFill>
                  <a:schemeClr val="bg1"/>
                </a:solidFill>
              </a:rPr>
              <a:t>If tests passes</a:t>
            </a:r>
          </a:p>
          <a:p>
            <a:pPr marL="1200150" lvl="2" indent="-285750">
              <a:buFont typeface="Arial" panose="020B0604020202020204" pitchFamily="34" charset="0"/>
              <a:buChar char="•"/>
            </a:pPr>
            <a:r>
              <a:rPr lang="en-US" b="1" dirty="0">
                <a:solidFill>
                  <a:schemeClr val="bg1"/>
                </a:solidFill>
              </a:rPr>
              <a:t>merge the code into git</a:t>
            </a:r>
          </a:p>
          <a:p>
            <a:pPr marL="742950" lvl="1" indent="-285750">
              <a:buFont typeface="Arial" panose="020B0604020202020204" pitchFamily="34" charset="0"/>
              <a:buChar char="•"/>
            </a:pPr>
            <a:r>
              <a:rPr lang="en-US" b="1" dirty="0">
                <a:solidFill>
                  <a:schemeClr val="bg1"/>
                </a:solidFill>
              </a:rPr>
              <a:t>Run any certification process</a:t>
            </a:r>
          </a:p>
          <a:p>
            <a:pPr marL="285750" lvl="0" indent="-285750">
              <a:buFont typeface="Arial" panose="020B0604020202020204" pitchFamily="34" charset="0"/>
              <a:buChar char="•"/>
            </a:pPr>
            <a:r>
              <a:rPr lang="en-US" b="1" dirty="0">
                <a:solidFill>
                  <a:schemeClr val="bg1"/>
                </a:solidFill>
              </a:rPr>
              <a:t>Release the product</a:t>
            </a:r>
          </a:p>
          <a:p>
            <a:pPr marL="742950" lvl="1" indent="-285750">
              <a:buFont typeface="Arial" panose="020B0604020202020204" pitchFamily="34" charset="0"/>
              <a:buChar char="•"/>
            </a:pPr>
            <a:r>
              <a:rPr lang="en-US" b="1" dirty="0">
                <a:solidFill>
                  <a:schemeClr val="bg1"/>
                </a:solidFill>
              </a:rPr>
              <a:t>An option is push to </a:t>
            </a:r>
            <a:r>
              <a:rPr lang="en-US" b="1" dirty="0" err="1">
                <a:solidFill>
                  <a:schemeClr val="bg1"/>
                </a:solidFill>
              </a:rPr>
              <a:t>DockerHub</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Deploy into Kubernetes environment from </a:t>
            </a:r>
            <a:r>
              <a:rPr lang="en-US" b="1" dirty="0" err="1">
                <a:solidFill>
                  <a:schemeClr val="bg1"/>
                </a:solidFill>
              </a:rPr>
              <a:t>DockerHub</a:t>
            </a:r>
            <a:endParaRPr lang="en-US" b="1" dirty="0">
              <a:solidFill>
                <a:schemeClr val="bg1"/>
              </a:solidFill>
            </a:endParaRPr>
          </a:p>
        </p:txBody>
      </p:sp>
    </p:spTree>
    <p:extLst>
      <p:ext uri="{BB962C8B-B14F-4D97-AF65-F5344CB8AC3E}">
        <p14:creationId xmlns:p14="http://schemas.microsoft.com/office/powerpoint/2010/main" val="1012265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Architecting for scale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Topic skipped..</a:t>
            </a:r>
          </a:p>
        </p:txBody>
      </p:sp>
    </p:spTree>
    <p:extLst>
      <p:ext uri="{BB962C8B-B14F-4D97-AF65-F5344CB8AC3E}">
        <p14:creationId xmlns:p14="http://schemas.microsoft.com/office/powerpoint/2010/main" val="1980571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Agent to master connections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Historically, Jenkins master and agents </a:t>
            </a:r>
          </a:p>
          <a:p>
            <a:pPr marL="742950" lvl="1" indent="-285750">
              <a:buFont typeface="Arial" panose="020B0604020202020204" pitchFamily="34" charset="0"/>
              <a:buChar char="•"/>
            </a:pPr>
            <a:r>
              <a:rPr lang="en-US" b="1" dirty="0">
                <a:solidFill>
                  <a:schemeClr val="bg1"/>
                </a:solidFill>
              </a:rPr>
              <a:t>behaved as if it was like a single distributed process. </a:t>
            </a:r>
          </a:p>
          <a:p>
            <a:pPr marL="742950" lvl="1" indent="-285750">
              <a:buFont typeface="Arial" panose="020B0604020202020204" pitchFamily="34" charset="0"/>
              <a:buChar char="•"/>
            </a:pPr>
            <a:r>
              <a:rPr lang="en-US" b="1" dirty="0">
                <a:solidFill>
                  <a:schemeClr val="bg1"/>
                </a:solidFill>
              </a:rPr>
              <a:t>Agent can ask a master to do just about anything within the confinement of the operating system</a:t>
            </a:r>
          </a:p>
          <a:p>
            <a:pPr marL="1200150" lvl="2" indent="-285750">
              <a:buFont typeface="Arial" panose="020B0604020202020204" pitchFamily="34" charset="0"/>
              <a:buChar char="•"/>
            </a:pPr>
            <a:r>
              <a:rPr lang="en-US" b="1" dirty="0">
                <a:solidFill>
                  <a:schemeClr val="bg1"/>
                </a:solidFill>
              </a:rPr>
              <a:t>E.g. access files on the master or trigger other jobs on Jenkins.</a:t>
            </a:r>
          </a:p>
          <a:p>
            <a:pPr marL="742950" lvl="1" indent="-285750">
              <a:buFont typeface="Arial" panose="020B0604020202020204" pitchFamily="34" charset="0"/>
              <a:buChar char="•"/>
            </a:pPr>
            <a:r>
              <a:rPr lang="en-US" b="1" dirty="0">
                <a:solidFill>
                  <a:schemeClr val="bg1"/>
                </a:solidFill>
              </a:rPr>
              <a:t>This exposes security issues, </a:t>
            </a:r>
          </a:p>
          <a:p>
            <a:pPr marL="1200150" lvl="2" indent="-285750">
              <a:buFont typeface="Arial" panose="020B0604020202020204" pitchFamily="34" charset="0"/>
              <a:buChar char="•"/>
            </a:pPr>
            <a:r>
              <a:rPr lang="en-US" b="1" dirty="0">
                <a:solidFill>
                  <a:schemeClr val="bg1"/>
                </a:solidFill>
              </a:rPr>
              <a:t>Recommended sophisticated trust separation model</a:t>
            </a:r>
          </a:p>
          <a:p>
            <a:pPr marL="1200150" lvl="2" indent="-285750">
              <a:buFont typeface="Arial" panose="020B0604020202020204" pitchFamily="34" charset="0"/>
              <a:buChar char="•"/>
            </a:pPr>
            <a:r>
              <a:rPr lang="en-US" b="1" dirty="0">
                <a:solidFill>
                  <a:schemeClr val="bg1"/>
                </a:solidFill>
              </a:rPr>
              <a:t>Agents can be less trusted than the master in enterprises.</a:t>
            </a:r>
          </a:p>
          <a:p>
            <a:pPr marL="285750" lvl="0" indent="-285750">
              <a:buFont typeface="Arial" panose="020B0604020202020204" pitchFamily="34" charset="0"/>
              <a:buChar char="•"/>
            </a:pPr>
            <a:r>
              <a:rPr lang="en-US" b="1" dirty="0">
                <a:solidFill>
                  <a:schemeClr val="bg1"/>
                </a:solidFill>
              </a:rPr>
              <a:t>Starting 1.587 (and 1.580.1), </a:t>
            </a:r>
          </a:p>
          <a:p>
            <a:pPr marL="742950" lvl="1" indent="-285750">
              <a:buFont typeface="Arial" panose="020B0604020202020204" pitchFamily="34" charset="0"/>
              <a:buChar char="•"/>
            </a:pPr>
            <a:r>
              <a:rPr lang="en-US" b="1" dirty="0">
                <a:solidFill>
                  <a:schemeClr val="bg1"/>
                </a:solidFill>
              </a:rPr>
              <a:t>Jenkins added a subsystem </a:t>
            </a:r>
          </a:p>
          <a:p>
            <a:pPr marL="1200150" lvl="2" indent="-285750">
              <a:buFont typeface="Arial" panose="020B0604020202020204" pitchFamily="34" charset="0"/>
              <a:buChar char="•"/>
            </a:pPr>
            <a:r>
              <a:rPr lang="en-US" b="1" dirty="0">
                <a:solidFill>
                  <a:schemeClr val="bg1"/>
                </a:solidFill>
              </a:rPr>
              <a:t>A wall between master and agent </a:t>
            </a:r>
          </a:p>
          <a:p>
            <a:pPr marL="742950" lvl="1" indent="-285750">
              <a:buFont typeface="Arial" panose="020B0604020202020204" pitchFamily="34" charset="0"/>
              <a:buChar char="•"/>
            </a:pPr>
            <a:r>
              <a:rPr lang="en-US" b="1" dirty="0">
                <a:solidFill>
                  <a:schemeClr val="bg1"/>
                </a:solidFill>
              </a:rPr>
              <a:t>Allows less trusted agents to be connected to a master. </a:t>
            </a:r>
          </a:p>
        </p:txBody>
      </p:sp>
    </p:spTree>
    <p:extLst>
      <p:ext uri="{BB962C8B-B14F-4D97-AF65-F5344CB8AC3E}">
        <p14:creationId xmlns:p14="http://schemas.microsoft.com/office/powerpoint/2010/main" val="1250952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Agent to master connections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Since Jenkins 2.0, </a:t>
            </a:r>
          </a:p>
          <a:p>
            <a:pPr marL="742950" lvl="1" indent="-285750">
              <a:buFont typeface="Arial" panose="020B0604020202020204" pitchFamily="34" charset="0"/>
              <a:buChar char="•"/>
            </a:pPr>
            <a:r>
              <a:rPr lang="en-US" b="1" dirty="0">
                <a:solidFill>
                  <a:schemeClr val="bg1"/>
                </a:solidFill>
              </a:rPr>
              <a:t>this subsystem is enabled for all new installations of Jenkins. </a:t>
            </a:r>
          </a:p>
          <a:p>
            <a:pPr marL="742950" lvl="1" indent="-285750">
              <a:buFont typeface="Arial" panose="020B0604020202020204" pitchFamily="34" charset="0"/>
              <a:buChar char="•"/>
            </a:pPr>
            <a:r>
              <a:rPr lang="en-US" b="1" dirty="0">
                <a:solidFill>
                  <a:schemeClr val="bg1"/>
                </a:solidFill>
              </a:rPr>
              <a:t>highly recommend you turn this mode on</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err="1">
                <a:solidFill>
                  <a:schemeClr val="bg1"/>
                </a:solidFill>
              </a:rPr>
              <a:t>e.g.Use</a:t>
            </a:r>
            <a:r>
              <a:rPr lang="en-US" b="1" dirty="0">
                <a:solidFill>
                  <a:schemeClr val="bg1"/>
                </a:solidFill>
              </a:rPr>
              <a:t> cases when you need such high security:</a:t>
            </a:r>
          </a:p>
          <a:p>
            <a:pPr marL="285750" lvl="0" indent="-285750">
              <a:buFont typeface="Arial" panose="020B0604020202020204" pitchFamily="34" charset="0"/>
              <a:buChar char="•"/>
            </a:pPr>
            <a:r>
              <a:rPr lang="en-US" b="1" dirty="0">
                <a:solidFill>
                  <a:schemeClr val="bg1"/>
                </a:solidFill>
              </a:rPr>
              <a:t>Use case 1</a:t>
            </a:r>
          </a:p>
          <a:p>
            <a:pPr marL="742950" lvl="1" indent="-285750">
              <a:buFont typeface="Arial" panose="020B0604020202020204" pitchFamily="34" charset="0"/>
              <a:buChar char="•"/>
            </a:pPr>
            <a:r>
              <a:rPr lang="en-US" b="1" dirty="0">
                <a:solidFill>
                  <a:schemeClr val="bg1"/>
                </a:solidFill>
              </a:rPr>
              <a:t>Agents are managed by another person (not Jenkins administrator)</a:t>
            </a:r>
          </a:p>
          <a:p>
            <a:pPr marL="742950" lvl="1" indent="-285750">
              <a:buFont typeface="Arial" panose="020B0604020202020204" pitchFamily="34" charset="0"/>
              <a:buChar char="•"/>
            </a:pPr>
            <a:r>
              <a:rPr lang="en-US" b="1" dirty="0">
                <a:solidFill>
                  <a:schemeClr val="bg1"/>
                </a:solidFill>
              </a:rPr>
              <a:t>because they have special requirement for their build jobs</a:t>
            </a:r>
          </a:p>
          <a:p>
            <a:pPr marL="285750" lvl="0" indent="-285750">
              <a:buFont typeface="Arial" panose="020B0604020202020204" pitchFamily="34" charset="0"/>
              <a:buChar char="•"/>
            </a:pPr>
            <a:r>
              <a:rPr lang="en-US" b="1" dirty="0">
                <a:solidFill>
                  <a:schemeClr val="bg1"/>
                </a:solidFill>
              </a:rPr>
              <a:t>Use case 2</a:t>
            </a:r>
          </a:p>
          <a:p>
            <a:pPr marL="742950" lvl="1" indent="-285750">
              <a:buFont typeface="Arial" panose="020B0604020202020204" pitchFamily="34" charset="0"/>
              <a:buChar char="•"/>
            </a:pPr>
            <a:r>
              <a:rPr lang="en-US" b="1" dirty="0">
                <a:solidFill>
                  <a:schemeClr val="bg1"/>
                </a:solidFill>
              </a:rPr>
              <a:t>You have some jobs that are configured to run on a specific agent because it is sensitive</a:t>
            </a:r>
          </a:p>
          <a:p>
            <a:pPr marL="742950" lvl="1" indent="-285750">
              <a:buFont typeface="Arial" panose="020B0604020202020204" pitchFamily="34" charset="0"/>
              <a:buChar char="•"/>
            </a:pPr>
            <a:r>
              <a:rPr lang="en-US" b="1" dirty="0">
                <a:solidFill>
                  <a:schemeClr val="bg1"/>
                </a:solidFill>
              </a:rPr>
              <a:t>To turn this switch on,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Go to "Manage Jenkins" &gt; "Configure Global Security", and check </a:t>
            </a:r>
          </a:p>
          <a:p>
            <a:pPr marL="742950" lvl="1" indent="-285750">
              <a:buFont typeface="Arial" panose="020B0604020202020204" pitchFamily="34" charset="0"/>
              <a:buChar char="•"/>
            </a:pPr>
            <a:r>
              <a:rPr lang="en-US" b="1" dirty="0">
                <a:solidFill>
                  <a:schemeClr val="bg1"/>
                </a:solidFill>
              </a:rPr>
              <a:t>"Agent → Controller Security“</a:t>
            </a:r>
          </a:p>
          <a:p>
            <a:pPr marL="742950" lvl="1" indent="-285750">
              <a:buFont typeface="Arial" panose="020B0604020202020204" pitchFamily="34" charset="0"/>
              <a:buChar char="•"/>
            </a:pPr>
            <a:r>
              <a:rPr lang="en-US" b="1" dirty="0">
                <a:solidFill>
                  <a:schemeClr val="bg1"/>
                </a:solidFill>
              </a:rPr>
              <a:t>Or Agent ports.</a:t>
            </a:r>
          </a:p>
        </p:txBody>
      </p:sp>
    </p:spTree>
    <p:extLst>
      <p:ext uri="{BB962C8B-B14F-4D97-AF65-F5344CB8AC3E}">
        <p14:creationId xmlns:p14="http://schemas.microsoft.com/office/powerpoint/2010/main" val="982736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pPr algn="ctr"/>
            <a:r>
              <a:rPr lang="en-IN" b="1" dirty="0">
                <a:solidFill>
                  <a:schemeClr val="bg1"/>
                </a:solidFill>
                <a:latin typeface="+mn-lt"/>
              </a:rPr>
              <a:t>Agenda</a:t>
            </a: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482894"/>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Manage Nodes</a:t>
            </a:r>
          </a:p>
          <a:p>
            <a:pPr marL="742950" lvl="1" indent="-285750">
              <a:buFont typeface="Arial" panose="020B0604020202020204" pitchFamily="34" charset="0"/>
              <a:buChar char="•"/>
            </a:pPr>
            <a:r>
              <a:rPr lang="en-IN" b="1" dirty="0">
                <a:solidFill>
                  <a:schemeClr val="bg1"/>
                </a:solidFill>
              </a:rPr>
              <a:t>Master Slave Architecture</a:t>
            </a:r>
          </a:p>
          <a:p>
            <a:pPr marL="1200150" lvl="2" indent="-285750">
              <a:buFont typeface="Arial" panose="020B0604020202020204" pitchFamily="34" charset="0"/>
              <a:buChar char="•"/>
            </a:pPr>
            <a:r>
              <a:rPr lang="en-IN" b="1" dirty="0">
                <a:solidFill>
                  <a:schemeClr val="bg1"/>
                </a:solidFill>
              </a:rPr>
              <a:t>Why do you need Master Slave Architecture?</a:t>
            </a:r>
          </a:p>
          <a:p>
            <a:pPr marL="1200150" lvl="2" indent="-285750">
              <a:buFont typeface="Arial" panose="020B0604020202020204" pitchFamily="34" charset="0"/>
              <a:buChar char="•"/>
            </a:pPr>
            <a:r>
              <a:rPr lang="en-IN" b="1" dirty="0">
                <a:solidFill>
                  <a:schemeClr val="bg1"/>
                </a:solidFill>
              </a:rPr>
              <a:t>Adding Node</a:t>
            </a:r>
          </a:p>
          <a:p>
            <a:pPr marL="1657350" lvl="3" indent="-285750">
              <a:buFont typeface="Arial" panose="020B0604020202020204" pitchFamily="34" charset="0"/>
              <a:buChar char="•"/>
            </a:pPr>
            <a:r>
              <a:rPr lang="en-IN" b="1" dirty="0">
                <a:solidFill>
                  <a:schemeClr val="bg1"/>
                </a:solidFill>
              </a:rPr>
              <a:t>Different ways to add nodes</a:t>
            </a:r>
          </a:p>
          <a:p>
            <a:pPr marL="1657350" lvl="3" indent="-285750">
              <a:buFont typeface="Arial" panose="020B0604020202020204" pitchFamily="34" charset="0"/>
              <a:buChar char="•"/>
            </a:pPr>
            <a:r>
              <a:rPr lang="en-IN" b="1" dirty="0">
                <a:solidFill>
                  <a:schemeClr val="bg1"/>
                </a:solidFill>
              </a:rPr>
              <a:t>Add Node to the Jenkins Master</a:t>
            </a:r>
          </a:p>
          <a:p>
            <a:pPr marL="1657350" lvl="3" indent="-285750">
              <a:buFont typeface="Arial" panose="020B0604020202020204" pitchFamily="34" charset="0"/>
              <a:buChar char="•"/>
            </a:pPr>
            <a:r>
              <a:rPr lang="en-IN" b="1" dirty="0">
                <a:solidFill>
                  <a:schemeClr val="bg1"/>
                </a:solidFill>
              </a:rPr>
              <a:t>How it works?</a:t>
            </a:r>
          </a:p>
          <a:p>
            <a:pPr marL="1657350" lvl="3" indent="-285750">
              <a:buFont typeface="Arial" panose="020B0604020202020204" pitchFamily="34" charset="0"/>
              <a:buChar char="•"/>
            </a:pPr>
            <a:r>
              <a:rPr lang="en-IN" b="1" dirty="0">
                <a:solidFill>
                  <a:schemeClr val="bg1"/>
                </a:solidFill>
              </a:rPr>
              <a:t>Master to agent connections</a:t>
            </a:r>
          </a:p>
          <a:p>
            <a:pPr marL="1657350" lvl="3" indent="-285750">
              <a:buFont typeface="Arial" panose="020B0604020202020204" pitchFamily="34" charset="0"/>
              <a:buChar char="•"/>
            </a:pPr>
            <a:r>
              <a:rPr lang="en-IN" b="1" dirty="0">
                <a:solidFill>
                  <a:schemeClr val="bg1"/>
                </a:solidFill>
              </a:rPr>
              <a:t>Agent to master connections</a:t>
            </a:r>
          </a:p>
          <a:p>
            <a:pPr marL="1657350" lvl="3" indent="-285750">
              <a:buFont typeface="Arial" panose="020B0604020202020204" pitchFamily="34" charset="0"/>
              <a:buChar char="•"/>
            </a:pPr>
            <a:r>
              <a:rPr lang="en-IN" b="1" dirty="0">
                <a:solidFill>
                  <a:schemeClr val="bg1"/>
                </a:solidFill>
              </a:rPr>
              <a:t>Choosing which agent pipelines and steps run on</a:t>
            </a:r>
          </a:p>
          <a:p>
            <a:pPr marL="285750" lvl="0" indent="-285750">
              <a:buFont typeface="Arial" panose="020B0604020202020204" pitchFamily="34" charset="0"/>
              <a:buChar char="•"/>
            </a:pPr>
            <a:endParaRPr lang="en-IN" b="1" dirty="0">
              <a:solidFill>
                <a:schemeClr val="bg1"/>
              </a:solidFill>
            </a:endParaRPr>
          </a:p>
          <a:p>
            <a:pPr marL="285750" lvl="0" indent="-285750">
              <a:buFont typeface="Arial" panose="020B0604020202020204" pitchFamily="34" charset="0"/>
              <a:buChar char="•"/>
            </a:pPr>
            <a:r>
              <a:rPr lang="en-IN" b="1" dirty="0">
                <a:solidFill>
                  <a:schemeClr val="bg1"/>
                </a:solidFill>
              </a:rPr>
              <a:t>Configuring and Managing Nodes</a:t>
            </a:r>
          </a:p>
          <a:p>
            <a:pPr marL="742950" lvl="1" indent="-285750">
              <a:buFont typeface="Arial" panose="020B0604020202020204" pitchFamily="34" charset="0"/>
              <a:buChar char="•"/>
            </a:pPr>
            <a:r>
              <a:rPr lang="en-IN" b="1" dirty="0">
                <a:solidFill>
                  <a:schemeClr val="bg1"/>
                </a:solidFill>
              </a:rPr>
              <a:t>Launching Agent</a:t>
            </a:r>
          </a:p>
          <a:p>
            <a:pPr marL="1200150" lvl="2" indent="-285750">
              <a:buFont typeface="Arial" panose="020B0604020202020204" pitchFamily="34" charset="0"/>
              <a:buChar char="•"/>
            </a:pPr>
            <a:r>
              <a:rPr lang="en-IN" b="1" dirty="0">
                <a:solidFill>
                  <a:schemeClr val="bg1"/>
                </a:solidFill>
              </a:rPr>
              <a:t>Have master launch agent via </a:t>
            </a:r>
            <a:r>
              <a:rPr lang="en-IN" b="1" dirty="0" err="1">
                <a:solidFill>
                  <a:schemeClr val="bg1"/>
                </a:solidFill>
              </a:rPr>
              <a:t>ssh</a:t>
            </a:r>
            <a:endParaRPr lang="en-IN" b="1" dirty="0">
              <a:solidFill>
                <a:schemeClr val="bg1"/>
              </a:solidFill>
            </a:endParaRPr>
          </a:p>
          <a:p>
            <a:pPr marL="1200150" lvl="2" indent="-285750">
              <a:buFont typeface="Arial" panose="020B0604020202020204" pitchFamily="34" charset="0"/>
              <a:buChar char="•"/>
            </a:pPr>
            <a:r>
              <a:rPr lang="en-IN" b="1" dirty="0">
                <a:solidFill>
                  <a:schemeClr val="bg1"/>
                </a:solidFill>
              </a:rPr>
              <a:t>Have master launch agent on Windows</a:t>
            </a:r>
          </a:p>
          <a:p>
            <a:pPr marL="1200150" lvl="2" indent="-285750">
              <a:buFont typeface="Arial" panose="020B0604020202020204" pitchFamily="34" charset="0"/>
              <a:buChar char="•"/>
            </a:pPr>
            <a:r>
              <a:rPr lang="en-IN" b="1" dirty="0">
                <a:solidFill>
                  <a:schemeClr val="bg1"/>
                </a:solidFill>
              </a:rPr>
              <a:t>Write your own script to launch Jenkins agents</a:t>
            </a:r>
          </a:p>
          <a:p>
            <a:pPr marL="1200150" lvl="2" indent="-285750">
              <a:buFont typeface="Arial" panose="020B0604020202020204" pitchFamily="34" charset="0"/>
              <a:buChar char="•"/>
            </a:pPr>
            <a:r>
              <a:rPr lang="en-IN" b="1" dirty="0">
                <a:solidFill>
                  <a:schemeClr val="bg1"/>
                </a:solidFill>
              </a:rPr>
              <a:t>Launch agent via "JNLP" from agent back to master in a browser</a:t>
            </a:r>
          </a:p>
          <a:p>
            <a:pPr marL="1200150" lvl="2" indent="-285750">
              <a:buFont typeface="Arial" panose="020B0604020202020204" pitchFamily="34" charset="0"/>
              <a:buChar char="•"/>
            </a:pPr>
            <a:r>
              <a:rPr lang="en-IN" b="1" dirty="0">
                <a:solidFill>
                  <a:schemeClr val="bg1"/>
                </a:solidFill>
              </a:rPr>
              <a:t>Launch agent heedlessly from agent back to master on command line</a:t>
            </a:r>
          </a:p>
          <a:p>
            <a:pPr marL="285750" lvl="0" indent="-285750">
              <a:buFont typeface="Arial" panose="020B0604020202020204" pitchFamily="34" charset="0"/>
              <a:buChar char="•"/>
            </a:pPr>
            <a:endParaRPr lang="en-IN" b="1" dirty="0">
              <a:solidFill>
                <a:schemeClr val="bg1"/>
              </a:solidFill>
            </a:endParaRPr>
          </a:p>
        </p:txBody>
      </p:sp>
    </p:spTree>
    <p:extLst>
      <p:ext uri="{BB962C8B-B14F-4D97-AF65-F5344CB8AC3E}">
        <p14:creationId xmlns:p14="http://schemas.microsoft.com/office/powerpoint/2010/main" val="163812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How does master-slave work?</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"master" operating by itself is the basic installation of Jenkins </a:t>
            </a:r>
          </a:p>
          <a:p>
            <a:pPr marL="285750" lvl="0" indent="-285750">
              <a:buFont typeface="Arial" panose="020B0604020202020204" pitchFamily="34" charset="0"/>
              <a:buChar char="•"/>
            </a:pPr>
            <a:r>
              <a:rPr lang="en-US" b="1" dirty="0">
                <a:solidFill>
                  <a:schemeClr val="bg1"/>
                </a:solidFill>
              </a:rPr>
              <a:t>master handles all tasks for your build system. </a:t>
            </a:r>
          </a:p>
          <a:p>
            <a:pPr marL="285750" lvl="0" indent="-285750">
              <a:buFont typeface="Arial" panose="020B0604020202020204" pitchFamily="34" charset="0"/>
              <a:buChar char="•"/>
            </a:pPr>
            <a:r>
              <a:rPr lang="en-US" b="1" dirty="0">
                <a:solidFill>
                  <a:schemeClr val="bg1"/>
                </a:solidFill>
              </a:rPr>
              <a:t>Mostly installing an agent </a:t>
            </a:r>
          </a:p>
          <a:p>
            <a:pPr marL="285750" lvl="0" indent="-285750">
              <a:buFont typeface="Arial" panose="020B0604020202020204" pitchFamily="34" charset="0"/>
              <a:buChar char="•"/>
            </a:pPr>
            <a:r>
              <a:rPr lang="en-US" b="1" dirty="0">
                <a:solidFill>
                  <a:schemeClr val="bg1"/>
                </a:solidFill>
              </a:rPr>
              <a:t>	doesn't change the behavior of the master. </a:t>
            </a:r>
          </a:p>
          <a:p>
            <a:pPr marL="285750" lvl="0" indent="-285750">
              <a:buFont typeface="Arial" panose="020B0604020202020204" pitchFamily="34" charset="0"/>
              <a:buChar char="•"/>
            </a:pPr>
            <a:r>
              <a:rPr lang="en-US" b="1" dirty="0">
                <a:solidFill>
                  <a:schemeClr val="bg1"/>
                </a:solidFill>
              </a:rPr>
              <a:t>It will serve all HTTP requests, </a:t>
            </a:r>
          </a:p>
          <a:p>
            <a:pPr marL="285750" lvl="0" indent="-285750">
              <a:buFont typeface="Arial" panose="020B0604020202020204" pitchFamily="34" charset="0"/>
              <a:buChar char="•"/>
            </a:pPr>
            <a:r>
              <a:rPr lang="en-US" b="1" dirty="0">
                <a:solidFill>
                  <a:schemeClr val="bg1"/>
                </a:solidFill>
              </a:rPr>
              <a:t>	and it can still build projects on its own. </a:t>
            </a:r>
          </a:p>
          <a:p>
            <a:pPr marL="285750" lvl="0" indent="-285750">
              <a:buFont typeface="Arial" panose="020B0604020202020204" pitchFamily="34" charset="0"/>
              <a:buChar char="•"/>
            </a:pPr>
            <a:r>
              <a:rPr lang="en-US" b="1" dirty="0">
                <a:solidFill>
                  <a:schemeClr val="bg1"/>
                </a:solidFill>
              </a:rPr>
              <a:t>You might want to remove the executors on the master to </a:t>
            </a:r>
          </a:p>
          <a:p>
            <a:pPr marL="285750" lvl="0" indent="-285750">
              <a:buFont typeface="Arial" panose="020B0604020202020204" pitchFamily="34" charset="0"/>
              <a:buChar char="•"/>
            </a:pPr>
            <a:r>
              <a:rPr lang="en-US" b="1" dirty="0">
                <a:solidFill>
                  <a:schemeClr val="bg1"/>
                </a:solidFill>
              </a:rPr>
              <a:t>	free up master resources </a:t>
            </a:r>
          </a:p>
          <a:p>
            <a:pPr marL="285750" lvl="0" indent="-285750">
              <a:buFont typeface="Arial" panose="020B0604020202020204" pitchFamily="34" charset="0"/>
              <a:buChar char="•"/>
            </a:pPr>
            <a:r>
              <a:rPr lang="en-US" b="1" dirty="0">
                <a:solidFill>
                  <a:schemeClr val="bg1"/>
                </a:solidFill>
              </a:rPr>
              <a:t>	for security reasons </a:t>
            </a:r>
          </a:p>
          <a:p>
            <a:pPr marL="285750" lvl="0" indent="-285750">
              <a:buFont typeface="Arial" panose="020B0604020202020204" pitchFamily="34" charset="0"/>
              <a:buChar char="•"/>
            </a:pPr>
            <a:r>
              <a:rPr lang="en-US" b="1" dirty="0">
                <a:solidFill>
                  <a:schemeClr val="bg1"/>
                </a:solidFill>
              </a:rPr>
              <a:t>	This is not mandatory. </a:t>
            </a:r>
          </a:p>
          <a:p>
            <a:pPr marL="285750" lvl="0" indent="-285750">
              <a:buFont typeface="Arial" panose="020B0604020202020204" pitchFamily="34" charset="0"/>
              <a:buChar char="•"/>
            </a:pPr>
            <a:r>
              <a:rPr lang="en-US" b="1" dirty="0">
                <a:solidFill>
                  <a:schemeClr val="bg1"/>
                </a:solidFill>
              </a:rPr>
              <a:t>If you start to use Jenkins a lot on master only</a:t>
            </a:r>
          </a:p>
          <a:p>
            <a:pPr marL="285750" lvl="0" indent="-285750">
              <a:buFont typeface="Arial" panose="020B0604020202020204" pitchFamily="34" charset="0"/>
              <a:buChar char="•"/>
            </a:pPr>
            <a:r>
              <a:rPr lang="en-US" b="1" dirty="0">
                <a:solidFill>
                  <a:schemeClr val="bg1"/>
                </a:solidFill>
              </a:rPr>
              <a:t>	you may run out of resources (memory, CPU, etc.). </a:t>
            </a:r>
          </a:p>
          <a:p>
            <a:pPr marL="285750" lvl="0" indent="-285750">
              <a:buFont typeface="Arial" panose="020B0604020202020204" pitchFamily="34" charset="0"/>
              <a:buChar char="•"/>
            </a:pPr>
            <a:r>
              <a:rPr lang="en-US" b="1" dirty="0">
                <a:solidFill>
                  <a:schemeClr val="bg1"/>
                </a:solidFill>
              </a:rPr>
              <a:t>At this point </a:t>
            </a:r>
          </a:p>
          <a:p>
            <a:pPr marL="285750" lvl="0" indent="-285750">
              <a:buFont typeface="Arial" panose="020B0604020202020204" pitchFamily="34" charset="0"/>
              <a:buChar char="•"/>
            </a:pPr>
            <a:r>
              <a:rPr lang="en-US" b="1" dirty="0">
                <a:solidFill>
                  <a:schemeClr val="bg1"/>
                </a:solidFill>
              </a:rPr>
              <a:t>	either upgrade your master or </a:t>
            </a:r>
          </a:p>
          <a:p>
            <a:pPr marL="285750" lvl="0" indent="-285750">
              <a:buFont typeface="Arial" panose="020B0604020202020204" pitchFamily="34" charset="0"/>
              <a:buChar char="•"/>
            </a:pPr>
            <a:r>
              <a:rPr lang="en-US" b="1" dirty="0">
                <a:solidFill>
                  <a:schemeClr val="bg1"/>
                </a:solidFill>
              </a:rPr>
              <a:t>	setup agents to pick up the load. </a:t>
            </a:r>
          </a:p>
        </p:txBody>
      </p:sp>
    </p:spTree>
    <p:extLst>
      <p:ext uri="{BB962C8B-B14F-4D97-AF65-F5344CB8AC3E}">
        <p14:creationId xmlns:p14="http://schemas.microsoft.com/office/powerpoint/2010/main" val="805754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How does master-slave work?</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475231"/>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An agent </a:t>
            </a:r>
          </a:p>
          <a:p>
            <a:pPr marL="742950" lvl="1" indent="-285750">
              <a:buFont typeface="Arial" panose="020B0604020202020204" pitchFamily="34" charset="0"/>
              <a:buChar char="•"/>
            </a:pPr>
            <a:r>
              <a:rPr lang="en-US" b="1" dirty="0">
                <a:solidFill>
                  <a:schemeClr val="bg1"/>
                </a:solidFill>
              </a:rPr>
              <a:t>computer that is set up to offload build projects from the master </a:t>
            </a:r>
          </a:p>
          <a:p>
            <a:pPr marL="742950" lvl="1" indent="-285750">
              <a:buFont typeface="Arial" panose="020B0604020202020204" pitchFamily="34" charset="0"/>
              <a:buChar char="•"/>
            </a:pPr>
            <a:r>
              <a:rPr lang="en-US" b="1" dirty="0">
                <a:solidFill>
                  <a:schemeClr val="bg1"/>
                </a:solidFill>
              </a:rPr>
              <a:t>Distribution of tasks is fairly automatic. </a:t>
            </a:r>
          </a:p>
          <a:p>
            <a:pPr marL="742950" lvl="1" indent="-285750">
              <a:buFont typeface="Arial" panose="020B0604020202020204" pitchFamily="34" charset="0"/>
              <a:buChar char="•"/>
            </a:pPr>
            <a:r>
              <a:rPr lang="en-US" b="1" dirty="0">
                <a:solidFill>
                  <a:schemeClr val="bg1"/>
                </a:solidFill>
              </a:rPr>
              <a:t>Exact delegation depends on the configuration of each project;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This is transparent of (http://yourjenkinsmaster:8080), </a:t>
            </a:r>
          </a:p>
          <a:p>
            <a:pPr marL="742950" lvl="1" indent="-285750">
              <a:buFont typeface="Arial" panose="020B0604020202020204" pitchFamily="34" charset="0"/>
              <a:buChar char="•"/>
            </a:pPr>
            <a:r>
              <a:rPr lang="en-US" b="1" dirty="0">
                <a:solidFill>
                  <a:schemeClr val="bg1"/>
                </a:solidFill>
              </a:rPr>
              <a:t>You can still </a:t>
            </a:r>
          </a:p>
          <a:p>
            <a:pPr marL="742950" lvl="1" indent="-285750">
              <a:buFont typeface="Arial" panose="020B0604020202020204" pitchFamily="34" charset="0"/>
              <a:buChar char="•"/>
            </a:pPr>
            <a:r>
              <a:rPr lang="en-US" b="1" dirty="0">
                <a:solidFill>
                  <a:schemeClr val="bg1"/>
                </a:solidFill>
              </a:rPr>
              <a:t>browse </a:t>
            </a:r>
            <a:r>
              <a:rPr lang="en-US" b="1" dirty="0" err="1">
                <a:solidFill>
                  <a:schemeClr val="bg1"/>
                </a:solidFill>
              </a:rPr>
              <a:t>javadoc</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see test results, </a:t>
            </a:r>
          </a:p>
          <a:p>
            <a:pPr marL="742950" lvl="1" indent="-285750">
              <a:buFont typeface="Arial" panose="020B0604020202020204" pitchFamily="34" charset="0"/>
              <a:buChar char="•"/>
            </a:pPr>
            <a:r>
              <a:rPr lang="en-US" b="1" dirty="0">
                <a:solidFill>
                  <a:schemeClr val="bg1"/>
                </a:solidFill>
              </a:rPr>
              <a:t>download build results from a master, </a:t>
            </a:r>
          </a:p>
          <a:p>
            <a:pPr marL="742950" lvl="1" indent="-285750">
              <a:buFont typeface="Arial" panose="020B0604020202020204" pitchFamily="34" charset="0"/>
              <a:buChar char="•"/>
            </a:pPr>
            <a:r>
              <a:rPr lang="en-US" b="1" dirty="0">
                <a:solidFill>
                  <a:schemeClr val="bg1"/>
                </a:solidFill>
              </a:rPr>
              <a:t>without ever noticing that builds were done by agents.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Each agent runs a separate program called "agent" </a:t>
            </a:r>
          </a:p>
          <a:p>
            <a:pPr marL="285750" lvl="0" indent="-285750">
              <a:buFont typeface="Arial" panose="020B0604020202020204" pitchFamily="34" charset="0"/>
              <a:buChar char="•"/>
            </a:pPr>
            <a:r>
              <a:rPr lang="en-US" b="1" dirty="0">
                <a:solidFill>
                  <a:schemeClr val="bg1"/>
                </a:solidFill>
              </a:rPr>
              <a:t>No need to install the full Jenkins on an agent.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There are various ways to start agents, </a:t>
            </a:r>
          </a:p>
          <a:p>
            <a:pPr marL="742950" lvl="1" indent="-285750">
              <a:buFont typeface="Arial" panose="020B0604020202020204" pitchFamily="34" charset="0"/>
              <a:buChar char="•"/>
            </a:pPr>
            <a:r>
              <a:rPr lang="en-US" b="1" dirty="0">
                <a:solidFill>
                  <a:schemeClr val="bg1"/>
                </a:solidFill>
              </a:rPr>
              <a:t>agent and Jenkins master need to establish a bi-directional communication link </a:t>
            </a:r>
          </a:p>
          <a:p>
            <a:pPr marL="742950" lvl="1" indent="-285750">
              <a:buFont typeface="Arial" panose="020B0604020202020204" pitchFamily="34" charset="0"/>
              <a:buChar char="•"/>
            </a:pPr>
            <a:r>
              <a:rPr lang="en-US" b="1" dirty="0">
                <a:solidFill>
                  <a:schemeClr val="bg1"/>
                </a:solidFill>
              </a:rPr>
              <a:t>(for example a TCP/IP socket) in order to operate. 						</a:t>
            </a:r>
          </a:p>
        </p:txBody>
      </p:sp>
    </p:spTree>
    <p:extLst>
      <p:ext uri="{BB962C8B-B14F-4D97-AF65-F5344CB8AC3E}">
        <p14:creationId xmlns:p14="http://schemas.microsoft.com/office/powerpoint/2010/main" val="2884300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Master to agent connections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475231"/>
            <a:ext cx="10615808" cy="341632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The most popular ways agents are configured are </a:t>
            </a:r>
          </a:p>
          <a:p>
            <a:pPr marL="285750" lvl="0" indent="-285750">
              <a:buFont typeface="Arial" panose="020B0604020202020204" pitchFamily="34" charset="0"/>
              <a:buChar char="•"/>
            </a:pPr>
            <a:r>
              <a:rPr lang="en-US" b="1" dirty="0">
                <a:solidFill>
                  <a:schemeClr val="bg1"/>
                </a:solidFill>
              </a:rPr>
              <a:t>	via connections that are initiated from the master.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Advantage: </a:t>
            </a:r>
          </a:p>
          <a:p>
            <a:pPr marL="285750" lvl="0" indent="-285750">
              <a:buFont typeface="Arial" panose="020B0604020202020204" pitchFamily="34" charset="0"/>
              <a:buChar char="•"/>
            </a:pPr>
            <a:r>
              <a:rPr lang="en-US" b="1" dirty="0">
                <a:solidFill>
                  <a:schemeClr val="bg1"/>
                </a:solidFill>
              </a:rPr>
              <a:t>	Agents minimally configured </a:t>
            </a:r>
          </a:p>
          <a:p>
            <a:pPr marL="285750" lvl="0" indent="-285750">
              <a:buFont typeface="Arial" panose="020B0604020202020204" pitchFamily="34" charset="0"/>
              <a:buChar char="•"/>
            </a:pPr>
            <a:r>
              <a:rPr lang="en-US" b="1" dirty="0">
                <a:solidFill>
                  <a:schemeClr val="bg1"/>
                </a:solidFill>
              </a:rPr>
              <a:t>	Control lives with the master. </a:t>
            </a:r>
          </a:p>
          <a:p>
            <a:pPr marL="285750" lvl="0" indent="-285750">
              <a:buFont typeface="Arial" panose="020B0604020202020204" pitchFamily="34" charset="0"/>
              <a:buChar char="•"/>
            </a:pPr>
            <a:r>
              <a:rPr lang="en-US" b="1" dirty="0" err="1">
                <a:solidFill>
                  <a:schemeClr val="bg1"/>
                </a:solidFill>
              </a:rPr>
              <a:t>Didadvantage</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Master have network access (ingress) to the agent </a:t>
            </a:r>
          </a:p>
          <a:p>
            <a:pPr marL="285750" lvl="0" indent="-285750">
              <a:buFont typeface="Arial" panose="020B0604020202020204" pitchFamily="34" charset="0"/>
              <a:buChar char="•"/>
            </a:pPr>
            <a:r>
              <a:rPr lang="en-US" b="1" dirty="0">
                <a:solidFill>
                  <a:schemeClr val="bg1"/>
                </a:solidFill>
              </a:rPr>
              <a:t>		(typically this is via </a:t>
            </a:r>
            <a:r>
              <a:rPr lang="en-US" b="1" dirty="0" err="1">
                <a:solidFill>
                  <a:schemeClr val="bg1"/>
                </a:solidFill>
              </a:rPr>
              <a:t>ssh</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Sometimes not desirable due to security reasons</a:t>
            </a:r>
          </a:p>
          <a:p>
            <a:pPr marL="285750" lvl="0" indent="-285750">
              <a:buFont typeface="Arial" panose="020B0604020202020204" pitchFamily="34" charset="0"/>
              <a:buChar char="•"/>
            </a:pPr>
            <a:r>
              <a:rPr lang="en-US" b="1" dirty="0">
                <a:solidFill>
                  <a:schemeClr val="bg1"/>
                </a:solidFill>
              </a:rPr>
              <a:t>Solution:</a:t>
            </a:r>
          </a:p>
          <a:p>
            <a:pPr marL="285750" lvl="0" indent="-285750">
              <a:buFont typeface="Arial" panose="020B0604020202020204" pitchFamily="34" charset="0"/>
              <a:buChar char="•"/>
            </a:pPr>
            <a:r>
              <a:rPr lang="en-US" b="1" dirty="0">
                <a:solidFill>
                  <a:schemeClr val="bg1"/>
                </a:solidFill>
              </a:rPr>
              <a:t>	in which case you can use Agent to master connections via "JNLP".</a:t>
            </a:r>
          </a:p>
        </p:txBody>
      </p:sp>
    </p:spTree>
    <p:extLst>
      <p:ext uri="{BB962C8B-B14F-4D97-AF65-F5344CB8AC3E}">
        <p14:creationId xmlns:p14="http://schemas.microsoft.com/office/powerpoint/2010/main" val="3714450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Have master launch agent via </a:t>
            </a:r>
            <a:r>
              <a:rPr lang="en-IN" b="1" dirty="0" err="1">
                <a:solidFill>
                  <a:schemeClr val="bg1"/>
                </a:solidFill>
                <a:latin typeface="+mn-lt"/>
              </a:rPr>
              <a:t>ssh</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has a built-in SSH client implementation </a:t>
            </a:r>
          </a:p>
          <a:p>
            <a:pPr marL="285750" lvl="0" indent="-285750">
              <a:buFont typeface="Arial" panose="020B0604020202020204" pitchFamily="34" charset="0"/>
              <a:buChar char="•"/>
            </a:pPr>
            <a:r>
              <a:rPr lang="en-US" b="1" dirty="0">
                <a:solidFill>
                  <a:schemeClr val="bg1"/>
                </a:solidFill>
              </a:rPr>
              <a:t>Can use to talk to remote </a:t>
            </a:r>
            <a:r>
              <a:rPr lang="en-US" b="1" dirty="0" err="1">
                <a:solidFill>
                  <a:schemeClr val="bg1"/>
                </a:solidFill>
              </a:rPr>
              <a:t>sshd</a:t>
            </a:r>
            <a:r>
              <a:rPr lang="en-US" b="1" dirty="0">
                <a:solidFill>
                  <a:schemeClr val="bg1"/>
                </a:solidFill>
              </a:rPr>
              <a:t> and start an agent. </a:t>
            </a:r>
          </a:p>
          <a:p>
            <a:pPr marL="285750" lvl="0" indent="-285750">
              <a:buFont typeface="Arial" panose="020B0604020202020204" pitchFamily="34" charset="0"/>
              <a:buChar char="•"/>
            </a:pPr>
            <a:r>
              <a:rPr lang="en-US" b="1" dirty="0">
                <a:solidFill>
                  <a:schemeClr val="bg1"/>
                </a:solidFill>
              </a:rPr>
              <a:t>Most convenient and preferred method for Unix agents, </a:t>
            </a:r>
          </a:p>
          <a:p>
            <a:pPr marL="742950" lvl="1" indent="-285750">
              <a:buFont typeface="Arial" panose="020B0604020202020204" pitchFamily="34" charset="0"/>
              <a:buChar char="•"/>
            </a:pPr>
            <a:r>
              <a:rPr lang="en-US" b="1" dirty="0" err="1">
                <a:solidFill>
                  <a:schemeClr val="bg1"/>
                </a:solidFill>
              </a:rPr>
              <a:t>unix</a:t>
            </a:r>
            <a:r>
              <a:rPr lang="en-US" b="1" dirty="0">
                <a:solidFill>
                  <a:schemeClr val="bg1"/>
                </a:solidFill>
              </a:rPr>
              <a:t> has </a:t>
            </a:r>
            <a:r>
              <a:rPr lang="en-US" b="1" dirty="0" err="1">
                <a:solidFill>
                  <a:schemeClr val="bg1"/>
                </a:solidFill>
              </a:rPr>
              <a:t>sshd</a:t>
            </a:r>
            <a:r>
              <a:rPr lang="en-US" b="1" dirty="0">
                <a:solidFill>
                  <a:schemeClr val="bg1"/>
                </a:solidFill>
              </a:rPr>
              <a:t> out-of-the-box.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Setup for </a:t>
            </a:r>
            <a:r>
              <a:rPr lang="en-US" b="1" dirty="0" err="1">
                <a:solidFill>
                  <a:schemeClr val="bg1"/>
                </a:solidFill>
              </a:rPr>
              <a:t>sshd</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Jenkins will do the rest of the work by itself, </a:t>
            </a:r>
          </a:p>
          <a:p>
            <a:pPr marL="742950" lvl="1" indent="-285750">
              <a:buFont typeface="Arial" panose="020B0604020202020204" pitchFamily="34" charset="0"/>
              <a:buChar char="•"/>
            </a:pPr>
            <a:r>
              <a:rPr lang="en-US" b="1" dirty="0">
                <a:solidFill>
                  <a:schemeClr val="bg1"/>
                </a:solidFill>
              </a:rPr>
              <a:t>copying the binary needed for an agent</a:t>
            </a:r>
          </a:p>
          <a:p>
            <a:pPr marL="742950" lvl="1" indent="-285750">
              <a:buFont typeface="Arial" panose="020B0604020202020204" pitchFamily="34" charset="0"/>
              <a:buChar char="•"/>
            </a:pPr>
            <a:r>
              <a:rPr lang="en-US" b="1" dirty="0">
                <a:solidFill>
                  <a:schemeClr val="bg1"/>
                </a:solidFill>
              </a:rPr>
              <a:t>starting/stopping agents. </a:t>
            </a:r>
          </a:p>
          <a:p>
            <a:pPr marL="285750" lvl="0" indent="-285750">
              <a:buFont typeface="Arial" panose="020B0604020202020204" pitchFamily="34" charset="0"/>
              <a:buChar char="•"/>
            </a:pPr>
            <a:r>
              <a:rPr lang="en-US" b="1" dirty="0">
                <a:solidFill>
                  <a:schemeClr val="bg1"/>
                </a:solidFill>
              </a:rPr>
              <a:t>N.B: project's external dependencies </a:t>
            </a:r>
          </a:p>
          <a:p>
            <a:pPr marL="1200150" lvl="2" indent="-285750">
              <a:buFont typeface="Arial" panose="020B0604020202020204" pitchFamily="34" charset="0"/>
              <a:buChar char="•"/>
            </a:pPr>
            <a:r>
              <a:rPr lang="en-US" b="1" dirty="0">
                <a:solidFill>
                  <a:schemeClr val="bg1"/>
                </a:solidFill>
              </a:rPr>
              <a:t>(like a special ~/.m2/settings.xml, </a:t>
            </a:r>
          </a:p>
          <a:p>
            <a:pPr marL="1200150" lvl="2" indent="-285750">
              <a:buFont typeface="Arial" panose="020B0604020202020204" pitchFamily="34" charset="0"/>
              <a:buChar char="•"/>
            </a:pPr>
            <a:r>
              <a:rPr lang="en-US" b="1" dirty="0">
                <a:solidFill>
                  <a:schemeClr val="bg1"/>
                </a:solidFill>
              </a:rPr>
              <a:t>java version </a:t>
            </a:r>
            <a:r>
              <a:rPr lang="en-US" b="1" dirty="0" err="1">
                <a:solidFill>
                  <a:schemeClr val="bg1"/>
                </a:solidFill>
              </a:rPr>
              <a:t>ect</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should be set by ourselves.  </a:t>
            </a:r>
          </a:p>
          <a:p>
            <a:pPr marL="742950" lvl="1" indent="-285750">
              <a:buFont typeface="Arial" panose="020B0604020202020204" pitchFamily="34" charset="0"/>
              <a:buChar char="•"/>
            </a:pPr>
            <a:r>
              <a:rPr lang="en-US" b="1" dirty="0">
                <a:solidFill>
                  <a:schemeClr val="bg1"/>
                </a:solidFill>
              </a:rPr>
              <a:t>The Slave Setup Plugin may be of help.</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If you are on Windows and you don't have </a:t>
            </a:r>
            <a:r>
              <a:rPr lang="en-US" b="1" dirty="0" err="1">
                <a:solidFill>
                  <a:schemeClr val="bg1"/>
                </a:solidFill>
              </a:rPr>
              <a:t>ssh</a:t>
            </a:r>
            <a:r>
              <a:rPr lang="en-US" b="1" dirty="0">
                <a:solidFill>
                  <a:schemeClr val="bg1"/>
                </a:solidFill>
              </a:rPr>
              <a:t> commands with </a:t>
            </a:r>
            <a:r>
              <a:rPr lang="en-US" b="1" dirty="0" err="1">
                <a:solidFill>
                  <a:schemeClr val="bg1"/>
                </a:solidFill>
              </a:rPr>
              <a:t>cygwin</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use tool like PuTTY and </a:t>
            </a:r>
            <a:r>
              <a:rPr lang="en-US" b="1" dirty="0" err="1">
                <a:solidFill>
                  <a:schemeClr val="bg1"/>
                </a:solidFill>
              </a:rPr>
              <a:t>PuTTYgen</a:t>
            </a:r>
            <a:r>
              <a:rPr lang="en-US" b="1" dirty="0">
                <a:solidFill>
                  <a:schemeClr val="bg1"/>
                </a:solidFill>
              </a:rPr>
              <a:t> to generate your private and public pair of keys.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794769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Using </a:t>
            </a:r>
            <a:r>
              <a:rPr lang="en-IN" b="1" dirty="0" err="1">
                <a:solidFill>
                  <a:schemeClr val="bg1"/>
                </a:solidFill>
                <a:latin typeface="+mn-lt"/>
              </a:rPr>
              <a:t>ssh</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Pre-requisite</a:t>
            </a:r>
          </a:p>
          <a:p>
            <a:pPr marL="742950" lvl="1" indent="-285750">
              <a:buFont typeface="Arial" panose="020B0604020202020204" pitchFamily="34" charset="0"/>
              <a:buChar char="•"/>
            </a:pPr>
            <a:r>
              <a:rPr lang="en-US" b="1" dirty="0">
                <a:solidFill>
                  <a:schemeClr val="bg1"/>
                </a:solidFill>
              </a:rPr>
              <a:t>Jenkins server should be running on the master</a:t>
            </a:r>
          </a:p>
          <a:p>
            <a:pPr marL="742950" lvl="1" indent="-285750">
              <a:buFont typeface="Arial" panose="020B0604020202020204" pitchFamily="34" charset="0"/>
              <a:buChar char="•"/>
            </a:pPr>
            <a:r>
              <a:rPr lang="en-US" b="1" dirty="0">
                <a:solidFill>
                  <a:schemeClr val="bg1"/>
                </a:solidFill>
              </a:rPr>
              <a:t>Security group and port 8080 should be open on the master</a:t>
            </a:r>
          </a:p>
          <a:p>
            <a:pPr marL="742950" lvl="1"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u="sng" dirty="0">
                <a:solidFill>
                  <a:schemeClr val="bg1"/>
                </a:solidFill>
              </a:rPr>
              <a:t>Configuration on the slave</a:t>
            </a:r>
          </a:p>
          <a:p>
            <a:pPr marL="742950" lvl="1" indent="-285750">
              <a:buFont typeface="Arial" panose="020B0604020202020204" pitchFamily="34" charset="0"/>
              <a:buChar char="•"/>
            </a:pPr>
            <a:r>
              <a:rPr lang="en-US" b="1" dirty="0">
                <a:solidFill>
                  <a:schemeClr val="bg1"/>
                </a:solidFill>
              </a:rPr>
              <a:t>yum -y install java-1.8.0-openjdk</a:t>
            </a:r>
          </a:p>
          <a:p>
            <a:pPr marL="285750" lvl="0" indent="-285750">
              <a:buFont typeface="Arial" panose="020B0604020202020204" pitchFamily="34" charset="0"/>
              <a:buChar char="•"/>
            </a:pP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 Create user and add the user to wheel group</a:t>
            </a:r>
          </a:p>
          <a:p>
            <a:pPr marL="1200150" lvl="2" indent="-285750">
              <a:buFont typeface="Arial" panose="020B0604020202020204" pitchFamily="34" charset="0"/>
              <a:buChar char="•"/>
            </a:pPr>
            <a:r>
              <a:rPr lang="en-US" b="1" dirty="0" err="1">
                <a:solidFill>
                  <a:schemeClr val="bg1"/>
                </a:solidFill>
              </a:rPr>
              <a:t>useradd</a:t>
            </a:r>
            <a:r>
              <a:rPr lang="en-US" b="1" dirty="0">
                <a:solidFill>
                  <a:schemeClr val="bg1"/>
                </a:solidFill>
              </a:rPr>
              <a:t> jenkins-slave-01</a:t>
            </a:r>
          </a:p>
          <a:p>
            <a:pPr marL="1200150" lvl="2" indent="-285750">
              <a:buFont typeface="Arial" panose="020B0604020202020204" pitchFamily="34" charset="0"/>
              <a:buChar char="•"/>
            </a:pPr>
            <a:r>
              <a:rPr lang="en-US" b="1" dirty="0" err="1">
                <a:solidFill>
                  <a:schemeClr val="bg1"/>
                </a:solidFill>
              </a:rPr>
              <a:t>sudo</a:t>
            </a:r>
            <a:r>
              <a:rPr lang="en-US" b="1" dirty="0">
                <a:solidFill>
                  <a:schemeClr val="bg1"/>
                </a:solidFill>
              </a:rPr>
              <a:t> </a:t>
            </a:r>
            <a:r>
              <a:rPr lang="en-US" b="1" dirty="0" err="1">
                <a:solidFill>
                  <a:schemeClr val="bg1"/>
                </a:solidFill>
              </a:rPr>
              <a:t>su</a:t>
            </a:r>
            <a:r>
              <a:rPr lang="en-US" b="1" dirty="0">
                <a:solidFill>
                  <a:schemeClr val="bg1"/>
                </a:solidFill>
              </a:rPr>
              <a:t> - jenkins-slave-01</a:t>
            </a:r>
          </a:p>
          <a:p>
            <a:pPr marL="742950" lvl="1" indent="-285750">
              <a:buFont typeface="Arial" panose="020B0604020202020204" pitchFamily="34" charset="0"/>
              <a:buChar char="•"/>
            </a:pPr>
            <a:r>
              <a:rPr lang="en-US" b="1" dirty="0">
                <a:solidFill>
                  <a:schemeClr val="bg1"/>
                </a:solidFill>
              </a:rPr>
              <a:t># Create SSH Keys</a:t>
            </a:r>
          </a:p>
          <a:p>
            <a:pPr marL="1200150" lvl="2" indent="-285750">
              <a:buFont typeface="Arial" panose="020B0604020202020204" pitchFamily="34" charset="0"/>
              <a:buChar char="•"/>
            </a:pPr>
            <a:r>
              <a:rPr lang="en-US" b="1" dirty="0" err="1">
                <a:solidFill>
                  <a:schemeClr val="bg1"/>
                </a:solidFill>
              </a:rPr>
              <a:t>ssh</a:t>
            </a:r>
            <a:r>
              <a:rPr lang="en-US" b="1" dirty="0">
                <a:solidFill>
                  <a:schemeClr val="bg1"/>
                </a:solidFill>
              </a:rPr>
              <a:t>-keygen -t </a:t>
            </a:r>
            <a:r>
              <a:rPr lang="en-US" b="1" dirty="0" err="1">
                <a:solidFill>
                  <a:schemeClr val="bg1"/>
                </a:solidFill>
              </a:rPr>
              <a:t>rsa</a:t>
            </a:r>
            <a:r>
              <a:rPr lang="en-US" b="1" dirty="0">
                <a:solidFill>
                  <a:schemeClr val="bg1"/>
                </a:solidFill>
              </a:rPr>
              <a:t> -N "" -f /home/jenkins-slave-01/.</a:t>
            </a:r>
            <a:r>
              <a:rPr lang="en-US" b="1" dirty="0" err="1">
                <a:solidFill>
                  <a:schemeClr val="bg1"/>
                </a:solidFill>
              </a:rPr>
              <a:t>ssh</a:t>
            </a:r>
            <a:r>
              <a:rPr lang="en-US" b="1" dirty="0">
                <a:solidFill>
                  <a:schemeClr val="bg1"/>
                </a:solidFill>
              </a:rPr>
              <a:t>/</a:t>
            </a:r>
            <a:r>
              <a:rPr lang="en-US" b="1" dirty="0" err="1">
                <a:solidFill>
                  <a:schemeClr val="bg1"/>
                </a:solidFill>
              </a:rPr>
              <a:t>id_rsa</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 The private and public keys will be created at these locations </a:t>
            </a:r>
          </a:p>
          <a:p>
            <a:pPr marL="742950" lvl="1" indent="-285750">
              <a:buFont typeface="Arial" panose="020B0604020202020204" pitchFamily="34" charset="0"/>
              <a:buChar char="•"/>
            </a:pPr>
            <a:r>
              <a:rPr lang="en-US" b="1" dirty="0">
                <a:solidFill>
                  <a:schemeClr val="bg1"/>
                </a:solidFill>
              </a:rPr>
              <a:t>`/home/jenkins-slave-01/.</a:t>
            </a:r>
            <a:r>
              <a:rPr lang="en-US" b="1" dirty="0" err="1">
                <a:solidFill>
                  <a:schemeClr val="bg1"/>
                </a:solidFill>
              </a:rPr>
              <a:t>ssh</a:t>
            </a:r>
            <a:r>
              <a:rPr lang="en-US" b="1" dirty="0">
                <a:solidFill>
                  <a:schemeClr val="bg1"/>
                </a:solidFill>
              </a:rPr>
              <a:t>/</a:t>
            </a:r>
            <a:r>
              <a:rPr lang="en-US" b="1" dirty="0" err="1">
                <a:solidFill>
                  <a:schemeClr val="bg1"/>
                </a:solidFill>
              </a:rPr>
              <a:t>id_rsa</a:t>
            </a:r>
            <a:r>
              <a:rPr lang="en-US" b="1" dirty="0">
                <a:solidFill>
                  <a:schemeClr val="bg1"/>
                </a:solidFill>
              </a:rPr>
              <a:t>` and `/home/jenkins-slave-01/.</a:t>
            </a:r>
            <a:r>
              <a:rPr lang="en-US" b="1" dirty="0" err="1">
                <a:solidFill>
                  <a:schemeClr val="bg1"/>
                </a:solidFill>
              </a:rPr>
              <a:t>ssh</a:t>
            </a:r>
            <a:r>
              <a:rPr lang="en-US" b="1" dirty="0">
                <a:solidFill>
                  <a:schemeClr val="bg1"/>
                </a:solidFill>
              </a:rPr>
              <a:t>/id_rsa.pub`</a:t>
            </a:r>
          </a:p>
          <a:p>
            <a:pPr marL="742950" lvl="1" indent="-285750">
              <a:buFont typeface="Arial" panose="020B0604020202020204" pitchFamily="34" charset="0"/>
              <a:buChar char="•"/>
            </a:pPr>
            <a:r>
              <a:rPr lang="en-US" b="1" dirty="0">
                <a:solidFill>
                  <a:schemeClr val="bg1"/>
                </a:solidFill>
              </a:rPr>
              <a:t>cd .</a:t>
            </a:r>
            <a:r>
              <a:rPr lang="en-US" b="1" dirty="0" err="1">
                <a:solidFill>
                  <a:schemeClr val="bg1"/>
                </a:solidFill>
              </a:rPr>
              <a:t>ssh</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cat id_rsa.pub &gt; </a:t>
            </a:r>
            <a:r>
              <a:rPr lang="en-US" b="1" dirty="0" err="1">
                <a:solidFill>
                  <a:schemeClr val="bg1"/>
                </a:solidFill>
              </a:rPr>
              <a:t>authorized_keys</a:t>
            </a:r>
            <a:endParaRPr lang="en-US" b="1" dirty="0">
              <a:solidFill>
                <a:schemeClr val="bg1"/>
              </a:solidFill>
            </a:endParaRPr>
          </a:p>
          <a:p>
            <a:pPr marL="742950" lvl="1" indent="-285750">
              <a:buFont typeface="Arial" panose="020B0604020202020204" pitchFamily="34" charset="0"/>
              <a:buChar char="•"/>
            </a:pPr>
            <a:r>
              <a:rPr lang="en-US" b="1" dirty="0" err="1">
                <a:solidFill>
                  <a:schemeClr val="bg1"/>
                </a:solidFill>
              </a:rPr>
              <a:t>chmod</a:t>
            </a:r>
            <a:r>
              <a:rPr lang="en-US" b="1" dirty="0">
                <a:solidFill>
                  <a:schemeClr val="bg1"/>
                </a:solidFill>
              </a:rPr>
              <a:t> 700 </a:t>
            </a:r>
            <a:r>
              <a:rPr lang="en-US" b="1" dirty="0" err="1">
                <a:solidFill>
                  <a:schemeClr val="bg1"/>
                </a:solidFill>
              </a:rPr>
              <a:t>authorized_keys</a:t>
            </a:r>
            <a:endParaRPr lang="en-US" b="1" dirty="0">
              <a:solidFill>
                <a:schemeClr val="bg1"/>
              </a:solidFill>
            </a:endParaRPr>
          </a:p>
        </p:txBody>
      </p:sp>
    </p:spTree>
    <p:extLst>
      <p:ext uri="{BB962C8B-B14F-4D97-AF65-F5344CB8AC3E}">
        <p14:creationId xmlns:p14="http://schemas.microsoft.com/office/powerpoint/2010/main" val="871993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Using </a:t>
            </a:r>
            <a:r>
              <a:rPr lang="en-IN" b="1" dirty="0" err="1">
                <a:solidFill>
                  <a:schemeClr val="bg1"/>
                </a:solidFill>
                <a:latin typeface="+mn-lt"/>
              </a:rPr>
              <a:t>ssh</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19"/>
          </a:xfrm>
          <a:prstGeom prst="rect">
            <a:avLst/>
          </a:prstGeom>
          <a:noFill/>
        </p:spPr>
        <p:txBody>
          <a:bodyPr wrap="square" rtlCol="0">
            <a:spAutoFit/>
          </a:bodyPr>
          <a:lstStyle/>
          <a:p>
            <a:pPr marL="285750" lvl="0" indent="-285750">
              <a:buFont typeface="Arial" panose="020B0604020202020204" pitchFamily="34" charset="0"/>
              <a:buChar char="•"/>
            </a:pPr>
            <a:r>
              <a:rPr lang="en-US" b="1" u="sng" dirty="0">
                <a:solidFill>
                  <a:schemeClr val="bg1"/>
                </a:solidFill>
              </a:rPr>
              <a:t>Configuration on Master</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Copy the slave node's public key[id_rsa.pub] to Master Node's </a:t>
            </a:r>
            <a:r>
              <a:rPr lang="en-US" b="1" dirty="0" err="1">
                <a:solidFill>
                  <a:schemeClr val="bg1"/>
                </a:solidFill>
              </a:rPr>
              <a:t>known_hosts</a:t>
            </a:r>
            <a:r>
              <a:rPr lang="en-US" b="1" dirty="0">
                <a:solidFill>
                  <a:schemeClr val="bg1"/>
                </a:solidFill>
              </a:rPr>
              <a:t> file</a:t>
            </a:r>
          </a:p>
          <a:p>
            <a:pPr marL="742950" lvl="1" indent="-285750">
              <a:buFont typeface="Arial" panose="020B0604020202020204" pitchFamily="34" charset="0"/>
              <a:buChar char="•"/>
            </a:pPr>
            <a:r>
              <a:rPr lang="en-US" b="1" dirty="0" err="1">
                <a:solidFill>
                  <a:schemeClr val="bg1"/>
                </a:solidFill>
              </a:rPr>
              <a:t>mkdir</a:t>
            </a:r>
            <a:r>
              <a:rPr lang="en-US" b="1" dirty="0">
                <a:solidFill>
                  <a:schemeClr val="bg1"/>
                </a:solidFill>
              </a:rPr>
              <a:t> -p /var/lib/</a:t>
            </a:r>
            <a:r>
              <a:rPr lang="en-US" b="1" dirty="0" err="1">
                <a:solidFill>
                  <a:schemeClr val="bg1"/>
                </a:solidFill>
              </a:rPr>
              <a:t>jenkins</a:t>
            </a:r>
            <a:r>
              <a:rPr lang="en-US" b="1" dirty="0">
                <a:solidFill>
                  <a:schemeClr val="bg1"/>
                </a:solidFill>
              </a:rPr>
              <a:t>/.</a:t>
            </a:r>
            <a:r>
              <a:rPr lang="en-US" b="1" dirty="0" err="1">
                <a:solidFill>
                  <a:schemeClr val="bg1"/>
                </a:solidFill>
              </a:rPr>
              <a:t>ssh</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cd /var/lib/</a:t>
            </a:r>
            <a:r>
              <a:rPr lang="en-US" b="1" dirty="0" err="1">
                <a:solidFill>
                  <a:schemeClr val="bg1"/>
                </a:solidFill>
              </a:rPr>
              <a:t>jenkins</a:t>
            </a:r>
            <a:r>
              <a:rPr lang="en-US" b="1" dirty="0">
                <a:solidFill>
                  <a:schemeClr val="bg1"/>
                </a:solidFill>
              </a:rPr>
              <a:t>/.</a:t>
            </a:r>
            <a:r>
              <a:rPr lang="en-US" b="1" dirty="0" err="1">
                <a:solidFill>
                  <a:schemeClr val="bg1"/>
                </a:solidFill>
              </a:rPr>
              <a:t>ssh</a:t>
            </a:r>
            <a:r>
              <a:rPr lang="en-US" b="1" dirty="0">
                <a:solidFill>
                  <a:schemeClr val="bg1"/>
                </a:solidFill>
              </a:rPr>
              <a:t> 	</a:t>
            </a:r>
          </a:p>
          <a:p>
            <a:pPr marL="742950" lvl="1" indent="-285750">
              <a:buFont typeface="Arial" panose="020B0604020202020204" pitchFamily="34" charset="0"/>
              <a:buChar char="•"/>
            </a:pPr>
            <a:r>
              <a:rPr lang="en-US" b="1" dirty="0" err="1">
                <a:solidFill>
                  <a:schemeClr val="bg1"/>
                </a:solidFill>
              </a:rPr>
              <a:t>ssh-keyscan</a:t>
            </a:r>
            <a:r>
              <a:rPr lang="en-US" b="1" dirty="0">
                <a:solidFill>
                  <a:schemeClr val="bg1"/>
                </a:solidFill>
              </a:rPr>
              <a:t> -H SLAVE-NODE-PRIVATE-IP &gt;&gt;/var/lib/</a:t>
            </a:r>
            <a:r>
              <a:rPr lang="en-US" b="1" dirty="0" err="1">
                <a:solidFill>
                  <a:schemeClr val="bg1"/>
                </a:solidFill>
              </a:rPr>
              <a:t>jenkins</a:t>
            </a:r>
            <a:r>
              <a:rPr lang="en-US" b="1" dirty="0">
                <a:solidFill>
                  <a:schemeClr val="bg1"/>
                </a:solidFill>
              </a:rPr>
              <a:t>/.</a:t>
            </a:r>
            <a:r>
              <a:rPr lang="en-US" b="1" dirty="0" err="1">
                <a:solidFill>
                  <a:schemeClr val="bg1"/>
                </a:solidFill>
              </a:rPr>
              <a:t>ssh</a:t>
            </a:r>
            <a:r>
              <a:rPr lang="en-US" b="1" dirty="0">
                <a:solidFill>
                  <a:schemeClr val="bg1"/>
                </a:solidFill>
              </a:rPr>
              <a:t>/</a:t>
            </a:r>
            <a:r>
              <a:rPr lang="en-US" b="1" dirty="0" err="1">
                <a:solidFill>
                  <a:schemeClr val="bg1"/>
                </a:solidFill>
              </a:rPr>
              <a:t>known_hosts</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 </a:t>
            </a:r>
            <a:r>
              <a:rPr lang="en-US" b="1" dirty="0" err="1">
                <a:solidFill>
                  <a:schemeClr val="bg1"/>
                </a:solidFill>
              </a:rPr>
              <a:t>ssh-keyscan</a:t>
            </a:r>
            <a:r>
              <a:rPr lang="en-US" b="1" dirty="0">
                <a:solidFill>
                  <a:schemeClr val="bg1"/>
                </a:solidFill>
              </a:rPr>
              <a:t> -H &lt;</a:t>
            </a:r>
            <a:r>
              <a:rPr lang="en-US" b="1" dirty="0" err="1">
                <a:solidFill>
                  <a:schemeClr val="bg1"/>
                </a:solidFill>
              </a:rPr>
              <a:t>ip</a:t>
            </a:r>
            <a:r>
              <a:rPr lang="en-US" b="1" dirty="0">
                <a:solidFill>
                  <a:schemeClr val="bg1"/>
                </a:solidFill>
              </a:rPr>
              <a:t>&gt; &gt;&gt;/var/lib/</a:t>
            </a:r>
            <a:r>
              <a:rPr lang="en-US" b="1" dirty="0" err="1">
                <a:solidFill>
                  <a:schemeClr val="bg1"/>
                </a:solidFill>
              </a:rPr>
              <a:t>jenkins</a:t>
            </a:r>
            <a:r>
              <a:rPr lang="en-US" b="1" dirty="0">
                <a:solidFill>
                  <a:schemeClr val="bg1"/>
                </a:solidFill>
              </a:rPr>
              <a:t>/.</a:t>
            </a:r>
            <a:r>
              <a:rPr lang="en-US" b="1" dirty="0" err="1">
                <a:solidFill>
                  <a:schemeClr val="bg1"/>
                </a:solidFill>
              </a:rPr>
              <a:t>ssh</a:t>
            </a:r>
            <a:r>
              <a:rPr lang="en-US" b="1" dirty="0">
                <a:solidFill>
                  <a:schemeClr val="bg1"/>
                </a:solidFill>
              </a:rPr>
              <a:t>/</a:t>
            </a:r>
            <a:r>
              <a:rPr lang="en-US" b="1" dirty="0" err="1">
                <a:solidFill>
                  <a:schemeClr val="bg1"/>
                </a:solidFill>
              </a:rPr>
              <a:t>known_hosts</a:t>
            </a:r>
            <a:endParaRPr lang="en-US" b="1" dirty="0">
              <a:solidFill>
                <a:schemeClr val="bg1"/>
              </a:solidFill>
            </a:endParaRPr>
          </a:p>
          <a:p>
            <a:pPr marL="742950" lvl="1" indent="-285750">
              <a:buFont typeface="Arial" panose="020B0604020202020204" pitchFamily="34" charset="0"/>
              <a:buChar char="•"/>
            </a:pPr>
            <a:r>
              <a:rPr lang="en-US" b="1" dirty="0" err="1">
                <a:solidFill>
                  <a:schemeClr val="bg1"/>
                </a:solidFill>
              </a:rPr>
              <a:t>chown</a:t>
            </a:r>
            <a:r>
              <a:rPr lang="en-US" b="1" dirty="0">
                <a:solidFill>
                  <a:schemeClr val="bg1"/>
                </a:solidFill>
              </a:rPr>
              <a:t> </a:t>
            </a:r>
            <a:r>
              <a:rPr lang="en-US" b="1" dirty="0" err="1">
                <a:solidFill>
                  <a:schemeClr val="bg1"/>
                </a:solidFill>
              </a:rPr>
              <a:t>jenkins:jenkins</a:t>
            </a:r>
            <a:r>
              <a:rPr lang="en-US" b="1" dirty="0">
                <a:solidFill>
                  <a:schemeClr val="bg1"/>
                </a:solidFill>
              </a:rPr>
              <a:t> </a:t>
            </a:r>
            <a:r>
              <a:rPr lang="en-US" b="1" dirty="0" err="1">
                <a:solidFill>
                  <a:schemeClr val="bg1"/>
                </a:solidFill>
              </a:rPr>
              <a:t>known_hosts</a:t>
            </a:r>
            <a:endParaRPr lang="en-US" b="1" dirty="0">
              <a:solidFill>
                <a:schemeClr val="bg1"/>
              </a:solidFill>
            </a:endParaRPr>
          </a:p>
          <a:p>
            <a:pPr marL="742950" lvl="1" indent="-285750">
              <a:buFont typeface="Arial" panose="020B0604020202020204" pitchFamily="34" charset="0"/>
              <a:buChar char="•"/>
            </a:pPr>
            <a:r>
              <a:rPr lang="en-US" b="1" dirty="0" err="1">
                <a:solidFill>
                  <a:schemeClr val="bg1"/>
                </a:solidFill>
              </a:rPr>
              <a:t>chmod</a:t>
            </a:r>
            <a:r>
              <a:rPr lang="en-US" b="1" dirty="0">
                <a:solidFill>
                  <a:schemeClr val="bg1"/>
                </a:solidFill>
              </a:rPr>
              <a:t> 700 </a:t>
            </a:r>
            <a:r>
              <a:rPr lang="en-US" b="1" dirty="0" err="1">
                <a:solidFill>
                  <a:schemeClr val="bg1"/>
                </a:solidFill>
              </a:rPr>
              <a:t>known_hosts</a:t>
            </a: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Configure the Slave using Manage Jenkins</a:t>
            </a:r>
          </a:p>
          <a:p>
            <a:pPr marL="285750" lvl="0" indent="-285750">
              <a:buFont typeface="Arial" panose="020B0604020202020204" pitchFamily="34" charset="0"/>
              <a:buChar char="•"/>
            </a:pPr>
            <a:r>
              <a:rPr lang="en-US" b="1" dirty="0">
                <a:solidFill>
                  <a:schemeClr val="bg1"/>
                </a:solidFill>
              </a:rPr>
              <a:t>Configure the node as shown here Manage Jenkins &gt; Manage Nodes &gt; New Node</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992297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Using </a:t>
            </a:r>
            <a:r>
              <a:rPr lang="en-IN" b="1" dirty="0" err="1">
                <a:solidFill>
                  <a:schemeClr val="bg1"/>
                </a:solidFill>
                <a:latin typeface="+mn-lt"/>
              </a:rPr>
              <a:t>ssh</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330374"/>
            <a:ext cx="10615808" cy="92333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Configure the Slave using Manage Jenkins</a:t>
            </a:r>
          </a:p>
          <a:p>
            <a:pPr marL="285750" lvl="0" indent="-285750">
              <a:buFont typeface="Arial" panose="020B0604020202020204" pitchFamily="34" charset="0"/>
              <a:buChar char="•"/>
            </a:pPr>
            <a:r>
              <a:rPr lang="en-US" b="1" dirty="0">
                <a:solidFill>
                  <a:schemeClr val="bg1"/>
                </a:solidFill>
              </a:rPr>
              <a:t>Configure the node as shown below Manage Jenkins &gt; Manage Nodes &gt; New Node</a:t>
            </a:r>
          </a:p>
          <a:p>
            <a:pPr marL="285750" lvl="0" indent="-285750">
              <a:buFont typeface="Arial" panose="020B0604020202020204" pitchFamily="34" charset="0"/>
              <a:buChar char="•"/>
            </a:pPr>
            <a:endParaRPr lang="en-US" b="1" dirty="0">
              <a:solidFill>
                <a:schemeClr val="bg1"/>
              </a:solidFill>
            </a:endParaRPr>
          </a:p>
        </p:txBody>
      </p:sp>
      <p:pic>
        <p:nvPicPr>
          <p:cNvPr id="4" name="Picture 3">
            <a:extLst>
              <a:ext uri="{FF2B5EF4-FFF2-40B4-BE49-F238E27FC236}">
                <a16:creationId xmlns:a16="http://schemas.microsoft.com/office/drawing/2014/main" id="{695814CA-86BB-4F82-AF4B-909743901194}"/>
              </a:ext>
            </a:extLst>
          </p:cNvPr>
          <p:cNvPicPr>
            <a:picLocks noChangeAspect="1"/>
          </p:cNvPicPr>
          <p:nvPr/>
        </p:nvPicPr>
        <p:blipFill>
          <a:blip r:embed="rId3"/>
          <a:stretch>
            <a:fillRect/>
          </a:stretch>
        </p:blipFill>
        <p:spPr>
          <a:xfrm>
            <a:off x="685397" y="2025568"/>
            <a:ext cx="10720998" cy="4120589"/>
          </a:xfrm>
          <a:prstGeom prst="rect">
            <a:avLst/>
          </a:prstGeom>
        </p:spPr>
      </p:pic>
    </p:spTree>
    <p:extLst>
      <p:ext uri="{BB962C8B-B14F-4D97-AF65-F5344CB8AC3E}">
        <p14:creationId xmlns:p14="http://schemas.microsoft.com/office/powerpoint/2010/main" val="2981603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Using </a:t>
            </a:r>
            <a:r>
              <a:rPr lang="en-IN" b="1" dirty="0" err="1">
                <a:solidFill>
                  <a:schemeClr val="bg1"/>
                </a:solidFill>
                <a:latin typeface="+mn-lt"/>
              </a:rPr>
              <a:t>ssh</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52431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Name: CentosSlave1</a:t>
            </a:r>
            <a:br>
              <a:rPr lang="en-US" b="1" dirty="0">
                <a:solidFill>
                  <a:schemeClr val="bg1"/>
                </a:solidFill>
              </a:rPr>
            </a:br>
            <a:r>
              <a:rPr lang="en-US" b="1" dirty="0">
                <a:solidFill>
                  <a:schemeClr val="bg1"/>
                </a:solidFill>
              </a:rPr>
              <a:t># of executors: 1</a:t>
            </a:r>
          </a:p>
          <a:p>
            <a:pPr marL="285750" lvl="0" indent="-285750">
              <a:buFont typeface="Arial" panose="020B0604020202020204" pitchFamily="34" charset="0"/>
              <a:buChar char="•"/>
            </a:pPr>
            <a:r>
              <a:rPr lang="en-US" b="1" dirty="0">
                <a:solidFill>
                  <a:schemeClr val="bg1"/>
                </a:solidFill>
              </a:rPr>
              <a:t>Remote home directory: /home/ jenkins-slave-01</a:t>
            </a:r>
            <a:br>
              <a:rPr lang="en-US" b="1" dirty="0">
                <a:solidFill>
                  <a:schemeClr val="bg1"/>
                </a:solidFill>
              </a:rPr>
            </a:br>
            <a:r>
              <a:rPr lang="en-US" b="1" dirty="0">
                <a:solidFill>
                  <a:schemeClr val="bg1"/>
                </a:solidFill>
              </a:rPr>
              <a:t>Label: centos1</a:t>
            </a:r>
            <a:br>
              <a:rPr lang="en-US" b="1" dirty="0">
                <a:solidFill>
                  <a:schemeClr val="bg1"/>
                </a:solidFill>
              </a:rPr>
            </a:br>
            <a:r>
              <a:rPr lang="en-US" b="1" dirty="0">
                <a:solidFill>
                  <a:schemeClr val="bg1"/>
                </a:solidFill>
              </a:rPr>
              <a:t>Launch method: Launch agents via SSH</a:t>
            </a:r>
            <a:br>
              <a:rPr lang="en-US" b="1" dirty="0">
                <a:solidFill>
                  <a:schemeClr val="bg1"/>
                </a:solidFill>
              </a:rPr>
            </a:br>
            <a:r>
              <a:rPr lang="en-US" b="1" dirty="0">
                <a:solidFill>
                  <a:schemeClr val="bg1"/>
                </a:solidFill>
              </a:rPr>
              <a:t>Host: Private IP address of slave node</a:t>
            </a:r>
            <a:br>
              <a:rPr lang="en-US" b="1" dirty="0">
                <a:solidFill>
                  <a:schemeClr val="bg1"/>
                </a:solidFill>
              </a:rPr>
            </a:br>
            <a:r>
              <a:rPr lang="en-US" b="1" dirty="0">
                <a:solidFill>
                  <a:schemeClr val="bg1"/>
                </a:solidFill>
              </a:rPr>
              <a:t>Configure credentials</a:t>
            </a:r>
          </a:p>
          <a:p>
            <a:pPr marL="742950" lvl="1" indent="-285750">
              <a:buFont typeface="Arial" panose="020B0604020202020204" pitchFamily="34" charset="0"/>
              <a:buChar char="•"/>
            </a:pPr>
            <a:r>
              <a:rPr lang="en-US" b="1" dirty="0">
                <a:solidFill>
                  <a:schemeClr val="bg1"/>
                </a:solidFill>
              </a:rPr>
              <a:t>Click Add -&gt; </a:t>
            </a:r>
            <a:r>
              <a:rPr lang="en-US" b="1" dirty="0" err="1">
                <a:solidFill>
                  <a:schemeClr val="bg1"/>
                </a:solidFill>
              </a:rPr>
              <a:t>jenkins</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Global credentials (unrestricted)</a:t>
            </a:r>
          </a:p>
          <a:p>
            <a:pPr marL="1200150" lvl="2" indent="-285750">
              <a:buFont typeface="Arial" panose="020B0604020202020204" pitchFamily="34" charset="0"/>
              <a:buChar char="•"/>
            </a:pPr>
            <a:r>
              <a:rPr lang="en-US" b="1" dirty="0">
                <a:solidFill>
                  <a:schemeClr val="bg1"/>
                </a:solidFill>
              </a:rPr>
              <a:t>kind: SSH Username and private key</a:t>
            </a:r>
          </a:p>
          <a:p>
            <a:pPr marL="1200150" lvl="2" indent="-285750">
              <a:buFont typeface="Arial" panose="020B0604020202020204" pitchFamily="34" charset="0"/>
              <a:buChar char="•"/>
            </a:pPr>
            <a:r>
              <a:rPr lang="en-US" b="1" dirty="0">
                <a:solidFill>
                  <a:schemeClr val="bg1"/>
                </a:solidFill>
              </a:rPr>
              <a:t>ID: 1</a:t>
            </a:r>
          </a:p>
          <a:p>
            <a:pPr marL="1200150" lvl="2" indent="-285750">
              <a:buFont typeface="Arial" panose="020B0604020202020204" pitchFamily="34" charset="0"/>
              <a:buChar char="•"/>
            </a:pPr>
            <a:r>
              <a:rPr lang="en-US" b="1" dirty="0">
                <a:solidFill>
                  <a:schemeClr val="bg1"/>
                </a:solidFill>
              </a:rPr>
              <a:t>Username: jenkins-slave-01</a:t>
            </a:r>
          </a:p>
          <a:p>
            <a:pPr marL="1200150" lvl="2" indent="-285750">
              <a:buFont typeface="Arial" panose="020B0604020202020204" pitchFamily="34" charset="0"/>
              <a:buChar char="•"/>
            </a:pPr>
            <a:r>
              <a:rPr lang="en-US" b="1" dirty="0">
                <a:solidFill>
                  <a:schemeClr val="bg1"/>
                </a:solidFill>
              </a:rPr>
              <a:t>Private Key: Enter directly - On the slave in .</a:t>
            </a:r>
            <a:r>
              <a:rPr lang="en-US" b="1" dirty="0" err="1">
                <a:solidFill>
                  <a:schemeClr val="bg1"/>
                </a:solidFill>
              </a:rPr>
              <a:t>ssh</a:t>
            </a:r>
            <a:r>
              <a:rPr lang="en-US" b="1" dirty="0">
                <a:solidFill>
                  <a:schemeClr val="bg1"/>
                </a:solidFill>
              </a:rPr>
              <a:t> directory –</a:t>
            </a:r>
          </a:p>
          <a:p>
            <a:pPr marL="1200150" lvl="2" indent="-285750">
              <a:buFont typeface="Arial" panose="020B0604020202020204" pitchFamily="34" charset="0"/>
              <a:buChar char="•"/>
            </a:pPr>
            <a:r>
              <a:rPr lang="en-US" b="1" dirty="0">
                <a:solidFill>
                  <a:schemeClr val="bg1"/>
                </a:solidFill>
              </a:rPr>
              <a:t>vi </a:t>
            </a:r>
            <a:r>
              <a:rPr lang="en-US" b="1" dirty="0" err="1">
                <a:solidFill>
                  <a:schemeClr val="bg1"/>
                </a:solidFill>
              </a:rPr>
              <a:t>id_rsa</a:t>
            </a:r>
            <a:r>
              <a:rPr lang="en-US" b="1" dirty="0">
                <a:solidFill>
                  <a:schemeClr val="bg1"/>
                </a:solidFill>
              </a:rPr>
              <a:t> on slave </a:t>
            </a:r>
          </a:p>
          <a:p>
            <a:pPr marL="1657350" lvl="3" indent="-285750">
              <a:buFont typeface="Arial" panose="020B0604020202020204" pitchFamily="34" charset="0"/>
              <a:buChar char="•"/>
            </a:pPr>
            <a:r>
              <a:rPr lang="en-US" b="1" dirty="0">
                <a:solidFill>
                  <a:schemeClr val="bg1"/>
                </a:solidFill>
              </a:rPr>
              <a:t>copy paste the private key from beginning to end save it</a:t>
            </a:r>
          </a:p>
          <a:p>
            <a:pPr marL="1657350" lvl="3" indent="-285750">
              <a:buFont typeface="Arial" panose="020B0604020202020204" pitchFamily="34" charset="0"/>
              <a:buChar char="•"/>
            </a:pPr>
            <a:r>
              <a:rPr lang="en-US" b="1" dirty="0">
                <a:solidFill>
                  <a:schemeClr val="bg1"/>
                </a:solidFill>
              </a:rPr>
              <a:t>select the credential created and click save</a:t>
            </a:r>
          </a:p>
        </p:txBody>
      </p:sp>
    </p:spTree>
    <p:extLst>
      <p:ext uri="{BB962C8B-B14F-4D97-AF65-F5344CB8AC3E}">
        <p14:creationId xmlns:p14="http://schemas.microsoft.com/office/powerpoint/2010/main" val="1840785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Using </a:t>
            </a:r>
            <a:r>
              <a:rPr lang="en-IN" b="1" dirty="0" err="1">
                <a:solidFill>
                  <a:schemeClr val="bg1"/>
                </a:solidFill>
                <a:latin typeface="+mn-lt"/>
              </a:rPr>
              <a:t>ssh</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120032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Go to the Slave: small X mark may appear</a:t>
            </a:r>
          </a:p>
          <a:p>
            <a:pPr marL="285750" lvl="0" indent="-285750">
              <a:buFont typeface="Arial" panose="020B0604020202020204" pitchFamily="34" charset="0"/>
              <a:buChar char="•"/>
            </a:pPr>
            <a:r>
              <a:rPr lang="en-US" b="1" dirty="0">
                <a:solidFill>
                  <a:schemeClr val="bg1"/>
                </a:solidFill>
              </a:rPr>
              <a:t>click and go inside </a:t>
            </a:r>
          </a:p>
          <a:p>
            <a:pPr marL="285750" lvl="0" indent="-285750">
              <a:buFont typeface="Arial" panose="020B0604020202020204" pitchFamily="34" charset="0"/>
              <a:buChar char="•"/>
            </a:pPr>
            <a:r>
              <a:rPr lang="en-US" b="1" dirty="0">
                <a:solidFill>
                  <a:schemeClr val="bg1"/>
                </a:solidFill>
              </a:rPr>
              <a:t>Launch the slave.</a:t>
            </a:r>
          </a:p>
          <a:p>
            <a:pPr marL="285750" lvl="0" indent="-285750">
              <a:buFont typeface="Arial" panose="020B0604020202020204" pitchFamily="34" charset="0"/>
              <a:buChar char="•"/>
            </a:pPr>
            <a:r>
              <a:rPr lang="en-US" b="1" dirty="0">
                <a:solidFill>
                  <a:schemeClr val="bg1"/>
                </a:solidFill>
              </a:rPr>
              <a:t>Verify if the client has joined</a:t>
            </a:r>
          </a:p>
        </p:txBody>
      </p:sp>
    </p:spTree>
    <p:extLst>
      <p:ext uri="{BB962C8B-B14F-4D97-AF65-F5344CB8AC3E}">
        <p14:creationId xmlns:p14="http://schemas.microsoft.com/office/powerpoint/2010/main" val="4258139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Agent connecting to Jenkins master</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718300"/>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In some cases the agent server will not be visible to the master</a:t>
            </a:r>
          </a:p>
          <a:p>
            <a:pPr marL="742950" lvl="1" indent="-285750">
              <a:buFont typeface="Arial" panose="020B0604020202020204" pitchFamily="34" charset="0"/>
              <a:buChar char="•"/>
            </a:pPr>
            <a:r>
              <a:rPr lang="en-US" b="1" dirty="0">
                <a:solidFill>
                  <a:schemeClr val="bg1"/>
                </a:solidFill>
              </a:rPr>
              <a:t>e.g. agents are behind a firewall</a:t>
            </a:r>
          </a:p>
          <a:p>
            <a:pPr marL="285750" lvl="0" indent="-285750">
              <a:buFont typeface="Arial" panose="020B0604020202020204" pitchFamily="34" charset="0"/>
              <a:buChar char="•"/>
            </a:pPr>
            <a:r>
              <a:rPr lang="en-US" b="1" dirty="0">
                <a:solidFill>
                  <a:schemeClr val="bg1"/>
                </a:solidFill>
              </a:rPr>
              <a:t>Master can not initiate the agent process. </a:t>
            </a:r>
          </a:p>
          <a:p>
            <a:pPr marL="285750" lvl="0" indent="-285750">
              <a:buFont typeface="Arial" panose="020B0604020202020204" pitchFamily="34" charset="0"/>
              <a:buChar char="•"/>
            </a:pPr>
            <a:r>
              <a:rPr lang="en-US" b="1" dirty="0">
                <a:solidFill>
                  <a:schemeClr val="bg1"/>
                </a:solidFill>
              </a:rPr>
              <a:t>You can use a different type of agent configuration in this case called "JNLP". </a:t>
            </a:r>
          </a:p>
          <a:p>
            <a:pPr marL="285750" lvl="0" indent="-285750">
              <a:buFont typeface="Arial" panose="020B0604020202020204" pitchFamily="34" charset="0"/>
              <a:buChar char="•"/>
            </a:pPr>
            <a:r>
              <a:rPr lang="en-US" b="1" dirty="0">
                <a:solidFill>
                  <a:schemeClr val="bg1"/>
                </a:solidFill>
              </a:rPr>
              <a:t>This means that the master does not need network "ingress" to the agent </a:t>
            </a:r>
          </a:p>
          <a:p>
            <a:pPr marL="1200150" lvl="2" indent="-285750">
              <a:buFont typeface="Arial" panose="020B0604020202020204" pitchFamily="34" charset="0"/>
              <a:buChar char="•"/>
            </a:pPr>
            <a:r>
              <a:rPr lang="en-US" b="1" dirty="0">
                <a:solidFill>
                  <a:schemeClr val="bg1"/>
                </a:solidFill>
              </a:rPr>
              <a:t>(but the agent will need to be able to connect back to the master). </a:t>
            </a:r>
          </a:p>
          <a:p>
            <a:pPr lvl="1"/>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Very similar to JNLP, </a:t>
            </a:r>
          </a:p>
          <a:p>
            <a:pPr marL="285750" lvl="0" indent="-285750">
              <a:buFont typeface="Arial" panose="020B0604020202020204" pitchFamily="34" charset="0"/>
              <a:buChar char="•"/>
            </a:pPr>
            <a:r>
              <a:rPr lang="en-US" b="1" dirty="0">
                <a:solidFill>
                  <a:schemeClr val="bg1"/>
                </a:solidFill>
              </a:rPr>
              <a:t>It runs without using GUI, </a:t>
            </a:r>
          </a:p>
          <a:p>
            <a:pPr marL="285750" lvl="0" indent="-285750">
              <a:buFont typeface="Arial" panose="020B0604020202020204" pitchFamily="34" charset="0"/>
              <a:buChar char="•"/>
            </a:pPr>
            <a:r>
              <a:rPr lang="en-US" b="1" dirty="0">
                <a:solidFill>
                  <a:schemeClr val="bg1"/>
                </a:solidFill>
              </a:rPr>
              <a:t>making it convenient for an execution as a daemon on Unix. </a:t>
            </a:r>
          </a:p>
          <a:p>
            <a:pPr marL="285750" lvl="0" indent="-285750">
              <a:buFont typeface="Arial" panose="020B0604020202020204" pitchFamily="34" charset="0"/>
              <a:buChar char="•"/>
            </a:pPr>
            <a:r>
              <a:rPr lang="en-US" b="1" dirty="0">
                <a:solidFill>
                  <a:schemeClr val="bg1"/>
                </a:solidFill>
              </a:rPr>
              <a:t>Steps</a:t>
            </a:r>
          </a:p>
          <a:p>
            <a:pPr marL="285750" lvl="0" indent="-285750">
              <a:buFont typeface="Arial" panose="020B0604020202020204" pitchFamily="34" charset="0"/>
              <a:buChar char="•"/>
            </a:pPr>
            <a:r>
              <a:rPr lang="en-US" b="1" dirty="0">
                <a:solidFill>
                  <a:schemeClr val="bg1"/>
                </a:solidFill>
              </a:rPr>
              <a:t>	configure this agent to be a JNLP agent, </a:t>
            </a:r>
          </a:p>
          <a:p>
            <a:pPr marL="285750" lvl="0" indent="-285750">
              <a:buFont typeface="Arial" panose="020B0604020202020204" pitchFamily="34" charset="0"/>
              <a:buChar char="•"/>
            </a:pPr>
            <a:r>
              <a:rPr lang="en-US" b="1" dirty="0">
                <a:solidFill>
                  <a:schemeClr val="bg1"/>
                </a:solidFill>
              </a:rPr>
              <a:t>	get agent.jar </a:t>
            </a:r>
          </a:p>
          <a:p>
            <a:pPr marL="285750" lvl="0" indent="-285750">
              <a:buFont typeface="Arial" panose="020B0604020202020204" pitchFamily="34" charset="0"/>
              <a:buChar char="•"/>
            </a:pPr>
            <a:r>
              <a:rPr lang="en-US" b="1" dirty="0">
                <a:solidFill>
                  <a:schemeClr val="bg1"/>
                </a:solidFill>
              </a:rPr>
              <a:t>	run a command like below:</a:t>
            </a:r>
          </a:p>
          <a:p>
            <a:pPr marL="285750" lvl="0" indent="-285750">
              <a:buFont typeface="Arial" panose="020B0604020202020204" pitchFamily="34" charset="0"/>
              <a:buChar char="•"/>
            </a:pPr>
            <a:r>
              <a:rPr lang="en-US" b="1" dirty="0">
                <a:solidFill>
                  <a:schemeClr val="bg1"/>
                </a:solidFill>
              </a:rPr>
              <a:t>$ java -jar agent.jar -</a:t>
            </a:r>
            <a:r>
              <a:rPr lang="en-US" b="1" dirty="0" err="1">
                <a:solidFill>
                  <a:schemeClr val="bg1"/>
                </a:solidFill>
              </a:rPr>
              <a:t>jnlpUrl</a:t>
            </a:r>
            <a:r>
              <a:rPr lang="en-US" b="1" dirty="0">
                <a:solidFill>
                  <a:schemeClr val="bg1"/>
                </a:solidFill>
              </a:rPr>
              <a:t> http://yourserver:port/computer/agent-name/slave-agent.jnlp</a:t>
            </a:r>
          </a:p>
          <a:p>
            <a:pPr marL="285750" lvl="0" indent="-285750">
              <a:buFont typeface="Arial" panose="020B0604020202020204" pitchFamily="34" charset="0"/>
              <a:buChar char="•"/>
            </a:pPr>
            <a:r>
              <a:rPr lang="en-US" b="1" dirty="0">
                <a:solidFill>
                  <a:schemeClr val="bg1"/>
                </a:solidFill>
              </a:rPr>
              <a:t>Make sure to replace "agent-name" with the name of your agent. </a:t>
            </a:r>
          </a:p>
          <a:p>
            <a:pPr lvl="1"/>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60376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pPr algn="ctr"/>
            <a:r>
              <a:rPr lang="en-IN" b="1" dirty="0">
                <a:solidFill>
                  <a:schemeClr val="bg1"/>
                </a:solidFill>
                <a:latin typeface="+mn-lt"/>
              </a:rPr>
              <a:t>Agenda</a:t>
            </a: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482894"/>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Node labels</a:t>
            </a:r>
          </a:p>
          <a:p>
            <a:pPr marL="742950" lvl="1" indent="-285750">
              <a:buFont typeface="Arial" panose="020B0604020202020204" pitchFamily="34" charset="0"/>
              <a:buChar char="•"/>
            </a:pPr>
            <a:r>
              <a:rPr lang="en-IN" b="1" dirty="0">
                <a:solidFill>
                  <a:schemeClr val="bg1"/>
                </a:solidFill>
              </a:rPr>
              <a:t>Defining labels</a:t>
            </a:r>
          </a:p>
          <a:p>
            <a:pPr marL="742950" lvl="1" indent="-285750">
              <a:buFont typeface="Arial" panose="020B0604020202020204" pitchFamily="34" charset="0"/>
              <a:buChar char="•"/>
            </a:pPr>
            <a:r>
              <a:rPr lang="en-IN" b="1" dirty="0">
                <a:solidFill>
                  <a:schemeClr val="bg1"/>
                </a:solidFill>
              </a:rPr>
              <a:t>Using labels</a:t>
            </a:r>
          </a:p>
          <a:p>
            <a:pPr marL="742950" lvl="1" indent="-285750">
              <a:buFont typeface="Arial" panose="020B0604020202020204" pitchFamily="34" charset="0"/>
              <a:buChar char="•"/>
            </a:pPr>
            <a:r>
              <a:rPr lang="en-IN" b="1" dirty="0">
                <a:solidFill>
                  <a:schemeClr val="bg1"/>
                </a:solidFill>
              </a:rPr>
              <a:t>Example: Configuration on Unix</a:t>
            </a:r>
          </a:p>
          <a:p>
            <a:pPr marL="1200150" lvl="2" indent="-285750">
              <a:buFont typeface="Arial" panose="020B0604020202020204" pitchFamily="34" charset="0"/>
              <a:buChar char="•"/>
            </a:pPr>
            <a:r>
              <a:rPr lang="en-IN" b="1" dirty="0" err="1">
                <a:solidFill>
                  <a:schemeClr val="bg1"/>
                </a:solidFill>
              </a:rPr>
              <a:t>Kohsuke</a:t>
            </a:r>
            <a:r>
              <a:rPr lang="en-IN" b="1" dirty="0">
                <a:solidFill>
                  <a:schemeClr val="bg1"/>
                </a:solidFill>
              </a:rPr>
              <a:t> Kawaguchi's set up</a:t>
            </a:r>
          </a:p>
          <a:p>
            <a:pPr marL="742950" lvl="1" indent="-285750">
              <a:buFont typeface="Arial" panose="020B0604020202020204" pitchFamily="34" charset="0"/>
              <a:buChar char="•"/>
            </a:pPr>
            <a:r>
              <a:rPr lang="en-IN" b="1" dirty="0">
                <a:solidFill>
                  <a:schemeClr val="bg1"/>
                </a:solidFill>
              </a:rPr>
              <a:t>Distributing and Binding jobs to the Nodes</a:t>
            </a:r>
          </a:p>
          <a:p>
            <a:pPr marL="285750" lvl="0" indent="-285750">
              <a:buFont typeface="Arial" panose="020B0604020202020204" pitchFamily="34" charset="0"/>
              <a:buChar char="•"/>
            </a:pPr>
            <a:endParaRPr lang="en-IN" b="1" dirty="0">
              <a:solidFill>
                <a:schemeClr val="bg1"/>
              </a:solidFill>
            </a:endParaRPr>
          </a:p>
          <a:p>
            <a:pPr lvl="0"/>
            <a:endParaRPr lang="en-IN" b="1" dirty="0">
              <a:solidFill>
                <a:schemeClr val="bg1"/>
              </a:solidFill>
            </a:endParaRPr>
          </a:p>
          <a:p>
            <a:pPr marL="285750" lvl="0" indent="-285750">
              <a:buFont typeface="Arial" panose="020B0604020202020204" pitchFamily="34" charset="0"/>
              <a:buChar char="•"/>
            </a:pPr>
            <a:r>
              <a:rPr lang="en-IN" b="1" dirty="0">
                <a:solidFill>
                  <a:schemeClr val="bg1"/>
                </a:solidFill>
              </a:rPr>
              <a:t>Pipeline</a:t>
            </a:r>
          </a:p>
          <a:p>
            <a:pPr marL="285750" lvl="0" indent="-285750">
              <a:buFont typeface="Arial" panose="020B0604020202020204" pitchFamily="34" charset="0"/>
              <a:buChar char="•"/>
            </a:pPr>
            <a:r>
              <a:rPr lang="en-IN" b="1" dirty="0">
                <a:solidFill>
                  <a:schemeClr val="bg1"/>
                </a:solidFill>
              </a:rPr>
              <a:t>Introduction to Pipeline</a:t>
            </a:r>
          </a:p>
          <a:p>
            <a:pPr marL="742950" lvl="1" indent="-285750">
              <a:buFont typeface="Arial" panose="020B0604020202020204" pitchFamily="34" charset="0"/>
              <a:buChar char="•"/>
            </a:pPr>
            <a:r>
              <a:rPr lang="en-IN" b="1" dirty="0">
                <a:solidFill>
                  <a:schemeClr val="bg1"/>
                </a:solidFill>
              </a:rPr>
              <a:t>Pipeline script</a:t>
            </a:r>
          </a:p>
          <a:p>
            <a:pPr marL="742950" lvl="1" indent="-285750">
              <a:buFont typeface="Arial" panose="020B0604020202020204" pitchFamily="34" charset="0"/>
              <a:buChar char="•"/>
            </a:pPr>
            <a:r>
              <a:rPr lang="en-IN" b="1" dirty="0">
                <a:solidFill>
                  <a:schemeClr val="bg1"/>
                </a:solidFill>
              </a:rPr>
              <a:t>Pipeline script from SCM</a:t>
            </a:r>
          </a:p>
          <a:p>
            <a:pPr marL="285750" lvl="0" indent="-285750">
              <a:buFont typeface="Arial" panose="020B0604020202020204" pitchFamily="34" charset="0"/>
              <a:buChar char="•"/>
            </a:pPr>
            <a:r>
              <a:rPr lang="en-IN" b="1" dirty="0" err="1">
                <a:solidFill>
                  <a:schemeClr val="bg1"/>
                </a:solidFill>
              </a:rPr>
              <a:t>Jenkinsfile</a:t>
            </a:r>
            <a:endParaRPr lang="en-IN" b="1" dirty="0">
              <a:solidFill>
                <a:schemeClr val="bg1"/>
              </a:solidFill>
            </a:endParaRPr>
          </a:p>
          <a:p>
            <a:pPr marL="285750" lvl="0" indent="-285750">
              <a:buFont typeface="Arial" panose="020B0604020202020204" pitchFamily="34" charset="0"/>
              <a:buChar char="•"/>
            </a:pPr>
            <a:r>
              <a:rPr lang="en-IN" b="1" dirty="0">
                <a:solidFill>
                  <a:schemeClr val="bg1"/>
                </a:solidFill>
              </a:rPr>
              <a:t>Running Pipeline</a:t>
            </a:r>
          </a:p>
          <a:p>
            <a:pPr marL="285750" lvl="0" indent="-285750">
              <a:buFont typeface="Arial" panose="020B0604020202020204" pitchFamily="34" charset="0"/>
              <a:buChar char="•"/>
            </a:pPr>
            <a:r>
              <a:rPr lang="en-IN" b="1" dirty="0">
                <a:solidFill>
                  <a:schemeClr val="bg1"/>
                </a:solidFill>
              </a:rPr>
              <a:t>Pipeline syntax</a:t>
            </a:r>
          </a:p>
          <a:p>
            <a:pPr marL="285750" lvl="0" indent="-285750">
              <a:buFont typeface="Arial" panose="020B0604020202020204" pitchFamily="34" charset="0"/>
              <a:buChar char="•"/>
            </a:pPr>
            <a:r>
              <a:rPr lang="en-IN" b="1" dirty="0">
                <a:solidFill>
                  <a:schemeClr val="bg1"/>
                </a:solidFill>
              </a:rPr>
              <a:t>Pipeline Best Practices</a:t>
            </a:r>
          </a:p>
          <a:p>
            <a:pPr marL="285750" lvl="0" indent="-285750">
              <a:buFont typeface="Arial" panose="020B0604020202020204" pitchFamily="34" charset="0"/>
              <a:buChar char="•"/>
            </a:pPr>
            <a:r>
              <a:rPr lang="en-IN" b="1" dirty="0">
                <a:solidFill>
                  <a:schemeClr val="bg1"/>
                </a:solidFill>
              </a:rPr>
              <a:t>Scaling Pipeline</a:t>
            </a:r>
          </a:p>
        </p:txBody>
      </p:sp>
    </p:spTree>
    <p:extLst>
      <p:ext uri="{BB962C8B-B14F-4D97-AF65-F5344CB8AC3E}">
        <p14:creationId xmlns:p14="http://schemas.microsoft.com/office/powerpoint/2010/main" val="169052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Agent connecting to Jenkins master</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718300"/>
            <a:ext cx="10615808" cy="258532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https://wiki.jenkins.io/display/JENKINS/Step+by+step+guide+to+set+up+master+and+agent+machines+on+Windows</a:t>
            </a:r>
          </a:p>
          <a:p>
            <a:pPr marL="285750" lvl="0" indent="-285750">
              <a:buFont typeface="Arial" panose="020B0604020202020204" pitchFamily="34" charset="0"/>
              <a:buChar char="•"/>
            </a:pPr>
            <a:r>
              <a:rPr lang="en-US" b="1" dirty="0">
                <a:solidFill>
                  <a:schemeClr val="bg1"/>
                </a:solidFill>
              </a:rPr>
              <a:t>1. On your master machine go to Manage Jenkins &gt; Manage Nodes.</a:t>
            </a:r>
          </a:p>
          <a:p>
            <a:pPr marL="285750" lvl="0" indent="-285750">
              <a:buFont typeface="Arial" panose="020B0604020202020204" pitchFamily="34" charset="0"/>
              <a:buChar char="•"/>
            </a:pPr>
            <a:r>
              <a:rPr lang="en-US" b="1" dirty="0">
                <a:solidFill>
                  <a:schemeClr val="bg1"/>
                </a:solidFill>
              </a:rPr>
              <a:t>2. New Node</a:t>
            </a:r>
          </a:p>
          <a:p>
            <a:pPr marL="742950" lvl="1" indent="-285750">
              <a:buFont typeface="Arial" panose="020B0604020202020204" pitchFamily="34" charset="0"/>
              <a:buChar char="•"/>
            </a:pPr>
            <a:r>
              <a:rPr lang="en-US" b="1" dirty="0">
                <a:solidFill>
                  <a:schemeClr val="bg1"/>
                </a:solidFill>
              </a:rPr>
              <a:t>Enter Node Name</a:t>
            </a:r>
          </a:p>
          <a:p>
            <a:pPr marL="742950" lvl="1" indent="-285750">
              <a:buFont typeface="Arial" panose="020B0604020202020204" pitchFamily="34" charset="0"/>
              <a:buChar char="•"/>
            </a:pPr>
            <a:r>
              <a:rPr lang="en-US" b="1" dirty="0">
                <a:solidFill>
                  <a:schemeClr val="bg1"/>
                </a:solidFill>
              </a:rPr>
              <a:t>Select Permanent Agent </a:t>
            </a:r>
          </a:p>
          <a:p>
            <a:pPr marL="742950" lvl="1" indent="-285750">
              <a:buFont typeface="Arial" panose="020B0604020202020204" pitchFamily="34" charset="0"/>
              <a:buChar char="•"/>
            </a:pPr>
            <a:r>
              <a:rPr lang="en-US" b="1" dirty="0">
                <a:solidFill>
                  <a:schemeClr val="bg1"/>
                </a:solidFill>
              </a:rPr>
              <a:t>Press OK.		</a:t>
            </a:r>
          </a:p>
          <a:p>
            <a:pPr marL="742950" lvl="1" indent="-285750">
              <a:buFont typeface="Arial" panose="020B0604020202020204" pitchFamily="34" charset="0"/>
              <a:buChar char="•"/>
            </a:pPr>
            <a:r>
              <a:rPr lang="en-US" b="1" dirty="0">
                <a:solidFill>
                  <a:schemeClr val="bg1"/>
                </a:solidFill>
              </a:rPr>
              <a:t>Node name: 	</a:t>
            </a:r>
          </a:p>
          <a:p>
            <a:pPr marL="285750" lvl="0" indent="-285750">
              <a:buFont typeface="Arial" panose="020B0604020202020204" pitchFamily="34" charset="0"/>
              <a:buChar char="•"/>
            </a:pPr>
            <a:endParaRPr lang="en-US" b="1" dirty="0">
              <a:solidFill>
                <a:schemeClr val="bg1"/>
              </a:solidFill>
            </a:endParaRPr>
          </a:p>
        </p:txBody>
      </p:sp>
      <p:pic>
        <p:nvPicPr>
          <p:cNvPr id="5124" name="Picture 4">
            <a:extLst>
              <a:ext uri="{FF2B5EF4-FFF2-40B4-BE49-F238E27FC236}">
                <a16:creationId xmlns:a16="http://schemas.microsoft.com/office/drawing/2014/main" id="{19611E1F-AA02-4149-9A13-A654753AC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295" y="3865944"/>
            <a:ext cx="4467829" cy="2465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18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Agent connecting to Jenkins master</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97031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Fill out the following:</a:t>
            </a:r>
          </a:p>
          <a:p>
            <a:pPr marL="742950" lvl="1" indent="-285750">
              <a:buFont typeface="Arial" panose="020B0604020202020204" pitchFamily="34" charset="0"/>
              <a:buChar char="•"/>
            </a:pPr>
            <a:r>
              <a:rPr lang="en-US" b="1" dirty="0">
                <a:solidFill>
                  <a:schemeClr val="bg1"/>
                </a:solidFill>
              </a:rPr>
              <a:t>Set a number of executors : 1/2</a:t>
            </a:r>
          </a:p>
          <a:p>
            <a:pPr marL="742950" lvl="1" indent="-285750">
              <a:buFont typeface="Arial" panose="020B0604020202020204" pitchFamily="34" charset="0"/>
              <a:buChar char="•"/>
            </a:pPr>
            <a:r>
              <a:rPr lang="en-US" b="1" dirty="0">
                <a:solidFill>
                  <a:schemeClr val="bg1"/>
                </a:solidFill>
              </a:rPr>
              <a:t>Set a Remote FS Root:</a:t>
            </a:r>
          </a:p>
          <a:p>
            <a:pPr marL="1200150" lvl="2" indent="-285750">
              <a:buFont typeface="Arial" panose="020B0604020202020204" pitchFamily="34" charset="0"/>
              <a:buChar char="•"/>
            </a:pPr>
            <a:r>
              <a:rPr lang="en-US" b="1" dirty="0">
                <a:solidFill>
                  <a:schemeClr val="bg1"/>
                </a:solidFill>
              </a:rPr>
              <a:t>a home directory for the master on the agent machine.</a:t>
            </a:r>
          </a:p>
          <a:p>
            <a:pPr marL="1657350" lvl="3" indent="-285750">
              <a:buFont typeface="Arial" panose="020B0604020202020204" pitchFamily="34" charset="0"/>
              <a:buChar char="•"/>
            </a:pPr>
            <a:r>
              <a:rPr lang="en-US" b="1" dirty="0">
                <a:solidFill>
                  <a:schemeClr val="bg1"/>
                </a:solidFill>
              </a:rPr>
              <a:t>For a Windows agent, use something like: "C:\Jenkins\"</a:t>
            </a:r>
          </a:p>
          <a:p>
            <a:pPr marL="1657350" lvl="3" indent="-285750">
              <a:buFont typeface="Arial" panose="020B0604020202020204" pitchFamily="34" charset="0"/>
              <a:buChar char="•"/>
            </a:pPr>
            <a:r>
              <a:rPr lang="en-US" b="1" dirty="0">
                <a:solidFill>
                  <a:schemeClr val="bg1"/>
                </a:solidFill>
              </a:rPr>
              <a:t>For a Linux agent, use something like: /home/centos</a:t>
            </a:r>
          </a:p>
          <a:p>
            <a:pPr marL="742950" lvl="1" indent="-285750">
              <a:buFont typeface="Arial" panose="020B0604020202020204" pitchFamily="34" charset="0"/>
              <a:buChar char="•"/>
            </a:pPr>
            <a:r>
              <a:rPr lang="en-US" b="1" dirty="0">
                <a:solidFill>
                  <a:schemeClr val="bg1"/>
                </a:solidFill>
              </a:rPr>
              <a:t>Select the appropriate Usage setting:</a:t>
            </a:r>
          </a:p>
          <a:p>
            <a:pPr marL="1200150" lvl="2" indent="-285750">
              <a:buFont typeface="Arial" panose="020B0604020202020204" pitchFamily="34" charset="0"/>
              <a:buChar char="•"/>
            </a:pPr>
            <a:r>
              <a:rPr lang="en-US" b="1" dirty="0">
                <a:solidFill>
                  <a:schemeClr val="bg1"/>
                </a:solidFill>
              </a:rPr>
              <a:t>For an additional worker: Utilize this node as much as possible</a:t>
            </a:r>
          </a:p>
          <a:p>
            <a:pPr marL="1200150" lvl="2" indent="-285750">
              <a:buFont typeface="Arial" panose="020B0604020202020204" pitchFamily="34" charset="0"/>
              <a:buChar char="•"/>
            </a:pPr>
            <a:r>
              <a:rPr lang="en-US" b="1" dirty="0">
                <a:solidFill>
                  <a:schemeClr val="bg1"/>
                </a:solidFill>
              </a:rPr>
              <a:t>For specialized jobs: Leave this machine for tied jobs only</a:t>
            </a:r>
          </a:p>
          <a:p>
            <a:pPr marL="742950" lvl="1" indent="-285750">
              <a:buFont typeface="Arial" panose="020B0604020202020204" pitchFamily="34" charset="0"/>
              <a:buChar char="•"/>
            </a:pPr>
            <a:r>
              <a:rPr lang="en-US" b="1" dirty="0">
                <a:solidFill>
                  <a:schemeClr val="bg1"/>
                </a:solidFill>
              </a:rPr>
              <a:t>Launch Method:</a:t>
            </a:r>
          </a:p>
          <a:p>
            <a:pPr marL="1200150" lvl="2" indent="-285750">
              <a:buFont typeface="Arial" panose="020B0604020202020204" pitchFamily="34" charset="0"/>
              <a:buChar char="•"/>
            </a:pPr>
            <a:r>
              <a:rPr lang="en-US" b="1" dirty="0">
                <a:solidFill>
                  <a:schemeClr val="bg1"/>
                </a:solidFill>
              </a:rPr>
              <a:t>Windows agent is by using Launch agent via Java Web Start  </a:t>
            </a:r>
          </a:p>
          <a:p>
            <a:pPr marL="1200150" lvl="2" indent="-285750">
              <a:buFont typeface="Arial" panose="020B0604020202020204" pitchFamily="34" charset="0"/>
              <a:buChar char="•"/>
            </a:pPr>
            <a:r>
              <a:rPr lang="en-US" b="1" dirty="0">
                <a:solidFill>
                  <a:schemeClr val="bg1"/>
                </a:solidFill>
              </a:rPr>
              <a:t>(Recommended for Windows. In </a:t>
            </a:r>
            <a:r>
              <a:rPr lang="en-US" b="1" dirty="0">
                <a:solidFill>
                  <a:srgbClr val="FF0000"/>
                </a:solidFill>
              </a:rPr>
              <a:t>Linux also we will be selecting the same</a:t>
            </a:r>
            <a:r>
              <a:rPr lang="en-US" b="1" dirty="0">
                <a:solidFill>
                  <a:schemeClr val="bg1"/>
                </a:solidFill>
              </a:rPr>
              <a:t>.)</a:t>
            </a:r>
          </a:p>
          <a:p>
            <a:pPr marL="742950" lvl="1" indent="-285750">
              <a:buFont typeface="Arial" panose="020B0604020202020204" pitchFamily="34" charset="0"/>
              <a:buChar char="•"/>
            </a:pPr>
            <a:r>
              <a:rPr lang="en-US" b="1" dirty="0">
                <a:solidFill>
                  <a:schemeClr val="bg1"/>
                </a:solidFill>
              </a:rPr>
              <a:t>Fill the rest also as appropriate.</a:t>
            </a:r>
          </a:p>
          <a:p>
            <a:pPr marL="742950" lvl="1" indent="-285750">
              <a:buFont typeface="Arial" panose="020B0604020202020204" pitchFamily="34" charset="0"/>
              <a:buChar char="•"/>
            </a:pPr>
            <a:r>
              <a:rPr lang="en-US" b="1" dirty="0">
                <a:solidFill>
                  <a:schemeClr val="bg1"/>
                </a:solidFill>
              </a:rPr>
              <a:t>Press OK.</a:t>
            </a:r>
          </a:p>
        </p:txBody>
      </p:sp>
    </p:spTree>
    <p:extLst>
      <p:ext uri="{BB962C8B-B14F-4D97-AF65-F5344CB8AC3E}">
        <p14:creationId xmlns:p14="http://schemas.microsoft.com/office/powerpoint/2010/main" val="482443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IN" b="1" dirty="0">
                <a:solidFill>
                  <a:schemeClr val="bg1"/>
                </a:solidFill>
                <a:latin typeface="+mn-lt"/>
              </a:rPr>
              <a:t>Agent connecting to Jenkins master - Windows</a:t>
            </a: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459538"/>
            <a:ext cx="10615808" cy="258532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rgbClr val="FF0000"/>
                </a:solidFill>
              </a:rPr>
              <a:t>For windows only</a:t>
            </a:r>
          </a:p>
          <a:p>
            <a:pPr marL="285750" lvl="0" indent="-285750">
              <a:buFont typeface="Arial" panose="020B0604020202020204" pitchFamily="34" charset="0"/>
              <a:buChar char="•"/>
            </a:pPr>
            <a:r>
              <a:rPr lang="en-US" b="1" dirty="0">
                <a:solidFill>
                  <a:schemeClr val="bg1"/>
                </a:solidFill>
              </a:rPr>
              <a:t>Now you need to connect your agent machine to the master using the following steps. </a:t>
            </a:r>
          </a:p>
          <a:p>
            <a:pPr marL="285750" lvl="0" indent="-285750">
              <a:buFont typeface="Arial" panose="020B0604020202020204" pitchFamily="34" charset="0"/>
              <a:buChar char="•"/>
            </a:pPr>
            <a:r>
              <a:rPr lang="en-US" b="1" dirty="0">
                <a:solidFill>
                  <a:schemeClr val="bg1"/>
                </a:solidFill>
              </a:rPr>
              <a:t>a. For windows</a:t>
            </a:r>
          </a:p>
          <a:p>
            <a:pPr marL="285750" lvl="0" indent="-285750">
              <a:buFont typeface="Arial" panose="020B0604020202020204" pitchFamily="34" charset="0"/>
              <a:buChar char="•"/>
            </a:pPr>
            <a:r>
              <a:rPr lang="en-US" b="1" dirty="0">
                <a:solidFill>
                  <a:schemeClr val="bg1"/>
                </a:solidFill>
              </a:rPr>
              <a:t>Open a browser on the agent machine and go to the Jenkins master server </a:t>
            </a:r>
            <a:r>
              <a:rPr lang="en-US" b="1" dirty="0" err="1">
                <a:solidFill>
                  <a:schemeClr val="bg1"/>
                </a:solidFill>
              </a:rPr>
              <a:t>url</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(http://yourjenkinsmaster:8080).</a:t>
            </a:r>
          </a:p>
          <a:p>
            <a:pPr marL="285750" lvl="0" indent="-285750">
              <a:buFont typeface="Arial" panose="020B0604020202020204" pitchFamily="34" charset="0"/>
              <a:buChar char="•"/>
            </a:pPr>
            <a:r>
              <a:rPr lang="en-US" b="1" dirty="0">
                <a:solidFill>
                  <a:schemeClr val="bg1"/>
                </a:solidFill>
              </a:rPr>
              <a:t>Go to Manage Jenkins &gt; Manage Nodes, </a:t>
            </a:r>
          </a:p>
          <a:p>
            <a:pPr marL="285750" lvl="0" indent="-285750">
              <a:buFont typeface="Arial" panose="020B0604020202020204" pitchFamily="34" charset="0"/>
              <a:buChar char="•"/>
            </a:pPr>
            <a:r>
              <a:rPr lang="en-US" b="1" dirty="0">
                <a:solidFill>
                  <a:schemeClr val="bg1"/>
                </a:solidFill>
              </a:rPr>
              <a:t>Click on the newly created agent machine. You will need to login as someone that has the "Connect" Agent permission if you have configured global security.</a:t>
            </a:r>
          </a:p>
          <a:p>
            <a:pPr marL="285750" lvl="0" indent="-285750">
              <a:buFont typeface="Arial" panose="020B0604020202020204" pitchFamily="34" charset="0"/>
              <a:buChar char="•"/>
            </a:pPr>
            <a:r>
              <a:rPr lang="en-US" b="1" dirty="0">
                <a:solidFill>
                  <a:schemeClr val="bg1"/>
                </a:solidFill>
              </a:rPr>
              <a:t>	Click on the Launch button to launch agent from browser on agent.</a:t>
            </a:r>
          </a:p>
        </p:txBody>
      </p:sp>
      <p:pic>
        <p:nvPicPr>
          <p:cNvPr id="4" name="Picture 2">
            <a:extLst>
              <a:ext uri="{FF2B5EF4-FFF2-40B4-BE49-F238E27FC236}">
                <a16:creationId xmlns:a16="http://schemas.microsoft.com/office/drawing/2014/main" id="{98A26778-AA41-4D7F-AB3B-C1871A5BE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939" y="4015049"/>
            <a:ext cx="9444942" cy="2127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509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IN" b="1" dirty="0">
                <a:solidFill>
                  <a:schemeClr val="bg1"/>
                </a:solidFill>
                <a:latin typeface="+mn-lt"/>
              </a:rPr>
              <a:t>Agent connecting to Jenkins master - Linux</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1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For </a:t>
            </a:r>
            <a:r>
              <a:rPr lang="en-US" b="1" dirty="0" err="1">
                <a:solidFill>
                  <a:schemeClr val="bg1"/>
                </a:solidFill>
              </a:rPr>
              <a:t>linux</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Open http://yourjenkinsmaster:8080 on any box</a:t>
            </a:r>
          </a:p>
          <a:p>
            <a:pPr marL="742950" lvl="1" indent="-285750">
              <a:buFont typeface="Arial" panose="020B0604020202020204" pitchFamily="34" charset="0"/>
              <a:buChar char="•"/>
            </a:pPr>
            <a:r>
              <a:rPr lang="en-US" b="1" dirty="0">
                <a:solidFill>
                  <a:schemeClr val="bg1"/>
                </a:solidFill>
              </a:rPr>
              <a:t>Go to the Node. right click on agent.jar and get the </a:t>
            </a:r>
            <a:r>
              <a:rPr lang="en-US" b="1" dirty="0" err="1">
                <a:solidFill>
                  <a:schemeClr val="bg1"/>
                </a:solidFill>
              </a:rPr>
              <a:t>url</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Go to the worker node</a:t>
            </a:r>
          </a:p>
          <a:p>
            <a:pPr marL="1200150" lvl="2" indent="-285750">
              <a:buFont typeface="Arial" panose="020B0604020202020204" pitchFamily="34" charset="0"/>
              <a:buChar char="•"/>
            </a:pPr>
            <a:r>
              <a:rPr lang="en-US" b="1" dirty="0">
                <a:solidFill>
                  <a:schemeClr val="bg1"/>
                </a:solidFill>
              </a:rPr>
              <a:t>curl -o agent.jar &lt;agent.jar </a:t>
            </a:r>
            <a:r>
              <a:rPr lang="en-US" b="1" dirty="0" err="1">
                <a:solidFill>
                  <a:schemeClr val="bg1"/>
                </a:solidFill>
              </a:rPr>
              <a:t>url</a:t>
            </a:r>
            <a:r>
              <a:rPr lang="en-US" b="1" dirty="0">
                <a:solidFill>
                  <a:schemeClr val="bg1"/>
                </a:solidFill>
              </a:rPr>
              <a:t>&gt;</a:t>
            </a:r>
          </a:p>
          <a:p>
            <a:pPr marL="742950" lvl="1" indent="-285750">
              <a:buFont typeface="Arial" panose="020B0604020202020204" pitchFamily="34" charset="0"/>
              <a:buChar char="•"/>
            </a:pPr>
            <a:r>
              <a:rPr lang="en-US" b="1" dirty="0">
                <a:solidFill>
                  <a:schemeClr val="bg1"/>
                </a:solidFill>
              </a:rPr>
              <a:t>Copy paste the command to join from the Node page in </a:t>
            </a:r>
            <a:r>
              <a:rPr lang="en-US" b="1" dirty="0" err="1">
                <a:solidFill>
                  <a:schemeClr val="bg1"/>
                </a:solidFill>
              </a:rPr>
              <a:t>jenkins</a:t>
            </a:r>
            <a:r>
              <a:rPr lang="en-US" b="1" dirty="0">
                <a:solidFill>
                  <a:schemeClr val="bg1"/>
                </a:solidFill>
              </a:rPr>
              <a:t>.</a:t>
            </a:r>
          </a:p>
          <a:p>
            <a:pPr marL="742950" lvl="1" indent="-285750">
              <a:buFont typeface="Arial" panose="020B0604020202020204" pitchFamily="34" charset="0"/>
              <a:buChar char="•"/>
            </a:pP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If you get “"JNLP agent port is disabled and agents cannot connect this way“</a:t>
            </a:r>
          </a:p>
          <a:p>
            <a:pPr marL="1200150" lvl="2" indent="-285750">
              <a:buFont typeface="Arial" panose="020B0604020202020204" pitchFamily="34" charset="0"/>
              <a:buChar char="•"/>
            </a:pPr>
            <a:r>
              <a:rPr lang="en-US" b="1" dirty="0">
                <a:solidFill>
                  <a:schemeClr val="bg1"/>
                </a:solidFill>
              </a:rPr>
              <a:t>By default JNLP agent port may be disabled in Jenkins. </a:t>
            </a:r>
          </a:p>
          <a:p>
            <a:pPr marL="1200150" lvl="2" indent="-285750">
              <a:buFont typeface="Arial" panose="020B0604020202020204" pitchFamily="34" charset="0"/>
              <a:buChar char="•"/>
            </a:pPr>
            <a:r>
              <a:rPr lang="en-US" b="1" dirty="0">
                <a:solidFill>
                  <a:schemeClr val="bg1"/>
                </a:solidFill>
              </a:rPr>
              <a:t>Fix this by </a:t>
            </a:r>
          </a:p>
          <a:p>
            <a:pPr marL="1657350" lvl="3" indent="-285750">
              <a:buFont typeface="Arial" panose="020B0604020202020204" pitchFamily="34" charset="0"/>
              <a:buChar char="•"/>
            </a:pPr>
            <a:r>
              <a:rPr lang="en-US" b="1" dirty="0">
                <a:solidFill>
                  <a:schemeClr val="bg1"/>
                </a:solidFill>
              </a:rPr>
              <a:t>Clicking on  "Go to security configuration screen link". </a:t>
            </a:r>
          </a:p>
          <a:p>
            <a:pPr marL="1657350" lvl="3" indent="-285750">
              <a:buFont typeface="Arial" panose="020B0604020202020204" pitchFamily="34" charset="0"/>
              <a:buChar char="•"/>
            </a:pPr>
            <a:r>
              <a:rPr lang="en-US" b="1" dirty="0">
                <a:solidFill>
                  <a:schemeClr val="bg1"/>
                </a:solidFill>
              </a:rPr>
              <a:t>Update Agents for TCP port Random.</a:t>
            </a:r>
          </a:p>
          <a:p>
            <a:pPr marL="1200150" lvl="2"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824856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US" b="1" dirty="0">
                <a:solidFill>
                  <a:schemeClr val="bg1"/>
                </a:solidFill>
                <a:latin typeface="+mn-lt"/>
              </a:rPr>
              <a:t>Different ways of starting agents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30832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Have master launch agent via </a:t>
            </a:r>
            <a:r>
              <a:rPr lang="en-US" b="1" dirty="0" err="1">
                <a:solidFill>
                  <a:schemeClr val="bg1"/>
                </a:solidFill>
              </a:rPr>
              <a:t>ssh</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We did this</a:t>
            </a:r>
          </a:p>
          <a:p>
            <a:pPr marL="285750" lvl="0" indent="-285750">
              <a:buFont typeface="Arial" panose="020B0604020202020204" pitchFamily="34" charset="0"/>
              <a:buChar char="•"/>
            </a:pPr>
            <a:r>
              <a:rPr lang="en-US" b="1" dirty="0">
                <a:solidFill>
                  <a:schemeClr val="bg1"/>
                </a:solidFill>
              </a:rPr>
              <a:t>Have master launch agent on Windows</a:t>
            </a:r>
          </a:p>
          <a:p>
            <a:pPr marL="742950" lvl="1" indent="-285750">
              <a:buFont typeface="Arial" panose="020B0604020202020204" pitchFamily="34" charset="0"/>
              <a:buChar char="•"/>
            </a:pPr>
            <a:r>
              <a:rPr lang="en-US" b="1" dirty="0">
                <a:solidFill>
                  <a:schemeClr val="bg1"/>
                </a:solidFill>
              </a:rPr>
              <a:t>Relatively easy</a:t>
            </a:r>
          </a:p>
          <a:p>
            <a:pPr marL="285750" lvl="0" indent="-285750">
              <a:buFont typeface="Arial" panose="020B0604020202020204" pitchFamily="34" charset="0"/>
              <a:buChar char="•"/>
            </a:pPr>
            <a:r>
              <a:rPr lang="en-US" b="1" dirty="0">
                <a:solidFill>
                  <a:schemeClr val="bg1"/>
                </a:solidFill>
              </a:rPr>
              <a:t>Write your own script to launch Jenkins agents</a:t>
            </a:r>
          </a:p>
          <a:p>
            <a:pPr marL="285750" lvl="0" indent="-285750">
              <a:buFont typeface="Arial" panose="020B0604020202020204" pitchFamily="34" charset="0"/>
              <a:buChar char="•"/>
            </a:pPr>
            <a:r>
              <a:rPr lang="en-US" b="1" dirty="0">
                <a:solidFill>
                  <a:schemeClr val="bg1"/>
                </a:solidFill>
              </a:rPr>
              <a:t>Launch agent via "JNLP" from agent back to master in a browser</a:t>
            </a:r>
          </a:p>
          <a:p>
            <a:pPr marL="285750" lvl="0" indent="-285750">
              <a:buFont typeface="Arial" panose="020B0604020202020204" pitchFamily="34" charset="0"/>
              <a:buChar char="•"/>
            </a:pPr>
            <a:r>
              <a:rPr lang="en-US" b="1" dirty="0">
                <a:solidFill>
                  <a:schemeClr val="bg1"/>
                </a:solidFill>
              </a:rPr>
              <a:t>Launch agent heedlessly from agent back to master on command line</a:t>
            </a:r>
          </a:p>
          <a:p>
            <a:pPr marL="742950" lvl="1" indent="-285750">
              <a:buFont typeface="Arial" panose="020B0604020202020204" pitchFamily="34" charset="0"/>
              <a:buChar char="•"/>
            </a:pPr>
            <a:r>
              <a:rPr lang="en-US" b="1" dirty="0">
                <a:solidFill>
                  <a:schemeClr val="bg1"/>
                </a:solidFill>
              </a:rPr>
              <a:t>We did this</a:t>
            </a:r>
          </a:p>
        </p:txBody>
      </p:sp>
    </p:spTree>
    <p:extLst>
      <p:ext uri="{BB962C8B-B14F-4D97-AF65-F5344CB8AC3E}">
        <p14:creationId xmlns:p14="http://schemas.microsoft.com/office/powerpoint/2010/main" val="35500992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US" b="1" dirty="0">
                <a:solidFill>
                  <a:schemeClr val="bg1"/>
                </a:solidFill>
                <a:latin typeface="+mn-lt"/>
              </a:rPr>
              <a:t>Have master launch agent on Windows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97031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For Windows agents, </a:t>
            </a:r>
          </a:p>
          <a:p>
            <a:pPr marL="742950" lvl="1" indent="-285750">
              <a:buFont typeface="Arial" panose="020B0604020202020204" pitchFamily="34" charset="0"/>
              <a:buChar char="•"/>
            </a:pPr>
            <a:r>
              <a:rPr lang="en-US" b="1" dirty="0">
                <a:solidFill>
                  <a:schemeClr val="bg1"/>
                </a:solidFill>
              </a:rPr>
              <a:t>Jenkins can use the remote management facility </a:t>
            </a:r>
          </a:p>
          <a:p>
            <a:pPr marL="742950" lvl="1" indent="-285750">
              <a:buFont typeface="Arial" panose="020B0604020202020204" pitchFamily="34" charset="0"/>
              <a:buChar char="•"/>
            </a:pPr>
            <a:r>
              <a:rPr lang="en-US" b="1" dirty="0">
                <a:solidFill>
                  <a:schemeClr val="bg1"/>
                </a:solidFill>
              </a:rPr>
              <a:t>built into Windows 2000 or later (WMI+DCOM, to be more specific.) </a:t>
            </a:r>
          </a:p>
          <a:p>
            <a:pPr marL="285750" lvl="0" indent="-285750">
              <a:buFont typeface="Arial" panose="020B0604020202020204" pitchFamily="34" charset="0"/>
              <a:buChar char="•"/>
            </a:pPr>
            <a:r>
              <a:rPr lang="en-US" b="1" dirty="0">
                <a:solidFill>
                  <a:schemeClr val="bg1"/>
                </a:solidFill>
              </a:rPr>
              <a:t>Enter username/password of user with administrative access to agent</a:t>
            </a:r>
          </a:p>
          <a:p>
            <a:pPr marL="285750" lvl="0" indent="-285750">
              <a:buFont typeface="Arial" panose="020B0604020202020204" pitchFamily="34" charset="0"/>
              <a:buChar char="•"/>
            </a:pPr>
            <a:r>
              <a:rPr lang="en-US" b="1" dirty="0">
                <a:solidFill>
                  <a:schemeClr val="bg1"/>
                </a:solidFill>
              </a:rPr>
              <a:t>Jenkins will use that remotely create a Windows service and remotely start/stop them.</a:t>
            </a:r>
          </a:p>
          <a:p>
            <a:pPr marL="285750" lvl="0" indent="-285750">
              <a:buFont typeface="Arial" panose="020B0604020202020204" pitchFamily="34" charset="0"/>
              <a:buChar char="•"/>
            </a:pPr>
            <a:r>
              <a:rPr lang="en-US" b="1" dirty="0">
                <a:solidFill>
                  <a:schemeClr val="bg1"/>
                </a:solidFill>
              </a:rPr>
              <a:t>Advantage</a:t>
            </a:r>
          </a:p>
          <a:p>
            <a:pPr marL="742950" lvl="1" indent="-285750">
              <a:buFont typeface="Arial" panose="020B0604020202020204" pitchFamily="34" charset="0"/>
              <a:buChar char="•"/>
            </a:pPr>
            <a:r>
              <a:rPr lang="en-US" b="1" dirty="0">
                <a:solidFill>
                  <a:schemeClr val="bg1"/>
                </a:solidFill>
              </a:rPr>
              <a:t>Most convenient set up on Windows, </a:t>
            </a:r>
          </a:p>
          <a:p>
            <a:pPr marL="285750" lvl="0" indent="-285750">
              <a:buFont typeface="Arial" panose="020B0604020202020204" pitchFamily="34" charset="0"/>
              <a:buChar char="•"/>
            </a:pPr>
            <a:r>
              <a:rPr lang="en-US" b="1" dirty="0">
                <a:solidFill>
                  <a:schemeClr val="bg1"/>
                </a:solidFill>
              </a:rPr>
              <a:t>Disadvantage</a:t>
            </a:r>
          </a:p>
          <a:p>
            <a:pPr marL="742950" lvl="1" indent="-285750">
              <a:buFont typeface="Arial" panose="020B0604020202020204" pitchFamily="34" charset="0"/>
              <a:buChar char="•"/>
            </a:pPr>
            <a:r>
              <a:rPr lang="en-US" b="1" dirty="0">
                <a:solidFill>
                  <a:schemeClr val="bg1"/>
                </a:solidFill>
              </a:rPr>
              <a:t>Does not allow you to run programs </a:t>
            </a:r>
          </a:p>
          <a:p>
            <a:pPr marL="1200150" lvl="2" indent="-285750">
              <a:buFont typeface="Arial" panose="020B0604020202020204" pitchFamily="34" charset="0"/>
              <a:buChar char="•"/>
            </a:pPr>
            <a:r>
              <a:rPr lang="en-US" b="1" dirty="0">
                <a:solidFill>
                  <a:schemeClr val="bg1"/>
                </a:solidFill>
              </a:rPr>
              <a:t>that require display interaction (such as GUI tests).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Note : Unlike other Node's configuration type, </a:t>
            </a:r>
          </a:p>
          <a:p>
            <a:pPr marL="742950" lvl="1" indent="-285750">
              <a:buFont typeface="Arial" panose="020B0604020202020204" pitchFamily="34" charset="0"/>
              <a:buChar char="•"/>
            </a:pPr>
            <a:r>
              <a:rPr lang="en-US" b="1" dirty="0">
                <a:solidFill>
                  <a:schemeClr val="bg1"/>
                </a:solidFill>
              </a:rPr>
              <a:t>Node's name is very important </a:t>
            </a:r>
          </a:p>
          <a:p>
            <a:pPr marL="1200150" lvl="2" indent="-285750">
              <a:buFont typeface="Arial" panose="020B0604020202020204" pitchFamily="34" charset="0"/>
              <a:buChar char="•"/>
            </a:pPr>
            <a:r>
              <a:rPr lang="en-US" b="1" dirty="0">
                <a:solidFill>
                  <a:schemeClr val="bg1"/>
                </a:solidFill>
              </a:rPr>
              <a:t>it is taken as the node's address : where service is created</a:t>
            </a:r>
          </a:p>
        </p:txBody>
      </p:sp>
    </p:spTree>
    <p:extLst>
      <p:ext uri="{BB962C8B-B14F-4D97-AF65-F5344CB8AC3E}">
        <p14:creationId xmlns:p14="http://schemas.microsoft.com/office/powerpoint/2010/main" val="546832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US" b="1" dirty="0">
                <a:solidFill>
                  <a:schemeClr val="bg1"/>
                </a:solidFill>
                <a:latin typeface="+mn-lt"/>
              </a:rPr>
              <a:t>Write your own script to launch Jenkins agents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52431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We can write your own script to start an agent. </a:t>
            </a:r>
          </a:p>
          <a:p>
            <a:pPr marL="285750" lvl="0" indent="-285750">
              <a:buFont typeface="Arial" panose="020B0604020202020204" pitchFamily="34" charset="0"/>
              <a:buChar char="•"/>
            </a:pPr>
            <a:r>
              <a:rPr lang="en-US" b="1" dirty="0">
                <a:solidFill>
                  <a:schemeClr val="bg1"/>
                </a:solidFill>
              </a:rPr>
              <a:t>You place this script on the master, </a:t>
            </a:r>
          </a:p>
          <a:p>
            <a:pPr marL="285750" lvl="0" indent="-285750">
              <a:buFont typeface="Arial" panose="020B0604020202020204" pitchFamily="34" charset="0"/>
              <a:buChar char="•"/>
            </a:pPr>
            <a:r>
              <a:rPr lang="en-US" b="1" dirty="0">
                <a:solidFill>
                  <a:schemeClr val="bg1"/>
                </a:solidFill>
              </a:rPr>
              <a:t>tell Jenkins to run this script whenever it needs to connect to an agent.</a:t>
            </a:r>
          </a:p>
          <a:p>
            <a:pPr marL="285750" lvl="0" indent="-285750">
              <a:buFont typeface="Arial" panose="020B0604020202020204" pitchFamily="34" charset="0"/>
              <a:buChar char="•"/>
            </a:pPr>
            <a:r>
              <a:rPr lang="en-US" b="1" dirty="0">
                <a:solidFill>
                  <a:schemeClr val="bg1"/>
                </a:solidFill>
              </a:rPr>
              <a:t>Typically, our script uses a remote program execution mechanism like SSH, </a:t>
            </a:r>
          </a:p>
          <a:p>
            <a:pPr marL="742950" lvl="1" indent="-285750">
              <a:buFont typeface="Arial" panose="020B0604020202020204" pitchFamily="34" charset="0"/>
              <a:buChar char="•"/>
            </a:pPr>
            <a:r>
              <a:rPr lang="en-US" b="1" dirty="0">
                <a:solidFill>
                  <a:schemeClr val="bg1"/>
                </a:solidFill>
              </a:rPr>
              <a:t>on Windows, this could be </a:t>
            </a:r>
            <a:r>
              <a:rPr lang="en-US" b="1" dirty="0" err="1">
                <a:solidFill>
                  <a:schemeClr val="bg1"/>
                </a:solidFill>
              </a:rPr>
              <a:t>cygwin</a:t>
            </a:r>
            <a:r>
              <a:rPr lang="en-US" b="1" dirty="0">
                <a:solidFill>
                  <a:schemeClr val="bg1"/>
                </a:solidFill>
              </a:rPr>
              <a:t> or tools like </a:t>
            </a:r>
            <a:r>
              <a:rPr lang="en-US" b="1" dirty="0" err="1">
                <a:solidFill>
                  <a:schemeClr val="bg1"/>
                </a:solidFill>
              </a:rPr>
              <a:t>psexec</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but Jenkins doesn't really assume any specific method of connectivity.</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Our script should be able to </a:t>
            </a:r>
          </a:p>
          <a:p>
            <a:pPr marL="742950" lvl="1" indent="-285750">
              <a:buFont typeface="Arial" panose="020B0604020202020204" pitchFamily="34" charset="0"/>
              <a:buChar char="•"/>
            </a:pPr>
            <a:r>
              <a:rPr lang="en-US" b="1" dirty="0">
                <a:solidFill>
                  <a:schemeClr val="bg1"/>
                </a:solidFill>
              </a:rPr>
              <a:t>connect to the right agent (e.g. </a:t>
            </a:r>
            <a:r>
              <a:rPr lang="en-US" b="1" dirty="0" err="1">
                <a:solidFill>
                  <a:schemeClr val="bg1"/>
                </a:solidFill>
              </a:rPr>
              <a:t>ssh</a:t>
            </a:r>
            <a:r>
              <a:rPr lang="en-US" b="1" dirty="0">
                <a:solidFill>
                  <a:schemeClr val="bg1"/>
                </a:solidFill>
              </a:rPr>
              <a:t>)</a:t>
            </a:r>
          </a:p>
          <a:p>
            <a:pPr marL="742950" lvl="1" indent="-285750">
              <a:buFont typeface="Arial" panose="020B0604020202020204" pitchFamily="34" charset="0"/>
              <a:buChar char="•"/>
            </a:pPr>
            <a:r>
              <a:rPr lang="en-US" b="1" dirty="0">
                <a:solidFill>
                  <a:schemeClr val="bg1"/>
                </a:solidFill>
              </a:rPr>
              <a:t>execute the agent program like </a:t>
            </a:r>
          </a:p>
          <a:p>
            <a:pPr marL="1200150" lvl="2" indent="-285750">
              <a:buFont typeface="Arial" panose="020B0604020202020204" pitchFamily="34" charset="0"/>
              <a:buChar char="•"/>
            </a:pPr>
            <a:r>
              <a:rPr lang="en-US" b="1" dirty="0">
                <a:solidFill>
                  <a:schemeClr val="bg1"/>
                </a:solidFill>
              </a:rPr>
              <a:t>java -jar agent.jar, </a:t>
            </a:r>
          </a:p>
          <a:p>
            <a:pPr marL="742950" lvl="1" indent="-285750">
              <a:buFont typeface="Arial" panose="020B0604020202020204" pitchFamily="34" charset="0"/>
              <a:buChar char="•"/>
            </a:pPr>
            <a:r>
              <a:rPr lang="en-US" b="1" dirty="0">
                <a:solidFill>
                  <a:schemeClr val="bg1"/>
                </a:solidFill>
              </a:rPr>
              <a:t>have its stdin/</a:t>
            </a:r>
            <a:r>
              <a:rPr lang="en-US" b="1" dirty="0" err="1">
                <a:solidFill>
                  <a:schemeClr val="bg1"/>
                </a:solidFill>
              </a:rPr>
              <a:t>stdout</a:t>
            </a:r>
            <a:r>
              <a:rPr lang="en-US" b="1" dirty="0">
                <a:solidFill>
                  <a:schemeClr val="bg1"/>
                </a:solidFill>
              </a:rPr>
              <a:t> connect to your script's stdin/</a:t>
            </a:r>
            <a:r>
              <a:rPr lang="en-US" b="1" dirty="0" err="1">
                <a:solidFill>
                  <a:schemeClr val="bg1"/>
                </a:solidFill>
              </a:rPr>
              <a:t>stdout</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For e.g., </a:t>
            </a:r>
          </a:p>
          <a:p>
            <a:pPr marL="285750" lvl="0" indent="-285750">
              <a:buFont typeface="Arial" panose="020B0604020202020204" pitchFamily="34" charset="0"/>
              <a:buChar char="•"/>
            </a:pPr>
            <a:r>
              <a:rPr lang="en-US" b="1" dirty="0">
                <a:solidFill>
                  <a:schemeClr val="bg1"/>
                </a:solidFill>
              </a:rPr>
              <a:t>if </a:t>
            </a:r>
            <a:r>
              <a:rPr lang="en-US" b="1" dirty="0" err="1">
                <a:solidFill>
                  <a:schemeClr val="bg1"/>
                </a:solidFill>
              </a:rPr>
              <a:t>ssh</a:t>
            </a:r>
            <a:r>
              <a:rPr lang="en-US" b="1" dirty="0">
                <a:solidFill>
                  <a:schemeClr val="bg1"/>
                </a:solidFill>
              </a:rPr>
              <a:t> is already setup and agent.jar is already downloaded</a:t>
            </a:r>
          </a:p>
          <a:p>
            <a:pPr marL="285750" lvl="0" indent="-285750">
              <a:buFont typeface="Arial" panose="020B0604020202020204" pitchFamily="34" charset="0"/>
              <a:buChar char="•"/>
            </a:pPr>
            <a:r>
              <a:rPr lang="en-US" b="1" dirty="0">
                <a:solidFill>
                  <a:schemeClr val="bg1"/>
                </a:solidFill>
              </a:rPr>
              <a:t>Below script is good enough</a:t>
            </a:r>
          </a:p>
          <a:p>
            <a:pPr marL="742950" lvl="1" indent="-285750">
              <a:buFont typeface="Arial" panose="020B0604020202020204" pitchFamily="34" charset="0"/>
              <a:buChar char="•"/>
            </a:pPr>
            <a:r>
              <a:rPr lang="en-US" b="1" dirty="0">
                <a:solidFill>
                  <a:schemeClr val="bg1"/>
                </a:solidFill>
              </a:rPr>
              <a:t>"</a:t>
            </a:r>
            <a:r>
              <a:rPr lang="en-US" b="1" dirty="0" err="1">
                <a:solidFill>
                  <a:schemeClr val="bg1"/>
                </a:solidFill>
              </a:rPr>
              <a:t>ssh</a:t>
            </a:r>
            <a:r>
              <a:rPr lang="en-US" b="1" dirty="0">
                <a:solidFill>
                  <a:schemeClr val="bg1"/>
                </a:solidFill>
              </a:rPr>
              <a:t> &lt;agent&gt; java -jar ~/bin/agent.jar" would be good.</a:t>
            </a:r>
          </a:p>
        </p:txBody>
      </p:sp>
    </p:spTree>
    <p:extLst>
      <p:ext uri="{BB962C8B-B14F-4D97-AF65-F5344CB8AC3E}">
        <p14:creationId xmlns:p14="http://schemas.microsoft.com/office/powerpoint/2010/main" val="33850485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US" b="1" dirty="0">
                <a:solidFill>
                  <a:schemeClr val="bg1"/>
                </a:solidFill>
                <a:latin typeface="+mn-lt"/>
              </a:rPr>
              <a:t>Write your own script to launch Jenkins agents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212352"/>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uses this stdin/</a:t>
            </a:r>
            <a:r>
              <a:rPr lang="en-US" b="1" dirty="0" err="1">
                <a:solidFill>
                  <a:schemeClr val="bg1"/>
                </a:solidFill>
              </a:rPr>
              <a:t>stdout</a:t>
            </a:r>
            <a:r>
              <a:rPr lang="en-US" b="1" dirty="0">
                <a:solidFill>
                  <a:schemeClr val="bg1"/>
                </a:solidFill>
              </a:rPr>
              <a:t> as the communication channel to the agent</a:t>
            </a:r>
          </a:p>
          <a:p>
            <a:pPr marL="285750" lvl="0" indent="-285750">
              <a:buFont typeface="Arial" panose="020B0604020202020204" pitchFamily="34" charset="0"/>
              <a:buChar char="•"/>
            </a:pPr>
            <a:r>
              <a:rPr lang="en-US" b="1" dirty="0">
                <a:solidFill>
                  <a:schemeClr val="bg1"/>
                </a:solidFill>
              </a:rPr>
              <a:t>Executes the command from the same.</a:t>
            </a:r>
          </a:p>
          <a:p>
            <a:pPr marL="285750" lvl="0" indent="-285750">
              <a:buFont typeface="Arial" panose="020B0604020202020204" pitchFamily="34" charset="0"/>
              <a:buChar char="•"/>
            </a:pPr>
            <a:r>
              <a:rPr lang="en-US" b="1" dirty="0">
                <a:solidFill>
                  <a:schemeClr val="bg1"/>
                </a:solidFill>
              </a:rPr>
              <a:t>So running this manually from your shell may not work</a:t>
            </a:r>
          </a:p>
          <a:p>
            <a:pPr marL="285750" lvl="0" indent="-285750">
              <a:buFont typeface="Arial" panose="020B0604020202020204" pitchFamily="34" charset="0"/>
              <a:buChar char="•"/>
            </a:pPr>
            <a:r>
              <a:rPr lang="en-US" b="1" dirty="0">
                <a:solidFill>
                  <a:schemeClr val="bg1"/>
                </a:solidFill>
              </a:rPr>
              <a:t>A copy of agent.jar can be downloaded from </a:t>
            </a:r>
          </a:p>
          <a:p>
            <a:pPr marL="742950" lvl="1" indent="-285750">
              <a:buFont typeface="Arial" panose="020B0604020202020204" pitchFamily="34" charset="0"/>
              <a:buChar char="•"/>
            </a:pPr>
            <a:r>
              <a:rPr lang="en-US" b="1" dirty="0">
                <a:solidFill>
                  <a:schemeClr val="bg1"/>
                </a:solidFill>
              </a:rPr>
              <a:t>http://yourserver:port/jnlpJars/agent.jar . </a:t>
            </a:r>
          </a:p>
          <a:p>
            <a:pPr marL="285750" lvl="0" indent="-285750">
              <a:buFont typeface="Arial" panose="020B0604020202020204" pitchFamily="34" charset="0"/>
              <a:buChar char="•"/>
            </a:pPr>
            <a:r>
              <a:rPr lang="en-US" b="1" dirty="0">
                <a:solidFill>
                  <a:schemeClr val="bg1"/>
                </a:solidFill>
              </a:rPr>
              <a:t>agent.jar doesn't change very often. </a:t>
            </a:r>
          </a:p>
          <a:p>
            <a:pPr marL="285750" lvl="0" indent="-285750">
              <a:buFont typeface="Arial" panose="020B0604020202020204" pitchFamily="34" charset="0"/>
              <a:buChar char="•"/>
            </a:pPr>
            <a:r>
              <a:rPr lang="en-US" b="1" dirty="0">
                <a:solidFill>
                  <a:schemeClr val="bg1"/>
                </a:solidFill>
              </a:rPr>
              <a:t>So downloading it every time when the script runs is an overkill.</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Advantage</a:t>
            </a:r>
          </a:p>
          <a:p>
            <a:pPr marL="742950" lvl="1" indent="-285750">
              <a:buFont typeface="Arial" panose="020B0604020202020204" pitchFamily="34" charset="0"/>
              <a:buChar char="•"/>
            </a:pPr>
            <a:r>
              <a:rPr lang="en-US" b="1" dirty="0">
                <a:solidFill>
                  <a:schemeClr val="bg1"/>
                </a:solidFill>
              </a:rPr>
              <a:t>if connection goes bad</a:t>
            </a:r>
          </a:p>
          <a:p>
            <a:pPr marL="1200150" lvl="2" indent="-285750">
              <a:buFont typeface="Arial" panose="020B0604020202020204" pitchFamily="34" charset="0"/>
              <a:buChar char="•"/>
            </a:pPr>
            <a:r>
              <a:rPr lang="en-US" b="1" dirty="0">
                <a:solidFill>
                  <a:schemeClr val="bg1"/>
                </a:solidFill>
              </a:rPr>
              <a:t>use Jenkins's web interface to re-establish the connection.</a:t>
            </a:r>
          </a:p>
          <a:p>
            <a:pPr marL="1657350" lvl="3" indent="-285750">
              <a:buFont typeface="Arial" panose="020B0604020202020204" pitchFamily="34" charset="0"/>
              <a:buChar char="•"/>
            </a:pPr>
            <a:r>
              <a:rPr lang="en-US" b="1" dirty="0">
                <a:solidFill>
                  <a:schemeClr val="bg1"/>
                </a:solidFill>
              </a:rPr>
              <a:t>because master manages the execution.</a:t>
            </a:r>
          </a:p>
          <a:p>
            <a:pPr marL="285750" lvl="0" indent="-285750">
              <a:buFont typeface="Arial" panose="020B0604020202020204" pitchFamily="34" charset="0"/>
              <a:buChar char="•"/>
            </a:pPr>
            <a:r>
              <a:rPr lang="en-US" b="1" dirty="0">
                <a:solidFill>
                  <a:schemeClr val="bg1"/>
                </a:solidFill>
              </a:rPr>
              <a:t>Disadvantage:</a:t>
            </a:r>
          </a:p>
          <a:p>
            <a:pPr marL="285750" lvl="0" indent="-285750">
              <a:buFont typeface="Arial" panose="020B0604020202020204" pitchFamily="34" charset="0"/>
              <a:buChar char="•"/>
            </a:pPr>
            <a:r>
              <a:rPr lang="en-US" b="1" dirty="0">
                <a:solidFill>
                  <a:schemeClr val="bg1"/>
                </a:solidFill>
              </a:rPr>
              <a:t>Launching agents this way may requires an additional initial set up on agents </a:t>
            </a:r>
          </a:p>
          <a:p>
            <a:pPr marL="742950" lvl="1" indent="-285750">
              <a:buFont typeface="Arial" panose="020B0604020202020204" pitchFamily="34" charset="0"/>
              <a:buChar char="•"/>
            </a:pPr>
            <a:r>
              <a:rPr lang="en-US" b="1" dirty="0">
                <a:solidFill>
                  <a:schemeClr val="bg1"/>
                </a:solidFill>
              </a:rPr>
              <a:t>especially on Windows, </a:t>
            </a:r>
          </a:p>
          <a:p>
            <a:pPr marL="742950" lvl="1" indent="-285750">
              <a:buFont typeface="Arial" panose="020B0604020202020204" pitchFamily="34" charset="0"/>
              <a:buChar char="•"/>
            </a:pPr>
            <a:r>
              <a:rPr lang="en-US" b="1" dirty="0">
                <a:solidFill>
                  <a:schemeClr val="bg1"/>
                </a:solidFill>
              </a:rPr>
              <a:t>remote login mechanism is not available out of box, </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501577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US" b="1" dirty="0">
                <a:solidFill>
                  <a:schemeClr val="bg1"/>
                </a:solidFill>
                <a:latin typeface="+mn-lt"/>
              </a:rPr>
              <a:t>Launch agent via "JNLP" agent browser -&gt; master</a:t>
            </a:r>
            <a:br>
              <a:rPr lang="en-US" b="1" dirty="0">
                <a:solidFill>
                  <a:schemeClr val="bg1"/>
                </a:solidFill>
                <a:latin typeface="+mn-lt"/>
              </a:rPr>
            </a:b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788739"/>
            <a:ext cx="10615808" cy="590931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Launch agent via "JNLP" from agent back to master in a browser</a:t>
            </a:r>
          </a:p>
          <a:p>
            <a:pPr marL="285750" lvl="0" indent="-285750">
              <a:buFont typeface="Arial" panose="020B0604020202020204" pitchFamily="34" charset="0"/>
              <a:buChar char="•"/>
            </a:pPr>
            <a:r>
              <a:rPr lang="en-US" b="1" dirty="0">
                <a:solidFill>
                  <a:schemeClr val="bg1"/>
                </a:solidFill>
              </a:rPr>
              <a:t>Another way of doing this is to start an agent through Java Web Start (JNLP).</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Server should be configured to appear </a:t>
            </a:r>
          </a:p>
          <a:p>
            <a:pPr marL="285750" lvl="0" indent="-285750">
              <a:buFont typeface="Arial" panose="020B0604020202020204" pitchFamily="34" charset="0"/>
              <a:buChar char="•"/>
            </a:pPr>
            <a:r>
              <a:rPr lang="en-US" b="1" dirty="0">
                <a:solidFill>
                  <a:schemeClr val="bg1"/>
                </a:solidFill>
              </a:rPr>
              <a:t>So, before attempting to create the build agent, </a:t>
            </a:r>
          </a:p>
          <a:p>
            <a:pPr marL="742950" lvl="1" indent="-285750">
              <a:buFont typeface="Arial" panose="020B0604020202020204" pitchFamily="34" charset="0"/>
              <a:buChar char="•"/>
            </a:pPr>
            <a:r>
              <a:rPr lang="en-US" b="1" dirty="0">
                <a:solidFill>
                  <a:schemeClr val="bg1"/>
                </a:solidFill>
              </a:rPr>
              <a:t>Go to manage Jenkins-&gt;Global Security-&gt;TCP port for JNLP agents.</a:t>
            </a:r>
          </a:p>
          <a:p>
            <a:pPr marL="742950" lvl="1" indent="-285750">
              <a:buFont typeface="Arial" panose="020B0604020202020204" pitchFamily="34" charset="0"/>
              <a:buChar char="•"/>
            </a:pPr>
            <a:r>
              <a:rPr lang="en-US" b="1" dirty="0">
                <a:solidFill>
                  <a:schemeClr val="bg1"/>
                </a:solidFill>
              </a:rPr>
              <a:t>Go to logon to the agent node</a:t>
            </a:r>
          </a:p>
          <a:p>
            <a:pPr marL="742950" lvl="1" indent="-285750">
              <a:buFont typeface="Arial" panose="020B0604020202020204" pitchFamily="34" charset="0"/>
              <a:buChar char="•"/>
            </a:pPr>
            <a:r>
              <a:rPr lang="en-US" b="1" dirty="0">
                <a:solidFill>
                  <a:schemeClr val="bg1"/>
                </a:solidFill>
              </a:rPr>
              <a:t>open a browser, </a:t>
            </a:r>
          </a:p>
          <a:p>
            <a:pPr marL="742950" lvl="1" indent="-285750">
              <a:buFont typeface="Arial" panose="020B0604020202020204" pitchFamily="34" charset="0"/>
              <a:buChar char="•"/>
            </a:pPr>
            <a:r>
              <a:rPr lang="en-US" b="1" dirty="0">
                <a:solidFill>
                  <a:schemeClr val="bg1"/>
                </a:solidFill>
              </a:rPr>
              <a:t>and open the agent page. </a:t>
            </a:r>
          </a:p>
          <a:p>
            <a:pPr marL="742950" lvl="1" indent="-285750">
              <a:buFont typeface="Arial" panose="020B0604020202020204" pitchFamily="34" charset="0"/>
              <a:buChar char="•"/>
            </a:pPr>
            <a:r>
              <a:rPr lang="en-US" b="1" dirty="0">
                <a:solidFill>
                  <a:schemeClr val="bg1"/>
                </a:solidFill>
              </a:rPr>
              <a:t>You'll be then presented with the JNLP launch icon. </a:t>
            </a:r>
          </a:p>
          <a:p>
            <a:pPr marL="742950" lvl="1" indent="-285750">
              <a:buFont typeface="Arial" panose="020B0604020202020204" pitchFamily="34" charset="0"/>
              <a:buChar char="•"/>
            </a:pPr>
            <a:r>
              <a:rPr lang="en-US" b="1" dirty="0">
                <a:solidFill>
                  <a:schemeClr val="bg1"/>
                </a:solidFill>
              </a:rPr>
              <a:t>Upon clicking it, </a:t>
            </a:r>
          </a:p>
          <a:p>
            <a:pPr marL="742950" lvl="1" indent="-285750">
              <a:buFont typeface="Arial" panose="020B0604020202020204" pitchFamily="34" charset="0"/>
              <a:buChar char="•"/>
            </a:pPr>
            <a:r>
              <a:rPr lang="en-US" b="1" dirty="0">
                <a:solidFill>
                  <a:schemeClr val="bg1"/>
                </a:solidFill>
              </a:rPr>
              <a:t>Java Web Start will kick in</a:t>
            </a:r>
          </a:p>
          <a:p>
            <a:pPr marL="285750" lvl="0" indent="-285750">
              <a:buFont typeface="Arial" panose="020B0604020202020204" pitchFamily="34" charset="0"/>
              <a:buChar char="•"/>
            </a:pPr>
            <a:r>
              <a:rPr lang="en-US" b="1" dirty="0">
                <a:solidFill>
                  <a:schemeClr val="bg1"/>
                </a:solidFill>
              </a:rPr>
              <a:t>it launches an agent on the computer where the browser was running.</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Advantage </a:t>
            </a:r>
          </a:p>
          <a:p>
            <a:pPr marL="285750" lvl="0" indent="-285750">
              <a:buFont typeface="Arial" panose="020B0604020202020204" pitchFamily="34" charset="0"/>
              <a:buChar char="•"/>
            </a:pPr>
            <a:r>
              <a:rPr lang="en-US" b="1" dirty="0">
                <a:solidFill>
                  <a:schemeClr val="bg1"/>
                </a:solidFill>
              </a:rPr>
              <a:t>	convenient when the master cannot initiate a connection to agents, </a:t>
            </a:r>
          </a:p>
          <a:p>
            <a:pPr marL="285750" lvl="0" indent="-285750">
              <a:buFont typeface="Arial" panose="020B0604020202020204" pitchFamily="34" charset="0"/>
              <a:buChar char="•"/>
            </a:pPr>
            <a:r>
              <a:rPr lang="en-US" b="1" dirty="0">
                <a:solidFill>
                  <a:schemeClr val="bg1"/>
                </a:solidFill>
              </a:rPr>
              <a:t>	e.g. agent runs outside a firewall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Disadvantage</a:t>
            </a:r>
          </a:p>
          <a:p>
            <a:pPr marL="285750" lvl="0" indent="-285750">
              <a:buFont typeface="Arial" panose="020B0604020202020204" pitchFamily="34" charset="0"/>
              <a:buChar char="•"/>
            </a:pPr>
            <a:r>
              <a:rPr lang="en-US" b="1" dirty="0">
                <a:solidFill>
                  <a:schemeClr val="bg1"/>
                </a:solidFill>
              </a:rPr>
              <a:t>	If agent goes down, </a:t>
            </a:r>
          </a:p>
          <a:p>
            <a:pPr marL="285750" lvl="0" indent="-285750">
              <a:buFont typeface="Arial" panose="020B0604020202020204" pitchFamily="34" charset="0"/>
              <a:buChar char="•"/>
            </a:pPr>
            <a:r>
              <a:rPr lang="en-US" b="1" dirty="0">
                <a:solidFill>
                  <a:schemeClr val="bg1"/>
                </a:solidFill>
              </a:rPr>
              <a:t>		the master has no way of re-launching it on its own.</a:t>
            </a:r>
          </a:p>
        </p:txBody>
      </p:sp>
    </p:spTree>
    <p:extLst>
      <p:ext uri="{BB962C8B-B14F-4D97-AF65-F5344CB8AC3E}">
        <p14:creationId xmlns:p14="http://schemas.microsoft.com/office/powerpoint/2010/main" val="1313112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US" b="1" dirty="0">
                <a:solidFill>
                  <a:schemeClr val="bg1"/>
                </a:solidFill>
                <a:latin typeface="+mn-lt"/>
              </a:rPr>
              <a:t>Launch agent via "JNLP" agent browser -&gt; master</a:t>
            </a:r>
            <a:br>
              <a:rPr lang="en-US" b="1" dirty="0">
                <a:solidFill>
                  <a:schemeClr val="bg1"/>
                </a:solidFill>
                <a:latin typeface="+mn-lt"/>
              </a:rPr>
            </a:b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788739"/>
            <a:ext cx="10615808" cy="452431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On Windows, </a:t>
            </a:r>
          </a:p>
          <a:p>
            <a:pPr marL="285750" lvl="0" indent="-285750">
              <a:buFont typeface="Arial" panose="020B0604020202020204" pitchFamily="34" charset="0"/>
              <a:buChar char="•"/>
            </a:pPr>
            <a:r>
              <a:rPr lang="en-US" b="1" dirty="0">
                <a:solidFill>
                  <a:schemeClr val="bg1"/>
                </a:solidFill>
              </a:rPr>
              <a:t>do this manually once, </a:t>
            </a:r>
          </a:p>
          <a:p>
            <a:pPr marL="742950" lvl="1" indent="-285750">
              <a:buFont typeface="Arial" panose="020B0604020202020204" pitchFamily="34" charset="0"/>
              <a:buChar char="•"/>
            </a:pPr>
            <a:r>
              <a:rPr lang="en-US" b="1" dirty="0">
                <a:solidFill>
                  <a:schemeClr val="bg1"/>
                </a:solidFill>
              </a:rPr>
              <a:t>setup launched JNLP agent as a Windows service </a:t>
            </a:r>
          </a:p>
          <a:p>
            <a:pPr marL="742950" lvl="1" indent="-285750">
              <a:buFont typeface="Arial" panose="020B0604020202020204" pitchFamily="34" charset="0"/>
              <a:buChar char="•"/>
            </a:pPr>
            <a:r>
              <a:rPr lang="en-US" b="1" dirty="0">
                <a:solidFill>
                  <a:schemeClr val="bg1"/>
                </a:solidFill>
              </a:rPr>
              <a:t>don't need to interactively start the agent there after.</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To run GUI tests on Windows </a:t>
            </a:r>
          </a:p>
          <a:p>
            <a:pPr marL="742950" lvl="1" indent="-285750">
              <a:buFont typeface="Arial" panose="020B0604020202020204" pitchFamily="34" charset="0"/>
              <a:buChar char="•"/>
            </a:pPr>
            <a:r>
              <a:rPr lang="en-US" b="1" dirty="0">
                <a:solidFill>
                  <a:schemeClr val="bg1"/>
                </a:solidFill>
              </a:rPr>
              <a:t>If we have dedicated (virtual) test machine</a:t>
            </a:r>
          </a:p>
          <a:p>
            <a:pPr marL="742950" lvl="1" indent="-285750">
              <a:buFont typeface="Arial" panose="020B0604020202020204" pitchFamily="34" charset="0"/>
              <a:buChar char="•"/>
            </a:pPr>
            <a:r>
              <a:rPr lang="en-US" b="1" dirty="0">
                <a:solidFill>
                  <a:schemeClr val="bg1"/>
                </a:solidFill>
              </a:rPr>
              <a:t>Create a </a:t>
            </a:r>
            <a:r>
              <a:rPr lang="en-US" b="1" dirty="0" err="1">
                <a:solidFill>
                  <a:schemeClr val="bg1"/>
                </a:solidFill>
              </a:rPr>
              <a:t>jenkins</a:t>
            </a:r>
            <a:r>
              <a:rPr lang="en-US" b="1" dirty="0">
                <a:solidFill>
                  <a:schemeClr val="bg1"/>
                </a:solidFill>
              </a:rPr>
              <a:t> user account</a:t>
            </a:r>
          </a:p>
          <a:p>
            <a:pPr marL="742950" lvl="1" indent="-285750">
              <a:buFont typeface="Arial" panose="020B0604020202020204" pitchFamily="34" charset="0"/>
              <a:buChar char="•"/>
            </a:pPr>
            <a:r>
              <a:rPr lang="en-US" b="1" dirty="0">
                <a:solidFill>
                  <a:schemeClr val="bg1"/>
                </a:solidFill>
              </a:rPr>
              <a:t>Enable auto-login</a:t>
            </a:r>
          </a:p>
          <a:p>
            <a:pPr marL="742950" lvl="1" indent="-285750">
              <a:buFont typeface="Arial" panose="020B0604020202020204" pitchFamily="34" charset="0"/>
              <a:buChar char="•"/>
            </a:pPr>
            <a:r>
              <a:rPr lang="en-US" b="1" dirty="0">
                <a:solidFill>
                  <a:schemeClr val="bg1"/>
                </a:solidFill>
              </a:rPr>
              <a:t>Add shortcut to the JNLP file in the Startup items </a:t>
            </a:r>
          </a:p>
          <a:p>
            <a:pPr marL="1200150" lvl="2" indent="-285750">
              <a:buFont typeface="Arial" panose="020B0604020202020204" pitchFamily="34" charset="0"/>
              <a:buChar char="•"/>
            </a:pPr>
            <a:r>
              <a:rPr lang="en-US" b="1" dirty="0">
                <a:solidFill>
                  <a:schemeClr val="bg1"/>
                </a:solidFill>
              </a:rPr>
              <a:t>(after having trusted the agent's certificate). </a:t>
            </a:r>
          </a:p>
          <a:p>
            <a:pPr marL="1200150" lvl="2" indent="-285750">
              <a:buFont typeface="Arial" panose="020B0604020202020204" pitchFamily="34" charset="0"/>
              <a:buChar char="•"/>
            </a:pPr>
            <a:r>
              <a:rPr lang="en-US" b="1" dirty="0">
                <a:solidFill>
                  <a:schemeClr val="bg1"/>
                </a:solidFill>
              </a:rPr>
              <a:t>This allows one to run tests as a restricted user as well.</a:t>
            </a:r>
          </a:p>
          <a:p>
            <a:pPr marL="285750" lvl="0" indent="-285750">
              <a:buFont typeface="Arial" panose="020B0604020202020204" pitchFamily="34" charset="0"/>
              <a:buChar char="•"/>
            </a:pPr>
            <a:r>
              <a:rPr lang="en-US" b="1" dirty="0">
                <a:solidFill>
                  <a:schemeClr val="bg1"/>
                </a:solidFill>
              </a:rPr>
              <a:t>Note: </a:t>
            </a:r>
          </a:p>
          <a:p>
            <a:pPr marL="742950" lvl="1" indent="-285750">
              <a:buFont typeface="Arial" panose="020B0604020202020204" pitchFamily="34" charset="0"/>
              <a:buChar char="•"/>
            </a:pPr>
            <a:r>
              <a:rPr lang="en-US" b="1" dirty="0">
                <a:solidFill>
                  <a:schemeClr val="bg1"/>
                </a:solidFill>
              </a:rPr>
              <a:t>If the master is running behind a reverse proxy </a:t>
            </a:r>
          </a:p>
          <a:p>
            <a:pPr marL="742950" lvl="1" indent="-285750">
              <a:buFont typeface="Arial" panose="020B0604020202020204" pitchFamily="34" charset="0"/>
              <a:buChar char="•"/>
            </a:pPr>
            <a:r>
              <a:rPr lang="en-US" b="1" dirty="0">
                <a:solidFill>
                  <a:schemeClr val="bg1"/>
                </a:solidFill>
              </a:rPr>
              <a:t>you might need to configure "Tunnel connection through" the "Advanced" section of the JNLP start </a:t>
            </a:r>
          </a:p>
          <a:p>
            <a:pPr marL="742950" lvl="1" indent="-285750">
              <a:buFont typeface="Arial" panose="020B0604020202020204" pitchFamily="34" charset="0"/>
              <a:buChar char="•"/>
            </a:pPr>
            <a:r>
              <a:rPr lang="en-US" b="1" dirty="0">
                <a:solidFill>
                  <a:schemeClr val="bg1"/>
                </a:solidFill>
              </a:rPr>
              <a:t>method on the agent configuration page to make JNLP work.</a:t>
            </a:r>
          </a:p>
        </p:txBody>
      </p:sp>
    </p:spTree>
    <p:extLst>
      <p:ext uri="{BB962C8B-B14F-4D97-AF65-F5344CB8AC3E}">
        <p14:creationId xmlns:p14="http://schemas.microsoft.com/office/powerpoint/2010/main" val="85963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pPr algn="ctr"/>
            <a:r>
              <a:rPr lang="en-IN" b="1" dirty="0">
                <a:solidFill>
                  <a:schemeClr val="bg1"/>
                </a:solidFill>
                <a:latin typeface="+mn-lt"/>
              </a:rPr>
              <a:t>Agenda</a:t>
            </a: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482894"/>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Setup a pipeline</a:t>
            </a:r>
          </a:p>
          <a:p>
            <a:pPr marL="742950" lvl="1" indent="-285750">
              <a:buFont typeface="Arial" panose="020B0604020202020204" pitchFamily="34" charset="0"/>
              <a:buChar char="•"/>
            </a:pPr>
            <a:r>
              <a:rPr lang="en-IN" b="1" dirty="0">
                <a:solidFill>
                  <a:schemeClr val="bg1"/>
                </a:solidFill>
              </a:rPr>
              <a:t>Download the code from git</a:t>
            </a:r>
          </a:p>
          <a:p>
            <a:pPr marL="742950" lvl="1" indent="-285750">
              <a:buFont typeface="Arial" panose="020B0604020202020204" pitchFamily="34" charset="0"/>
              <a:buChar char="•"/>
            </a:pPr>
            <a:r>
              <a:rPr lang="en-IN" b="1" dirty="0">
                <a:solidFill>
                  <a:schemeClr val="bg1"/>
                </a:solidFill>
              </a:rPr>
              <a:t>Build it using Maven</a:t>
            </a:r>
          </a:p>
          <a:p>
            <a:pPr marL="742950" lvl="1" indent="-285750">
              <a:buFont typeface="Arial" panose="020B0604020202020204" pitchFamily="34" charset="0"/>
              <a:buChar char="•"/>
            </a:pPr>
            <a:r>
              <a:rPr lang="en-IN" b="1" dirty="0">
                <a:solidFill>
                  <a:schemeClr val="bg1"/>
                </a:solidFill>
              </a:rPr>
              <a:t>Create a Docker Image</a:t>
            </a:r>
          </a:p>
          <a:p>
            <a:pPr marL="742950" lvl="1" indent="-285750">
              <a:buFont typeface="Arial" panose="020B0604020202020204" pitchFamily="34" charset="0"/>
              <a:buChar char="•"/>
            </a:pPr>
            <a:r>
              <a:rPr lang="en-IN" b="1" dirty="0">
                <a:solidFill>
                  <a:schemeClr val="bg1"/>
                </a:solidFill>
              </a:rPr>
              <a:t>Run a docker container from the image</a:t>
            </a:r>
          </a:p>
          <a:p>
            <a:pPr marL="742950" lvl="1" indent="-285750">
              <a:buFont typeface="Arial" panose="020B0604020202020204" pitchFamily="34" charset="0"/>
              <a:buChar char="•"/>
            </a:pPr>
            <a:r>
              <a:rPr lang="en-IN" b="1" dirty="0">
                <a:solidFill>
                  <a:schemeClr val="bg1"/>
                </a:solidFill>
              </a:rPr>
              <a:t>Execute test cases based on the docker image.</a:t>
            </a:r>
          </a:p>
          <a:p>
            <a:pPr marL="285750" lvl="0" indent="-285750">
              <a:buFont typeface="Arial" panose="020B0604020202020204" pitchFamily="34" charset="0"/>
              <a:buChar char="•"/>
            </a:pPr>
            <a:endParaRPr lang="en-IN" b="1" dirty="0">
              <a:solidFill>
                <a:schemeClr val="bg1"/>
              </a:solidFill>
            </a:endParaRPr>
          </a:p>
          <a:p>
            <a:pPr marL="285750" lvl="0" indent="-285750">
              <a:buFont typeface="Arial" panose="020B0604020202020204" pitchFamily="34" charset="0"/>
              <a:buChar char="•"/>
            </a:pPr>
            <a:r>
              <a:rPr lang="en-IN" b="1" dirty="0">
                <a:solidFill>
                  <a:schemeClr val="bg1"/>
                </a:solidFill>
              </a:rPr>
              <a:t>Test Cases</a:t>
            </a:r>
          </a:p>
          <a:p>
            <a:pPr marL="285750" lvl="0" indent="-285750">
              <a:buFont typeface="Arial" panose="020B0604020202020204" pitchFamily="34" charset="0"/>
              <a:buChar char="•"/>
            </a:pPr>
            <a:r>
              <a:rPr lang="en-IN" b="1" dirty="0">
                <a:solidFill>
                  <a:schemeClr val="bg1"/>
                </a:solidFill>
              </a:rPr>
              <a:t>• Introduction to Testing</a:t>
            </a:r>
          </a:p>
          <a:p>
            <a:pPr marL="742950" lvl="1" indent="-285750">
              <a:buFont typeface="Arial" panose="020B0604020202020204" pitchFamily="34" charset="0"/>
              <a:buChar char="•"/>
            </a:pPr>
            <a:r>
              <a:rPr lang="en-IN" b="1" dirty="0">
                <a:solidFill>
                  <a:schemeClr val="bg1"/>
                </a:solidFill>
              </a:rPr>
              <a:t>Unit Testing</a:t>
            </a:r>
          </a:p>
          <a:p>
            <a:pPr marL="1200150" lvl="2" indent="-285750">
              <a:buFont typeface="Arial" panose="020B0604020202020204" pitchFamily="34" charset="0"/>
              <a:buChar char="•"/>
            </a:pPr>
            <a:r>
              <a:rPr lang="en-IN" b="1" dirty="0">
                <a:solidFill>
                  <a:schemeClr val="bg1"/>
                </a:solidFill>
              </a:rPr>
              <a:t>Executing unit tests from </a:t>
            </a:r>
            <a:r>
              <a:rPr lang="en-IN" b="1" dirty="0" err="1">
                <a:solidFill>
                  <a:schemeClr val="bg1"/>
                </a:solidFill>
              </a:rPr>
              <a:t>jenkins</a:t>
            </a:r>
            <a:r>
              <a:rPr lang="en-IN" b="1" dirty="0">
                <a:solidFill>
                  <a:schemeClr val="bg1"/>
                </a:solidFill>
              </a:rPr>
              <a:t> (repo. Same as dev)</a:t>
            </a:r>
          </a:p>
          <a:p>
            <a:pPr marL="742950" lvl="1" indent="-285750">
              <a:buFont typeface="Arial" panose="020B0604020202020204" pitchFamily="34" charset="0"/>
              <a:buChar char="•"/>
            </a:pPr>
            <a:r>
              <a:rPr lang="en-IN" b="1" dirty="0">
                <a:solidFill>
                  <a:schemeClr val="bg1"/>
                </a:solidFill>
              </a:rPr>
              <a:t>Integration testing</a:t>
            </a:r>
          </a:p>
          <a:p>
            <a:pPr marL="1200150" lvl="2" indent="-285750">
              <a:buFont typeface="Arial" panose="020B0604020202020204" pitchFamily="34" charset="0"/>
              <a:buChar char="•"/>
            </a:pPr>
            <a:r>
              <a:rPr lang="en-IN" b="1" dirty="0">
                <a:solidFill>
                  <a:schemeClr val="bg1"/>
                </a:solidFill>
              </a:rPr>
              <a:t>Executing integration tests from </a:t>
            </a:r>
            <a:r>
              <a:rPr lang="en-IN" b="1" dirty="0" err="1">
                <a:solidFill>
                  <a:schemeClr val="bg1"/>
                </a:solidFill>
              </a:rPr>
              <a:t>jenkins</a:t>
            </a:r>
            <a:r>
              <a:rPr lang="en-IN" b="1" dirty="0">
                <a:solidFill>
                  <a:schemeClr val="bg1"/>
                </a:solidFill>
              </a:rPr>
              <a:t> (repo. Diff. from dev)</a:t>
            </a:r>
          </a:p>
          <a:p>
            <a:pPr marL="742950" lvl="1" indent="-285750">
              <a:buFont typeface="Arial" panose="020B0604020202020204" pitchFamily="34" charset="0"/>
              <a:buChar char="•"/>
            </a:pPr>
            <a:r>
              <a:rPr lang="en-IN" b="1" dirty="0">
                <a:solidFill>
                  <a:schemeClr val="bg1"/>
                </a:solidFill>
              </a:rPr>
              <a:t>Best practices in test execution from Jenkins</a:t>
            </a:r>
          </a:p>
          <a:p>
            <a:pPr marL="285750" lvl="0" indent="-285750">
              <a:buFont typeface="Arial" panose="020B0604020202020204" pitchFamily="34" charset="0"/>
              <a:buChar char="•"/>
            </a:pPr>
            <a:endParaRPr lang="en-IN" b="1" dirty="0">
              <a:solidFill>
                <a:schemeClr val="bg1"/>
              </a:solidFill>
            </a:endParaRPr>
          </a:p>
        </p:txBody>
      </p:sp>
    </p:spTree>
    <p:extLst>
      <p:ext uri="{BB962C8B-B14F-4D97-AF65-F5344CB8AC3E}">
        <p14:creationId xmlns:p14="http://schemas.microsoft.com/office/powerpoint/2010/main" val="1896121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US" b="1" dirty="0" err="1">
                <a:solidFill>
                  <a:schemeClr val="bg1"/>
                </a:solidFill>
                <a:latin typeface="+mn-lt"/>
              </a:rPr>
              <a:t>Kohsuke</a:t>
            </a:r>
            <a:r>
              <a:rPr lang="en-US" b="1" dirty="0">
                <a:solidFill>
                  <a:schemeClr val="bg1"/>
                </a:solidFill>
                <a:latin typeface="+mn-lt"/>
              </a:rPr>
              <a:t> Kawaguchi's set up of Jenkins agents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103699"/>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err="1">
                <a:solidFill>
                  <a:schemeClr val="bg1"/>
                </a:solidFill>
              </a:rPr>
              <a:t>Kohsuke</a:t>
            </a:r>
            <a:r>
              <a:rPr lang="en-US" b="1" dirty="0">
                <a:solidFill>
                  <a:schemeClr val="bg1"/>
                </a:solidFill>
              </a:rPr>
              <a:t> Kawaguchi's set up of Jenkins agents </a:t>
            </a:r>
          </a:p>
          <a:p>
            <a:pPr marL="285750" lvl="0" indent="-285750">
              <a:buFont typeface="Arial" panose="020B0604020202020204" pitchFamily="34" charset="0"/>
              <a:buChar char="•"/>
            </a:pPr>
            <a:r>
              <a:rPr lang="en-US" b="1" dirty="0">
                <a:solidFill>
                  <a:schemeClr val="bg1"/>
                </a:solidFill>
              </a:rPr>
              <a:t>Used to use inside Sun for his day job. </a:t>
            </a:r>
          </a:p>
          <a:p>
            <a:pPr marL="285750" lvl="0" indent="-285750">
              <a:buFont typeface="Arial" panose="020B0604020202020204" pitchFamily="34" charset="0"/>
              <a:buChar char="•"/>
            </a:pPr>
            <a:r>
              <a:rPr lang="en-US" b="1" dirty="0">
                <a:solidFill>
                  <a:schemeClr val="bg1"/>
                </a:solidFill>
              </a:rPr>
              <a:t>Master Jenkins node ran on a SPARC Solaris box</a:t>
            </a:r>
          </a:p>
          <a:p>
            <a:pPr marL="285750" lvl="0" indent="-285750">
              <a:buFont typeface="Arial" panose="020B0604020202020204" pitchFamily="34" charset="0"/>
              <a:buChar char="•"/>
            </a:pPr>
            <a:r>
              <a:rPr lang="en-US" b="1" dirty="0">
                <a:solidFill>
                  <a:schemeClr val="bg1"/>
                </a:solidFill>
              </a:rPr>
              <a:t>Had many </a:t>
            </a:r>
          </a:p>
          <a:p>
            <a:pPr marL="742950" lvl="1" indent="-285750">
              <a:buFont typeface="Arial" panose="020B0604020202020204" pitchFamily="34" charset="0"/>
              <a:buChar char="•"/>
            </a:pPr>
            <a:r>
              <a:rPr lang="en-US" b="1" dirty="0">
                <a:solidFill>
                  <a:schemeClr val="bg1"/>
                </a:solidFill>
              </a:rPr>
              <a:t>SPARC Solaris agents, </a:t>
            </a:r>
          </a:p>
          <a:p>
            <a:pPr marL="742950" lvl="1" indent="-285750">
              <a:buFont typeface="Arial" panose="020B0604020202020204" pitchFamily="34" charset="0"/>
              <a:buChar char="•"/>
            </a:pPr>
            <a:r>
              <a:rPr lang="en-US" b="1" dirty="0">
                <a:solidFill>
                  <a:schemeClr val="bg1"/>
                </a:solidFill>
              </a:rPr>
              <a:t>Opteron Linux agents</a:t>
            </a:r>
          </a:p>
          <a:p>
            <a:pPr marL="742950" lvl="1" indent="-285750">
              <a:buFont typeface="Arial" panose="020B0604020202020204" pitchFamily="34" charset="0"/>
              <a:buChar char="•"/>
            </a:pPr>
            <a:r>
              <a:rPr lang="en-US" b="1" dirty="0">
                <a:solidFill>
                  <a:schemeClr val="bg1"/>
                </a:solidFill>
              </a:rPr>
              <a:t>few Windows agents.</a:t>
            </a:r>
          </a:p>
          <a:p>
            <a:pPr marL="285750" lvl="0" indent="-285750">
              <a:buFont typeface="Arial" panose="020B0604020202020204" pitchFamily="34" charset="0"/>
              <a:buChar char="•"/>
            </a:pPr>
            <a:r>
              <a:rPr lang="en-US" b="1" dirty="0">
                <a:solidFill>
                  <a:schemeClr val="bg1"/>
                </a:solidFill>
              </a:rPr>
              <a:t>All computers use the same UID and GID.</a:t>
            </a:r>
          </a:p>
          <a:p>
            <a:pPr marL="742950" lvl="1" indent="-285750">
              <a:buFont typeface="Arial" panose="020B0604020202020204" pitchFamily="34" charset="0"/>
              <a:buChar char="•"/>
            </a:pPr>
            <a:r>
              <a:rPr lang="en-US" b="1" dirty="0">
                <a:solidFill>
                  <a:schemeClr val="bg1"/>
                </a:solidFill>
              </a:rPr>
              <a:t>Not a Jenkins requirement, but it makes the agent management easier.</a:t>
            </a:r>
          </a:p>
          <a:p>
            <a:pPr marL="742950" lvl="1" indent="-285750">
              <a:buFont typeface="Arial" panose="020B0604020202020204" pitchFamily="34" charset="0"/>
              <a:buChar char="•"/>
            </a:pPr>
            <a:r>
              <a:rPr lang="en-US" b="1" dirty="0">
                <a:solidFill>
                  <a:schemeClr val="bg1"/>
                </a:solidFill>
              </a:rPr>
              <a:t>Unix-like operating systems identify </a:t>
            </a:r>
          </a:p>
          <a:p>
            <a:pPr marL="742950" lvl="1" indent="-285750">
              <a:buFont typeface="Arial" panose="020B0604020202020204" pitchFamily="34" charset="0"/>
              <a:buChar char="•"/>
            </a:pPr>
            <a:r>
              <a:rPr lang="en-US" b="1" dirty="0">
                <a:solidFill>
                  <a:schemeClr val="bg1"/>
                </a:solidFill>
              </a:rPr>
              <a:t>	user by user identifier (UID): an user called </a:t>
            </a:r>
            <a:r>
              <a:rPr lang="en-US" b="1" dirty="0" err="1">
                <a:solidFill>
                  <a:schemeClr val="bg1"/>
                </a:solidFill>
              </a:rPr>
              <a:t>jenkins</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	Identify group by a group identifier (GID): a group called </a:t>
            </a:r>
            <a:r>
              <a:rPr lang="en-US" b="1" dirty="0" err="1">
                <a:solidFill>
                  <a:schemeClr val="bg1"/>
                </a:solidFill>
              </a:rPr>
              <a:t>jenkins</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determine which system resources a user or group can access.</a:t>
            </a:r>
          </a:p>
          <a:p>
            <a:pPr marL="285750" lvl="0" indent="-285750">
              <a:buFont typeface="Arial" panose="020B0604020202020204" pitchFamily="34" charset="0"/>
              <a:buChar char="•"/>
            </a:pPr>
            <a:r>
              <a:rPr lang="en-US" b="1" dirty="0">
                <a:solidFill>
                  <a:schemeClr val="bg1"/>
                </a:solidFill>
              </a:rPr>
              <a:t>On each computer, </a:t>
            </a:r>
          </a:p>
          <a:p>
            <a:pPr marL="285750" lvl="0" indent="-285750">
              <a:buFont typeface="Arial" panose="020B0604020202020204" pitchFamily="34" charset="0"/>
              <a:buChar char="•"/>
            </a:pPr>
            <a:r>
              <a:rPr lang="en-US" b="1" dirty="0">
                <a:solidFill>
                  <a:schemeClr val="bg1"/>
                </a:solidFill>
              </a:rPr>
              <a:t>	/var/</a:t>
            </a:r>
            <a:r>
              <a:rPr lang="en-US" b="1" dirty="0" err="1">
                <a:solidFill>
                  <a:schemeClr val="bg1"/>
                </a:solidFill>
              </a:rPr>
              <a:t>jenkins</a:t>
            </a:r>
            <a:r>
              <a:rPr lang="en-US" b="1" dirty="0">
                <a:solidFill>
                  <a:schemeClr val="bg1"/>
                </a:solidFill>
              </a:rPr>
              <a:t>: home directory of user </a:t>
            </a:r>
            <a:r>
              <a:rPr lang="en-US" b="1" dirty="0" err="1">
                <a:solidFill>
                  <a:schemeClr val="bg1"/>
                </a:solidFill>
              </a:rPr>
              <a:t>jenkins</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Not a hard requirement, </a:t>
            </a:r>
          </a:p>
          <a:p>
            <a:pPr marL="285750" lvl="0" indent="-285750">
              <a:buFont typeface="Arial" panose="020B0604020202020204" pitchFamily="34" charset="0"/>
              <a:buChar char="•"/>
            </a:pPr>
            <a:r>
              <a:rPr lang="en-US" b="1" dirty="0">
                <a:solidFill>
                  <a:schemeClr val="bg1"/>
                </a:solidFill>
              </a:rPr>
              <a:t>	makes things easier to maintain.</a:t>
            </a:r>
          </a:p>
          <a:p>
            <a:pPr marL="285750" lvl="0" indent="-285750">
              <a:buFont typeface="Arial" panose="020B0604020202020204" pitchFamily="34" charset="0"/>
              <a:buChar char="•"/>
            </a:pPr>
            <a:r>
              <a:rPr lang="en-US" b="1" dirty="0">
                <a:solidFill>
                  <a:schemeClr val="bg1"/>
                </a:solidFill>
              </a:rPr>
              <a:t>All machines run </a:t>
            </a:r>
            <a:r>
              <a:rPr lang="en-US" b="1" dirty="0" err="1">
                <a:solidFill>
                  <a:schemeClr val="bg1"/>
                </a:solidFill>
              </a:rPr>
              <a:t>sshd</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Windows agents run </a:t>
            </a:r>
            <a:r>
              <a:rPr lang="en-US" b="1" dirty="0" err="1">
                <a:solidFill>
                  <a:schemeClr val="bg1"/>
                </a:solidFill>
              </a:rPr>
              <a:t>cygwin</a:t>
            </a:r>
            <a:r>
              <a:rPr lang="en-US" b="1" dirty="0">
                <a:solidFill>
                  <a:schemeClr val="bg1"/>
                </a:solidFill>
              </a:rPr>
              <a:t> </a:t>
            </a:r>
            <a:r>
              <a:rPr lang="en-US" b="1" dirty="0" err="1">
                <a:solidFill>
                  <a:schemeClr val="bg1"/>
                </a:solidFill>
              </a:rPr>
              <a:t>sshd</a:t>
            </a:r>
            <a:r>
              <a:rPr lang="en-US" b="1" dirty="0">
                <a:solidFill>
                  <a:schemeClr val="bg1"/>
                </a:solidFill>
              </a:rPr>
              <a:t>.</a:t>
            </a:r>
          </a:p>
        </p:txBody>
      </p:sp>
    </p:spTree>
    <p:extLst>
      <p:ext uri="{BB962C8B-B14F-4D97-AF65-F5344CB8AC3E}">
        <p14:creationId xmlns:p14="http://schemas.microsoft.com/office/powerpoint/2010/main" val="15431573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US" b="1" dirty="0" err="1">
                <a:solidFill>
                  <a:schemeClr val="bg1"/>
                </a:solidFill>
                <a:latin typeface="+mn-lt"/>
              </a:rPr>
              <a:t>Kohsuke</a:t>
            </a:r>
            <a:r>
              <a:rPr lang="en-US" b="1" dirty="0">
                <a:solidFill>
                  <a:schemeClr val="bg1"/>
                </a:solidFill>
                <a:latin typeface="+mn-lt"/>
              </a:rPr>
              <a:t> Kawaguchi's set up of Jenkins agents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093539"/>
            <a:ext cx="10615808" cy="258532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All machines have </a:t>
            </a:r>
          </a:p>
          <a:p>
            <a:pPr marL="742950" lvl="1" indent="-285750">
              <a:buFont typeface="Arial" panose="020B0604020202020204" pitchFamily="34" charset="0"/>
              <a:buChar char="•"/>
            </a:pPr>
            <a:r>
              <a:rPr lang="en-US" b="1" dirty="0">
                <a:solidFill>
                  <a:schemeClr val="bg1"/>
                </a:solidFill>
              </a:rPr>
              <a:t>/</a:t>
            </a:r>
            <a:r>
              <a:rPr lang="en-US" b="1" dirty="0" err="1">
                <a:solidFill>
                  <a:schemeClr val="bg1"/>
                </a:solidFill>
              </a:rPr>
              <a:t>usr</a:t>
            </a:r>
            <a:r>
              <a:rPr lang="en-US" b="1" dirty="0">
                <a:solidFill>
                  <a:schemeClr val="bg1"/>
                </a:solidFill>
              </a:rPr>
              <a:t>/</a:t>
            </a:r>
            <a:r>
              <a:rPr lang="en-US" b="1" dirty="0" err="1">
                <a:solidFill>
                  <a:schemeClr val="bg1"/>
                </a:solidFill>
              </a:rPr>
              <a:t>sbin</a:t>
            </a:r>
            <a:r>
              <a:rPr lang="en-US" b="1" dirty="0">
                <a:solidFill>
                  <a:schemeClr val="bg1"/>
                </a:solidFill>
              </a:rPr>
              <a:t>/</a:t>
            </a:r>
            <a:r>
              <a:rPr lang="en-US" b="1" dirty="0" err="1">
                <a:solidFill>
                  <a:schemeClr val="bg1"/>
                </a:solidFill>
              </a:rPr>
              <a:t>ntpdate</a:t>
            </a:r>
            <a:r>
              <a:rPr lang="en-US" b="1" dirty="0">
                <a:solidFill>
                  <a:schemeClr val="bg1"/>
                </a:solidFill>
              </a:rPr>
              <a:t> installed, and </a:t>
            </a:r>
          </a:p>
          <a:p>
            <a:pPr marL="742950" lvl="1" indent="-285750">
              <a:buFont typeface="Arial" panose="020B0604020202020204" pitchFamily="34" charset="0"/>
              <a:buChar char="•"/>
            </a:pPr>
            <a:r>
              <a:rPr lang="en-US" b="1" dirty="0">
                <a:solidFill>
                  <a:schemeClr val="bg1"/>
                </a:solidFill>
              </a:rPr>
              <a:t>synchronize clock regularly with the same NTP server.</a:t>
            </a:r>
          </a:p>
          <a:p>
            <a:pPr marL="285750" lvl="0" indent="-285750">
              <a:buFont typeface="Arial" panose="020B0604020202020204" pitchFamily="34" charset="0"/>
              <a:buChar char="•"/>
            </a:pPr>
            <a:r>
              <a:rPr lang="en-US" b="1" dirty="0">
                <a:solidFill>
                  <a:schemeClr val="bg1"/>
                </a:solidFill>
              </a:rPr>
              <a:t>Master's </a:t>
            </a:r>
          </a:p>
          <a:p>
            <a:pPr marL="742950" lvl="1" indent="-285750">
              <a:buFont typeface="Arial" panose="020B0604020202020204" pitchFamily="34" charset="0"/>
              <a:buChar char="•"/>
            </a:pPr>
            <a:r>
              <a:rPr lang="en-US" b="1" dirty="0">
                <a:solidFill>
                  <a:schemeClr val="bg1"/>
                </a:solidFill>
              </a:rPr>
              <a:t>/var/</a:t>
            </a:r>
            <a:r>
              <a:rPr lang="en-US" b="1" dirty="0" err="1">
                <a:solidFill>
                  <a:schemeClr val="bg1"/>
                </a:solidFill>
              </a:rPr>
              <a:t>jenkins</a:t>
            </a:r>
            <a:r>
              <a:rPr lang="en-US" b="1" dirty="0">
                <a:solidFill>
                  <a:schemeClr val="bg1"/>
                </a:solidFill>
              </a:rPr>
              <a:t> have all the build tools beneath it --- </a:t>
            </a:r>
          </a:p>
          <a:p>
            <a:pPr marL="1200150" lvl="2" indent="-285750">
              <a:buFont typeface="Arial" panose="020B0604020202020204" pitchFamily="34" charset="0"/>
              <a:buChar char="•"/>
            </a:pPr>
            <a:r>
              <a:rPr lang="en-US" b="1" dirty="0">
                <a:solidFill>
                  <a:schemeClr val="bg1"/>
                </a:solidFill>
              </a:rPr>
              <a:t>a few versions of Ant, </a:t>
            </a:r>
          </a:p>
          <a:p>
            <a:pPr marL="1200150" lvl="2" indent="-285750">
              <a:buFont typeface="Arial" panose="020B0604020202020204" pitchFamily="34" charset="0"/>
              <a:buChar char="•"/>
            </a:pPr>
            <a:r>
              <a:rPr lang="en-US" b="1" dirty="0">
                <a:solidFill>
                  <a:schemeClr val="bg1"/>
                </a:solidFill>
              </a:rPr>
              <a:t>Maven, and </a:t>
            </a:r>
          </a:p>
          <a:p>
            <a:pPr marL="1200150" lvl="2" indent="-285750">
              <a:buFont typeface="Arial" panose="020B0604020202020204" pitchFamily="34" charset="0"/>
              <a:buChar char="•"/>
            </a:pPr>
            <a:r>
              <a:rPr lang="en-US" b="1" dirty="0">
                <a:solidFill>
                  <a:schemeClr val="bg1"/>
                </a:solidFill>
              </a:rPr>
              <a:t>JDKs. </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7626469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US" b="1" dirty="0" err="1">
                <a:solidFill>
                  <a:schemeClr val="bg1"/>
                </a:solidFill>
                <a:latin typeface="+mn-lt"/>
              </a:rPr>
              <a:t>Kohsuke</a:t>
            </a:r>
            <a:r>
              <a:rPr lang="en-US" b="1" dirty="0">
                <a:solidFill>
                  <a:schemeClr val="bg1"/>
                </a:solidFill>
                <a:latin typeface="+mn-lt"/>
              </a:rPr>
              <a:t> Kawaguchi's set up of Jenkins agents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093539"/>
            <a:ext cx="10615808" cy="646330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The directory structure looks like this:</a:t>
            </a:r>
          </a:p>
          <a:p>
            <a:pPr marL="285750" lvl="0" indent="-285750">
              <a:buFont typeface="Arial" panose="020B0604020202020204" pitchFamily="34" charset="0"/>
              <a:buChar char="•"/>
            </a:pPr>
            <a:r>
              <a:rPr lang="en-US" b="1" dirty="0">
                <a:solidFill>
                  <a:schemeClr val="bg1"/>
                </a:solidFill>
              </a:rPr>
              <a:t>/var/</a:t>
            </a:r>
            <a:r>
              <a:rPr lang="en-US" b="1" dirty="0" err="1">
                <a:solidFill>
                  <a:schemeClr val="bg1"/>
                </a:solidFill>
              </a:rPr>
              <a:t>jenkins</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  +- .</a:t>
            </a:r>
            <a:r>
              <a:rPr lang="en-US" b="1" dirty="0" err="1">
                <a:solidFill>
                  <a:schemeClr val="bg1"/>
                </a:solidFill>
              </a:rPr>
              <a:t>ssh</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  +- bin</a:t>
            </a:r>
          </a:p>
          <a:p>
            <a:pPr marL="285750" lvl="0" indent="-285750">
              <a:buFont typeface="Arial" panose="020B0604020202020204" pitchFamily="34" charset="0"/>
              <a:buChar char="•"/>
            </a:pPr>
            <a:r>
              <a:rPr lang="en-US" b="1" dirty="0">
                <a:solidFill>
                  <a:schemeClr val="bg1"/>
                </a:solidFill>
              </a:rPr>
              <a:t>  |   +- agent  (more about this below)</a:t>
            </a:r>
          </a:p>
          <a:p>
            <a:pPr marL="285750" lvl="0" indent="-285750">
              <a:buFont typeface="Arial" panose="020B0604020202020204" pitchFamily="34" charset="0"/>
              <a:buChar char="•"/>
            </a:pPr>
            <a:r>
              <a:rPr lang="en-US" b="1" dirty="0">
                <a:solidFill>
                  <a:schemeClr val="bg1"/>
                </a:solidFill>
              </a:rPr>
              <a:t>  +- workspace (</a:t>
            </a:r>
            <a:r>
              <a:rPr lang="en-US" b="1" dirty="0" err="1">
                <a:solidFill>
                  <a:schemeClr val="bg1"/>
                </a:solidFill>
              </a:rPr>
              <a:t>jenkins</a:t>
            </a:r>
            <a:r>
              <a:rPr lang="en-US" b="1" dirty="0">
                <a:solidFill>
                  <a:schemeClr val="bg1"/>
                </a:solidFill>
              </a:rPr>
              <a:t> creates this file and store all data files inside)</a:t>
            </a:r>
          </a:p>
          <a:p>
            <a:pPr marL="285750" lvl="0" indent="-285750">
              <a:buFont typeface="Arial" panose="020B0604020202020204" pitchFamily="34" charset="0"/>
              <a:buChar char="•"/>
            </a:pPr>
            <a:r>
              <a:rPr lang="en-US" b="1" dirty="0">
                <a:solidFill>
                  <a:schemeClr val="bg1"/>
                </a:solidFill>
              </a:rPr>
              <a:t>  +- tools</a:t>
            </a:r>
          </a:p>
          <a:p>
            <a:pPr marL="285750" lvl="0" indent="-285750">
              <a:buFont typeface="Arial" panose="020B0604020202020204" pitchFamily="34" charset="0"/>
              <a:buChar char="•"/>
            </a:pPr>
            <a:r>
              <a:rPr lang="en-US" b="1" dirty="0">
                <a:solidFill>
                  <a:schemeClr val="bg1"/>
                </a:solidFill>
              </a:rPr>
              <a:t>      +- ant-1.5</a:t>
            </a:r>
          </a:p>
          <a:p>
            <a:pPr marL="285750" lvl="0" indent="-285750">
              <a:buFont typeface="Arial" panose="020B0604020202020204" pitchFamily="34" charset="0"/>
              <a:buChar char="•"/>
            </a:pPr>
            <a:r>
              <a:rPr lang="en-US" b="1" dirty="0">
                <a:solidFill>
                  <a:schemeClr val="bg1"/>
                </a:solidFill>
              </a:rPr>
              <a:t>      +- ant-1.6</a:t>
            </a:r>
          </a:p>
          <a:p>
            <a:pPr marL="285750" lvl="0" indent="-285750">
              <a:buFont typeface="Arial" panose="020B0604020202020204" pitchFamily="34" charset="0"/>
              <a:buChar char="•"/>
            </a:pPr>
            <a:r>
              <a:rPr lang="en-US" b="1" dirty="0">
                <a:solidFill>
                  <a:schemeClr val="bg1"/>
                </a:solidFill>
              </a:rPr>
              <a:t>      +- maven-1.0.2</a:t>
            </a:r>
          </a:p>
          <a:p>
            <a:pPr marL="285750" lvl="0" indent="-285750">
              <a:buFont typeface="Arial" panose="020B0604020202020204" pitchFamily="34" charset="0"/>
              <a:buChar char="•"/>
            </a:pPr>
            <a:r>
              <a:rPr lang="en-US" b="1" dirty="0">
                <a:solidFill>
                  <a:schemeClr val="bg1"/>
                </a:solidFill>
              </a:rPr>
              <a:t>      +- maven-2.0</a:t>
            </a:r>
          </a:p>
          <a:p>
            <a:pPr marL="285750" lvl="0" indent="-285750">
              <a:buFont typeface="Arial" panose="020B0604020202020204" pitchFamily="34" charset="0"/>
              <a:buChar char="•"/>
            </a:pPr>
            <a:r>
              <a:rPr lang="en-US" b="1" dirty="0">
                <a:solidFill>
                  <a:schemeClr val="bg1"/>
                </a:solidFill>
              </a:rPr>
              <a:t>      +- java-1.4 -&gt; native/java-1.4 (</a:t>
            </a:r>
            <a:r>
              <a:rPr lang="en-US" b="1" dirty="0" err="1">
                <a:solidFill>
                  <a:schemeClr val="bg1"/>
                </a:solidFill>
              </a:rPr>
              <a:t>symlink</a:t>
            </a:r>
            <a:r>
              <a:rPr lang="en-US" b="1" dirty="0">
                <a:solidFill>
                  <a:schemeClr val="bg1"/>
                </a:solidFill>
              </a:rPr>
              <a:t>)</a:t>
            </a:r>
          </a:p>
          <a:p>
            <a:pPr marL="285750" lvl="0" indent="-285750">
              <a:buFont typeface="Arial" panose="020B0604020202020204" pitchFamily="34" charset="0"/>
              <a:buChar char="•"/>
            </a:pPr>
            <a:r>
              <a:rPr lang="en-US" b="1" dirty="0">
                <a:solidFill>
                  <a:schemeClr val="bg1"/>
                </a:solidFill>
              </a:rPr>
              <a:t>      +- java-1.5 -&gt; native/java-1.5 (</a:t>
            </a:r>
            <a:r>
              <a:rPr lang="en-US" b="1" dirty="0" err="1">
                <a:solidFill>
                  <a:schemeClr val="bg1"/>
                </a:solidFill>
              </a:rPr>
              <a:t>symlink</a:t>
            </a:r>
            <a:r>
              <a:rPr lang="en-US" b="1" dirty="0">
                <a:solidFill>
                  <a:schemeClr val="bg1"/>
                </a:solidFill>
              </a:rPr>
              <a:t>)</a:t>
            </a:r>
          </a:p>
          <a:p>
            <a:pPr marL="285750" lvl="0" indent="-285750">
              <a:buFont typeface="Arial" panose="020B0604020202020204" pitchFamily="34" charset="0"/>
              <a:buChar char="•"/>
            </a:pPr>
            <a:r>
              <a:rPr lang="en-US" b="1" dirty="0">
                <a:solidFill>
                  <a:schemeClr val="bg1"/>
                </a:solidFill>
              </a:rPr>
              <a:t>      +- java-1.8 -&gt; native/java-1.8 (</a:t>
            </a:r>
            <a:r>
              <a:rPr lang="en-US" b="1" dirty="0" err="1">
                <a:solidFill>
                  <a:schemeClr val="bg1"/>
                </a:solidFill>
              </a:rPr>
              <a:t>symlink</a:t>
            </a:r>
            <a:r>
              <a:rPr lang="en-US" b="1" dirty="0">
                <a:solidFill>
                  <a:schemeClr val="bg1"/>
                </a:solidFill>
              </a:rPr>
              <a:t>)</a:t>
            </a:r>
          </a:p>
          <a:p>
            <a:pPr marL="285750" lvl="0" indent="-285750">
              <a:buFont typeface="Arial" panose="020B0604020202020204" pitchFamily="34" charset="0"/>
              <a:buChar char="•"/>
            </a:pPr>
            <a:r>
              <a:rPr lang="en-US" b="1" dirty="0">
                <a:solidFill>
                  <a:schemeClr val="bg1"/>
                </a:solidFill>
              </a:rPr>
              <a:t>      +- native -&gt; solaris-sparcv9 (</a:t>
            </a:r>
            <a:r>
              <a:rPr lang="en-US" b="1" dirty="0" err="1">
                <a:solidFill>
                  <a:schemeClr val="bg1"/>
                </a:solidFill>
              </a:rPr>
              <a:t>symlink</a:t>
            </a:r>
            <a:r>
              <a:rPr lang="en-US" b="1" dirty="0">
                <a:solidFill>
                  <a:schemeClr val="bg1"/>
                </a:solidFill>
              </a:rPr>
              <a:t>; different on each computer)</a:t>
            </a:r>
          </a:p>
          <a:p>
            <a:pPr marL="285750" lvl="0" indent="-285750">
              <a:buFont typeface="Arial" panose="020B0604020202020204" pitchFamily="34" charset="0"/>
              <a:buChar char="•"/>
            </a:pPr>
            <a:r>
              <a:rPr lang="en-US" b="1" dirty="0">
                <a:solidFill>
                  <a:schemeClr val="bg1"/>
                </a:solidFill>
              </a:rPr>
              <a:t>      +- solaris-sparcv9</a:t>
            </a:r>
          </a:p>
          <a:p>
            <a:pPr marL="285750" lvl="0" indent="-285750">
              <a:buFont typeface="Arial" panose="020B0604020202020204" pitchFamily="34" charset="0"/>
              <a:buChar char="•"/>
            </a:pPr>
            <a:r>
              <a:rPr lang="en-US" b="1" dirty="0">
                <a:solidFill>
                  <a:schemeClr val="bg1"/>
                </a:solidFill>
              </a:rPr>
              <a:t>      |   +- java-1.4</a:t>
            </a:r>
          </a:p>
          <a:p>
            <a:pPr marL="285750" lvl="0" indent="-285750">
              <a:buFont typeface="Arial" panose="020B0604020202020204" pitchFamily="34" charset="0"/>
              <a:buChar char="•"/>
            </a:pPr>
            <a:r>
              <a:rPr lang="en-US" b="1" dirty="0">
                <a:solidFill>
                  <a:schemeClr val="bg1"/>
                </a:solidFill>
              </a:rPr>
              <a:t>      |   +- java-1.5</a:t>
            </a:r>
          </a:p>
          <a:p>
            <a:pPr marL="285750" lvl="0" indent="-285750">
              <a:buFont typeface="Arial" panose="020B0604020202020204" pitchFamily="34" charset="0"/>
              <a:buChar char="•"/>
            </a:pPr>
            <a:r>
              <a:rPr lang="en-US" b="1" dirty="0">
                <a:solidFill>
                  <a:schemeClr val="bg1"/>
                </a:solidFill>
              </a:rPr>
              <a:t>      |   +- java-1.8</a:t>
            </a:r>
          </a:p>
          <a:p>
            <a:pPr marL="285750" lvl="0" indent="-285750">
              <a:buFont typeface="Arial" panose="020B0604020202020204" pitchFamily="34" charset="0"/>
              <a:buChar char="•"/>
            </a:pPr>
            <a:r>
              <a:rPr lang="en-US" b="1" dirty="0">
                <a:solidFill>
                  <a:schemeClr val="bg1"/>
                </a:solidFill>
              </a:rPr>
              <a:t>      +- linux-amd64</a:t>
            </a:r>
          </a:p>
          <a:p>
            <a:pPr marL="285750" lvl="0" indent="-285750">
              <a:buFont typeface="Arial" panose="020B0604020202020204" pitchFamily="34" charset="0"/>
              <a:buChar char="•"/>
            </a:pPr>
            <a:r>
              <a:rPr lang="en-US" b="1" dirty="0">
                <a:solidFill>
                  <a:schemeClr val="bg1"/>
                </a:solidFill>
              </a:rPr>
              <a:t>          +- java-1.4</a:t>
            </a:r>
          </a:p>
          <a:p>
            <a:pPr marL="285750" lvl="0" indent="-285750">
              <a:buFont typeface="Arial" panose="020B0604020202020204" pitchFamily="34" charset="0"/>
              <a:buChar char="•"/>
            </a:pPr>
            <a:r>
              <a:rPr lang="en-US" b="1" dirty="0">
                <a:solidFill>
                  <a:schemeClr val="bg1"/>
                </a:solidFill>
              </a:rPr>
              <a:t>          +- java-1.5</a:t>
            </a:r>
          </a:p>
          <a:p>
            <a:pPr marL="285750" lvl="0" indent="-285750">
              <a:buFont typeface="Arial" panose="020B0604020202020204" pitchFamily="34" charset="0"/>
              <a:buChar char="•"/>
            </a:pPr>
            <a:r>
              <a:rPr lang="en-US" b="1" dirty="0">
                <a:solidFill>
                  <a:schemeClr val="bg1"/>
                </a:solidFill>
              </a:rPr>
              <a:t>          +- java-1.8</a:t>
            </a:r>
          </a:p>
        </p:txBody>
      </p:sp>
    </p:spTree>
    <p:extLst>
      <p:ext uri="{BB962C8B-B14F-4D97-AF65-F5344CB8AC3E}">
        <p14:creationId xmlns:p14="http://schemas.microsoft.com/office/powerpoint/2010/main" val="10445593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US" b="1" dirty="0" err="1">
                <a:solidFill>
                  <a:schemeClr val="bg1"/>
                </a:solidFill>
                <a:latin typeface="+mn-lt"/>
              </a:rPr>
              <a:t>Kohsuke</a:t>
            </a:r>
            <a:r>
              <a:rPr lang="en-US" b="1" dirty="0">
                <a:solidFill>
                  <a:schemeClr val="bg1"/>
                </a:solidFill>
                <a:latin typeface="+mn-lt"/>
              </a:rPr>
              <a:t> Kawaguchi's set up of Jenkins agents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093539"/>
            <a:ext cx="10615808" cy="563231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Master's /var/</a:t>
            </a:r>
            <a:r>
              <a:rPr lang="en-US" b="1" dirty="0" err="1">
                <a:solidFill>
                  <a:schemeClr val="bg1"/>
                </a:solidFill>
              </a:rPr>
              <a:t>jenkins</a:t>
            </a:r>
            <a:r>
              <a:rPr lang="en-US" b="1" dirty="0">
                <a:solidFill>
                  <a:schemeClr val="bg1"/>
                </a:solidFill>
              </a:rPr>
              <a:t>/.</a:t>
            </a:r>
            <a:r>
              <a:rPr lang="en-US" b="1" dirty="0" err="1">
                <a:solidFill>
                  <a:schemeClr val="bg1"/>
                </a:solidFill>
              </a:rPr>
              <a:t>ssh</a:t>
            </a:r>
            <a:r>
              <a:rPr lang="en-US" b="1" dirty="0">
                <a:solidFill>
                  <a:schemeClr val="bg1"/>
                </a:solidFill>
              </a:rPr>
              <a:t> has private/public key and </a:t>
            </a:r>
            <a:r>
              <a:rPr lang="en-US" b="1" dirty="0" err="1">
                <a:solidFill>
                  <a:schemeClr val="bg1"/>
                </a:solidFill>
              </a:rPr>
              <a:t>authorized_keys</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master can execute programs on agents through </a:t>
            </a:r>
            <a:r>
              <a:rPr lang="en-US" b="1" dirty="0" err="1">
                <a:solidFill>
                  <a:schemeClr val="bg1"/>
                </a:solidFill>
              </a:rPr>
              <a:t>ssh</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by using public key authentication.</a:t>
            </a:r>
          </a:p>
          <a:p>
            <a:pPr marL="285750" lvl="0" indent="-285750">
              <a:buFont typeface="Arial" panose="020B0604020202020204" pitchFamily="34" charset="0"/>
              <a:buChar char="•"/>
            </a:pPr>
            <a:r>
              <a:rPr lang="en-US" b="1" dirty="0">
                <a:solidFill>
                  <a:schemeClr val="bg1"/>
                </a:solidFill>
              </a:rPr>
              <a:t>Setup jobs on master, </a:t>
            </a:r>
          </a:p>
          <a:p>
            <a:pPr marL="742950" lvl="1" indent="-285750">
              <a:buFont typeface="Arial" panose="020B0604020202020204" pitchFamily="34" charset="0"/>
              <a:buChar char="•"/>
            </a:pPr>
            <a:r>
              <a:rPr lang="en-US" b="1" dirty="0">
                <a:solidFill>
                  <a:schemeClr val="bg1"/>
                </a:solidFill>
              </a:rPr>
              <a:t>to synchronize master's /var/</a:t>
            </a:r>
            <a:r>
              <a:rPr lang="en-US" b="1" dirty="0" err="1">
                <a:solidFill>
                  <a:schemeClr val="bg1"/>
                </a:solidFill>
              </a:rPr>
              <a:t>jenkins</a:t>
            </a:r>
            <a:r>
              <a:rPr lang="en-US" b="1" dirty="0">
                <a:solidFill>
                  <a:schemeClr val="bg1"/>
                </a:solidFill>
              </a:rPr>
              <a:t> to agents </a:t>
            </a:r>
          </a:p>
          <a:p>
            <a:pPr marL="742950" lvl="1" indent="-285750">
              <a:buFont typeface="Arial" panose="020B0604020202020204" pitchFamily="34" charset="0"/>
              <a:buChar char="•"/>
            </a:pPr>
            <a:r>
              <a:rPr lang="en-US" b="1" dirty="0">
                <a:solidFill>
                  <a:schemeClr val="bg1"/>
                </a:solidFill>
              </a:rPr>
              <a:t>(except /var/</a:t>
            </a:r>
            <a:r>
              <a:rPr lang="en-US" b="1" dirty="0" err="1">
                <a:solidFill>
                  <a:schemeClr val="bg1"/>
                </a:solidFill>
              </a:rPr>
              <a:t>jenkins</a:t>
            </a:r>
            <a:r>
              <a:rPr lang="en-US" b="1" dirty="0">
                <a:solidFill>
                  <a:schemeClr val="bg1"/>
                </a:solidFill>
              </a:rPr>
              <a:t>/workspace). </a:t>
            </a:r>
          </a:p>
          <a:p>
            <a:pPr marL="742950" lvl="1" indent="-285750">
              <a:buFont typeface="Arial" panose="020B0604020202020204" pitchFamily="34" charset="0"/>
              <a:buChar char="•"/>
            </a:pPr>
            <a:r>
              <a:rPr lang="en-US" b="1" dirty="0">
                <a:solidFill>
                  <a:schemeClr val="bg1"/>
                </a:solidFill>
              </a:rPr>
              <a:t>Use the script to replicate tools on all agents.</a:t>
            </a:r>
          </a:p>
          <a:p>
            <a:pPr marL="1200150" lvl="2" indent="-285750">
              <a:buFont typeface="Arial" panose="020B0604020202020204" pitchFamily="34" charset="0"/>
              <a:buChar char="•"/>
            </a:pPr>
            <a:r>
              <a:rPr lang="en-US" b="1" dirty="0">
                <a:solidFill>
                  <a:schemeClr val="bg1"/>
                </a:solidFill>
              </a:rPr>
              <a:t>e.g. maven, java etc.</a:t>
            </a:r>
          </a:p>
          <a:p>
            <a:pPr marL="285750" lvl="0" indent="-285750">
              <a:buFont typeface="Arial" panose="020B0604020202020204" pitchFamily="34" charset="0"/>
              <a:buChar char="•"/>
            </a:pPr>
            <a:r>
              <a:rPr lang="en-US" b="1" dirty="0">
                <a:solidFill>
                  <a:schemeClr val="bg1"/>
                </a:solidFill>
              </a:rPr>
              <a:t>/var/</a:t>
            </a:r>
            <a:r>
              <a:rPr lang="en-US" b="1" dirty="0" err="1">
                <a:solidFill>
                  <a:schemeClr val="bg1"/>
                </a:solidFill>
              </a:rPr>
              <a:t>jenkins</a:t>
            </a:r>
            <a:r>
              <a:rPr lang="en-US" b="1" dirty="0">
                <a:solidFill>
                  <a:schemeClr val="bg1"/>
                </a:solidFill>
              </a:rPr>
              <a:t>/bin/launch-agent </a:t>
            </a:r>
          </a:p>
          <a:p>
            <a:pPr marL="742950" lvl="1" indent="-285750">
              <a:buFont typeface="Arial" panose="020B0604020202020204" pitchFamily="34" charset="0"/>
              <a:buChar char="•"/>
            </a:pPr>
            <a:r>
              <a:rPr lang="en-US" b="1" dirty="0">
                <a:solidFill>
                  <a:schemeClr val="bg1"/>
                </a:solidFill>
              </a:rPr>
              <a:t>Shell script Jenkins uses to execute jobs remotely. </a:t>
            </a:r>
          </a:p>
          <a:p>
            <a:pPr marL="742950" lvl="1" indent="-285750">
              <a:buFont typeface="Arial" panose="020B0604020202020204" pitchFamily="34" charset="0"/>
              <a:buChar char="•"/>
            </a:pPr>
            <a:r>
              <a:rPr lang="en-US" b="1" dirty="0">
                <a:solidFill>
                  <a:schemeClr val="bg1"/>
                </a:solidFill>
              </a:rPr>
              <a:t>Shell script sets up PATH and a few other things before launching agent.jar. </a:t>
            </a:r>
          </a:p>
          <a:p>
            <a:pPr marL="742950" lvl="1" indent="-285750">
              <a:buFont typeface="Arial" panose="020B0604020202020204" pitchFamily="34" charset="0"/>
              <a:buChar char="•"/>
            </a:pPr>
            <a:r>
              <a:rPr lang="en-US" b="1" dirty="0">
                <a:solidFill>
                  <a:schemeClr val="bg1"/>
                </a:solidFill>
              </a:rPr>
              <a:t>Below is a very simple example script.</a:t>
            </a:r>
          </a:p>
          <a:p>
            <a:pPr lvl="0"/>
            <a:r>
              <a:rPr lang="en-US" b="1" dirty="0">
                <a:solidFill>
                  <a:schemeClr val="bg1"/>
                </a:solidFill>
              </a:rPr>
              <a:t>#!/bin/bash</a:t>
            </a:r>
          </a:p>
          <a:p>
            <a:pPr lvl="0"/>
            <a:r>
              <a:rPr lang="en-US" b="1" dirty="0">
                <a:solidFill>
                  <a:schemeClr val="bg1"/>
                </a:solidFill>
              </a:rPr>
              <a:t> </a:t>
            </a:r>
          </a:p>
          <a:p>
            <a:pPr lvl="0"/>
            <a:r>
              <a:rPr lang="en-US" b="1" dirty="0">
                <a:solidFill>
                  <a:schemeClr val="bg1"/>
                </a:solidFill>
              </a:rPr>
              <a:t>JAVA_HOME=/opt/SUN/jdk1.8.0_152</a:t>
            </a:r>
          </a:p>
          <a:p>
            <a:pPr lvl="0"/>
            <a:r>
              <a:rPr lang="en-US" b="1" dirty="0">
                <a:solidFill>
                  <a:schemeClr val="bg1"/>
                </a:solidFill>
              </a:rPr>
              <a:t>PATH=$PATH:$JAVA_HOME/bin</a:t>
            </a:r>
          </a:p>
          <a:p>
            <a:pPr lvl="0"/>
            <a:r>
              <a:rPr lang="en-US" b="1" dirty="0">
                <a:solidFill>
                  <a:schemeClr val="bg1"/>
                </a:solidFill>
              </a:rPr>
              <a:t>export PATH</a:t>
            </a:r>
          </a:p>
          <a:p>
            <a:pPr lvl="0"/>
            <a:r>
              <a:rPr lang="en-US" b="1" dirty="0">
                <a:solidFill>
                  <a:schemeClr val="bg1"/>
                </a:solidFill>
              </a:rPr>
              <a:t>java -jar /var/</a:t>
            </a:r>
            <a:r>
              <a:rPr lang="en-US" b="1" dirty="0" err="1">
                <a:solidFill>
                  <a:schemeClr val="bg1"/>
                </a:solidFill>
              </a:rPr>
              <a:t>jenkins</a:t>
            </a:r>
            <a:r>
              <a:rPr lang="en-US" b="1" dirty="0">
                <a:solidFill>
                  <a:schemeClr val="bg1"/>
                </a:solidFill>
              </a:rPr>
              <a:t>/bin/agent.jar</a:t>
            </a:r>
          </a:p>
          <a:p>
            <a:pPr lvl="0"/>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712072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Debugging node addition</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1. </a:t>
            </a:r>
            <a:r>
              <a:rPr lang="en-US" b="1" dirty="0" err="1">
                <a:solidFill>
                  <a:schemeClr val="bg1"/>
                </a:solidFill>
              </a:rPr>
              <a:t>java.lang.SecurityException</a:t>
            </a:r>
            <a:r>
              <a:rPr lang="en-US" b="1" dirty="0">
                <a:solidFill>
                  <a:schemeClr val="bg1"/>
                </a:solidFill>
              </a:rPr>
              <a:t>: agent may not create /var/lib/</a:t>
            </a:r>
            <a:r>
              <a:rPr lang="en-US" b="1" dirty="0" err="1">
                <a:solidFill>
                  <a:schemeClr val="bg1"/>
                </a:solidFill>
              </a:rPr>
              <a:t>jenkins</a:t>
            </a:r>
            <a:r>
              <a:rPr lang="en-US" b="1" dirty="0">
                <a:solidFill>
                  <a:schemeClr val="bg1"/>
                </a:solidFill>
              </a:rPr>
              <a:t>/foo/bar/...</a:t>
            </a:r>
          </a:p>
          <a:p>
            <a:pPr marL="285750" lvl="0" indent="-285750">
              <a:buFont typeface="Arial" panose="020B0604020202020204" pitchFamily="34" charset="0"/>
              <a:buChar char="•"/>
            </a:pPr>
            <a:r>
              <a:rPr lang="en-US" b="1" dirty="0">
                <a:solidFill>
                  <a:schemeClr val="bg1"/>
                </a:solidFill>
              </a:rPr>
              <a:t>See http://jenkins-ci.org/security-144 for more details</a:t>
            </a:r>
          </a:p>
          <a:p>
            <a:pPr marL="742950" lvl="1" indent="-285750">
              <a:buFont typeface="Arial" panose="020B0604020202020204" pitchFamily="34" charset="0"/>
              <a:buChar char="•"/>
            </a:pPr>
            <a:r>
              <a:rPr lang="en-US" b="1" dirty="0">
                <a:solidFill>
                  <a:schemeClr val="bg1"/>
                </a:solidFill>
              </a:rPr>
              <a:t>Agent tried to access a file on the master, </a:t>
            </a:r>
          </a:p>
          <a:p>
            <a:pPr marL="1200150" lvl="2" indent="-285750">
              <a:buFont typeface="Arial" panose="020B0604020202020204" pitchFamily="34" charset="0"/>
              <a:buChar char="•"/>
            </a:pPr>
            <a:r>
              <a:rPr lang="en-US" b="1" dirty="0">
                <a:solidFill>
                  <a:schemeClr val="bg1"/>
                </a:solidFill>
              </a:rPr>
              <a:t>Jenkins has blocked that. </a:t>
            </a:r>
          </a:p>
          <a:p>
            <a:pPr marL="742950" lvl="1" indent="-285750">
              <a:buFont typeface="Arial" panose="020B0604020202020204" pitchFamily="34" charset="0"/>
              <a:buChar char="•"/>
            </a:pPr>
            <a:r>
              <a:rPr lang="en-US" b="1" dirty="0">
                <a:solidFill>
                  <a:schemeClr val="bg1"/>
                </a:solidFill>
              </a:rPr>
              <a:t>Could be an active attack, </a:t>
            </a:r>
          </a:p>
          <a:p>
            <a:pPr marL="1200150" lvl="2" indent="-285750">
              <a:buFont typeface="Arial" panose="020B0604020202020204" pitchFamily="34" charset="0"/>
              <a:buChar char="•"/>
            </a:pPr>
            <a:r>
              <a:rPr lang="en-US" b="1" dirty="0">
                <a:solidFill>
                  <a:schemeClr val="bg1"/>
                </a:solidFill>
              </a:rPr>
              <a:t>but other probabilities are </a:t>
            </a:r>
          </a:p>
          <a:p>
            <a:pPr marL="1200150" lvl="2" indent="-285750">
              <a:buFont typeface="Arial" panose="020B0604020202020204" pitchFamily="34" charset="0"/>
              <a:buChar char="•"/>
            </a:pPr>
            <a:r>
              <a:rPr lang="en-US" b="1" dirty="0">
                <a:solidFill>
                  <a:schemeClr val="bg1"/>
                </a:solidFill>
              </a:rPr>
              <a:t>plugins aren't yet upgraded to work with SECURITY-144 is attempting something legitimate.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2. </a:t>
            </a:r>
            <a:r>
              <a:rPr lang="en-US" b="1" dirty="0" err="1">
                <a:solidFill>
                  <a:schemeClr val="bg1"/>
                </a:solidFill>
              </a:rPr>
              <a:t>java.lang.SecurityException</a:t>
            </a:r>
            <a:r>
              <a:rPr lang="en-US" b="1" dirty="0">
                <a:solidFill>
                  <a:schemeClr val="bg1"/>
                </a:solidFill>
              </a:rPr>
              <a:t>: Sending </a:t>
            </a:r>
            <a:r>
              <a:rPr lang="en-US" b="1" dirty="0" err="1">
                <a:solidFill>
                  <a:schemeClr val="bg1"/>
                </a:solidFill>
              </a:rPr>
              <a:t>org.jenkinsci.plugins.gitclient.CliGitAPIImpl$GetPrivateKeys</a:t>
            </a:r>
            <a:r>
              <a:rPr lang="en-US" b="1" dirty="0">
                <a:solidFill>
                  <a:schemeClr val="bg1"/>
                </a:solidFill>
              </a:rPr>
              <a:t> from </a:t>
            </a:r>
          </a:p>
          <a:p>
            <a:pPr marL="285750" lvl="0" indent="-285750">
              <a:buFont typeface="Arial" panose="020B0604020202020204" pitchFamily="34" charset="0"/>
              <a:buChar char="•"/>
            </a:pPr>
            <a:r>
              <a:rPr lang="en-US" b="1" dirty="0">
                <a:solidFill>
                  <a:schemeClr val="bg1"/>
                </a:solidFill>
              </a:rPr>
              <a:t>agent to master is prohibited.</a:t>
            </a:r>
          </a:p>
          <a:p>
            <a:pPr marL="742950" lvl="1" indent="-285750">
              <a:buFont typeface="Arial" panose="020B0604020202020204" pitchFamily="34" charset="0"/>
              <a:buChar char="•"/>
            </a:pPr>
            <a:r>
              <a:rPr lang="en-US" b="1" dirty="0">
                <a:solidFill>
                  <a:schemeClr val="bg1"/>
                </a:solidFill>
              </a:rPr>
              <a:t>See http://jenkins-ci.org/security-144 for more details</a:t>
            </a:r>
          </a:p>
          <a:p>
            <a:pPr marL="742950" lvl="1" indent="-285750">
              <a:buFont typeface="Arial" panose="020B0604020202020204" pitchFamily="34" charset="0"/>
              <a:buChar char="•"/>
            </a:pPr>
            <a:r>
              <a:rPr lang="en-US" b="1" dirty="0">
                <a:solidFill>
                  <a:schemeClr val="bg1"/>
                </a:solidFill>
              </a:rPr>
              <a:t>Agent has asked the master to execute a command</a:t>
            </a:r>
          </a:p>
          <a:p>
            <a:pPr marL="1200150" lvl="2" indent="-285750">
              <a:buFont typeface="Arial" panose="020B0604020202020204" pitchFamily="34" charset="0"/>
              <a:buChar char="•"/>
            </a:pPr>
            <a:r>
              <a:rPr lang="en-US" b="1" dirty="0">
                <a:solidFill>
                  <a:schemeClr val="bg1"/>
                </a:solidFill>
              </a:rPr>
              <a:t>Jenkins has blocked that </a:t>
            </a:r>
          </a:p>
          <a:p>
            <a:pPr marL="1200150" lvl="2" indent="-285750">
              <a:buFont typeface="Arial" panose="020B0604020202020204" pitchFamily="34" charset="0"/>
              <a:buChar char="•"/>
            </a:pPr>
            <a:r>
              <a:rPr lang="en-US" b="1" dirty="0">
                <a:solidFill>
                  <a:schemeClr val="bg1"/>
                </a:solidFill>
              </a:rPr>
              <a:t>because the command isn't classified by plugin developers whether it is safe to be executed from the agent.</a:t>
            </a:r>
          </a:p>
          <a:p>
            <a:pPr marL="742950" lvl="1" indent="-285750">
              <a:buFont typeface="Arial" panose="020B0604020202020204" pitchFamily="34" charset="0"/>
              <a:buChar char="•"/>
            </a:pPr>
            <a:r>
              <a:rPr lang="en-US" b="1" dirty="0" err="1">
                <a:solidFill>
                  <a:schemeClr val="bg1"/>
                </a:solidFill>
              </a:rPr>
              <a:t>Soln</a:t>
            </a:r>
            <a:r>
              <a:rPr lang="en-US" b="1" dirty="0">
                <a:solidFill>
                  <a:schemeClr val="bg1"/>
                </a:solidFill>
              </a:rPr>
              <a:t>: Review plugins versions</a:t>
            </a:r>
          </a:p>
          <a:p>
            <a:pPr marL="285750" lvl="0" indent="-285750">
              <a:buFont typeface="Arial" panose="020B0604020202020204" pitchFamily="34" charset="0"/>
              <a:buChar char="•"/>
            </a:pPr>
            <a:r>
              <a:rPr lang="en-US" b="1" dirty="0">
                <a:solidFill>
                  <a:schemeClr val="bg1"/>
                </a:solidFill>
              </a:rPr>
              <a:t>	https://wiki.jenkins.io/display/JENKINS/Slave+To+Master+Access+Control#SlaveToMasterAccessControl-kill-switch</a:t>
            </a:r>
          </a:p>
          <a:p>
            <a:pPr marL="285750" lvl="0" indent="-285750">
              <a:buFont typeface="Arial" panose="020B0604020202020204" pitchFamily="34" charset="0"/>
              <a:buChar char="•"/>
            </a:pPr>
            <a:r>
              <a:rPr lang="en-US" b="1" dirty="0">
                <a:solidFill>
                  <a:schemeClr val="bg1"/>
                </a:solidFill>
              </a:rPr>
              <a:t>						</a:t>
            </a:r>
          </a:p>
        </p:txBody>
      </p:sp>
    </p:spTree>
    <p:extLst>
      <p:ext uri="{BB962C8B-B14F-4D97-AF65-F5344CB8AC3E}">
        <p14:creationId xmlns:p14="http://schemas.microsoft.com/office/powerpoint/2010/main" val="16503271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Debugging node addition</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742950" lvl="1" indent="-285750">
              <a:buFont typeface="Arial" panose="020B0604020202020204" pitchFamily="34" charset="0"/>
              <a:buChar char="•"/>
            </a:pPr>
            <a:r>
              <a:rPr lang="en-US" b="1" dirty="0">
                <a:solidFill>
                  <a:schemeClr val="bg1"/>
                </a:solidFill>
              </a:rPr>
              <a:t>Solution 2: Disable the access control mechanism altogether</a:t>
            </a:r>
          </a:p>
          <a:p>
            <a:pPr marL="285750" lvl="0" indent="-285750">
              <a:buFont typeface="Arial" panose="020B0604020202020204" pitchFamily="34" charset="0"/>
              <a:buChar char="•"/>
            </a:pPr>
            <a:r>
              <a:rPr lang="en-US" b="1" dirty="0">
                <a:solidFill>
                  <a:schemeClr val="bg1"/>
                </a:solidFill>
              </a:rPr>
              <a:t>			https://wiki.jenkins.io/display/JENKINS/Slave+To+Master+Access+Control#SlaveToMasterAccessControl-kill-switch</a:t>
            </a:r>
          </a:p>
          <a:p>
            <a:pPr marL="285750" lvl="0" indent="-285750">
              <a:buFont typeface="Arial" panose="020B0604020202020204" pitchFamily="34" charset="0"/>
              <a:buChar char="•"/>
            </a:pPr>
            <a:r>
              <a:rPr lang="en-US" b="1" dirty="0">
                <a:solidFill>
                  <a:schemeClr val="bg1"/>
                </a:solidFill>
              </a:rPr>
              <a:t>Search: Disable the access control mechanism altogether</a:t>
            </a:r>
          </a:p>
          <a:p>
            <a:pPr marL="285750" lvl="0" indent="-285750">
              <a:buFont typeface="Arial" panose="020B0604020202020204" pitchFamily="34" charset="0"/>
              <a:buChar char="•"/>
            </a:pP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Solution 3: Verify if the agent is whitelisted.</a:t>
            </a:r>
          </a:p>
          <a:p>
            <a:pPr marL="285750" lvl="0" indent="-285750">
              <a:buFont typeface="Arial" panose="020B0604020202020204" pitchFamily="34" charset="0"/>
              <a:buChar char="•"/>
            </a:pPr>
            <a:r>
              <a:rPr lang="en-US" b="1" dirty="0">
                <a:solidFill>
                  <a:schemeClr val="bg1"/>
                </a:solidFill>
              </a:rPr>
              <a:t>	</a:t>
            </a:r>
            <a:r>
              <a:rPr lang="en-US" b="1" dirty="0">
                <a:solidFill>
                  <a:schemeClr val="bg1"/>
                </a:solidFill>
                <a:hlinkClick r:id="rId3"/>
              </a:rPr>
              <a:t>https://wiki.jenkins.io/display/JENKINS/Slave+To+Master+Access+Control#SlaveToMasterAccessControl-whitelist</a:t>
            </a: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Check if the updates to plugins are available</a:t>
            </a:r>
          </a:p>
          <a:p>
            <a:pPr marL="742950" lvl="1" indent="-285750">
              <a:buFont typeface="Arial" panose="020B0604020202020204" pitchFamily="34" charset="0"/>
              <a:buChar char="•"/>
            </a:pPr>
            <a:r>
              <a:rPr lang="en-US" b="1" dirty="0">
                <a:solidFill>
                  <a:schemeClr val="bg1"/>
                </a:solidFill>
              </a:rPr>
              <a:t>Following plugins can have a direct impact on adding nodes</a:t>
            </a:r>
          </a:p>
          <a:p>
            <a:pPr marL="1200150" lvl="2" indent="-285750">
              <a:buFont typeface="Arial" panose="020B0604020202020204" pitchFamily="34" charset="0"/>
              <a:buChar char="•"/>
            </a:pPr>
            <a:r>
              <a:rPr lang="en-US" b="1" dirty="0">
                <a:solidFill>
                  <a:schemeClr val="bg1"/>
                </a:solidFill>
              </a:rPr>
              <a:t>Credentials Plugin</a:t>
            </a:r>
          </a:p>
          <a:p>
            <a:pPr marL="1200150" lvl="2" indent="-285750">
              <a:buFont typeface="Arial" panose="020B0604020202020204" pitchFamily="34" charset="0"/>
              <a:buChar char="•"/>
            </a:pPr>
            <a:r>
              <a:rPr lang="en-US" b="1" dirty="0">
                <a:solidFill>
                  <a:schemeClr val="bg1"/>
                </a:solidFill>
              </a:rPr>
              <a:t>SSH Credentials Plugin</a:t>
            </a:r>
          </a:p>
          <a:p>
            <a:pPr marL="1200150" lvl="2" indent="-285750">
              <a:buFont typeface="Arial" panose="020B0604020202020204" pitchFamily="34" charset="0"/>
              <a:buChar char="•"/>
            </a:pPr>
            <a:r>
              <a:rPr lang="en-US" b="1" dirty="0">
                <a:solidFill>
                  <a:schemeClr val="bg1"/>
                </a:solidFill>
              </a:rPr>
              <a:t>Git Client Plugin</a:t>
            </a:r>
          </a:p>
          <a:p>
            <a:pPr marL="1200150" lvl="2" indent="-285750">
              <a:buFont typeface="Arial" panose="020B0604020202020204" pitchFamily="34" charset="0"/>
              <a:buChar char="•"/>
            </a:pPr>
            <a:endParaRPr lang="en-US" b="1" dirty="0">
              <a:solidFill>
                <a:schemeClr val="bg1"/>
              </a:solidFill>
            </a:endParaRPr>
          </a:p>
          <a:p>
            <a:pPr marL="1200150" lvl="2" indent="-285750">
              <a:buFont typeface="Arial" panose="020B0604020202020204" pitchFamily="34" charset="0"/>
              <a:buChar char="•"/>
            </a:pPr>
            <a:r>
              <a:rPr lang="en-US" b="1" dirty="0">
                <a:solidFill>
                  <a:schemeClr val="bg1"/>
                </a:solidFill>
              </a:rPr>
              <a:t>Refer my notes for exhaustive list of debugging (page 950)</a:t>
            </a:r>
          </a:p>
        </p:txBody>
      </p:sp>
    </p:spTree>
    <p:extLst>
      <p:ext uri="{BB962C8B-B14F-4D97-AF65-F5344CB8AC3E}">
        <p14:creationId xmlns:p14="http://schemas.microsoft.com/office/powerpoint/2010/main" val="14597359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US" b="1" dirty="0">
                <a:solidFill>
                  <a:schemeClr val="bg1"/>
                </a:solidFill>
                <a:latin typeface="+mn-lt"/>
              </a:rPr>
              <a:t>Choosing jobs should run on which agent</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910100" y="1706725"/>
            <a:ext cx="10510701" cy="64633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Restrict where a job can be executed.</a:t>
            </a:r>
          </a:p>
          <a:p>
            <a:pPr marL="285750" lvl="0" indent="-285750">
              <a:buFont typeface="Arial" panose="020B0604020202020204" pitchFamily="34" charset="0"/>
              <a:buChar char="•"/>
            </a:pPr>
            <a:r>
              <a:rPr lang="en-US" b="1" dirty="0">
                <a:solidFill>
                  <a:schemeClr val="bg1"/>
                </a:solidFill>
              </a:rPr>
              <a:t>Enter the label provided while creating the agent</a:t>
            </a:r>
          </a:p>
        </p:txBody>
      </p:sp>
    </p:spTree>
    <p:extLst>
      <p:ext uri="{BB962C8B-B14F-4D97-AF65-F5344CB8AC3E}">
        <p14:creationId xmlns:p14="http://schemas.microsoft.com/office/powerpoint/2010/main" val="27827805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E9DD7E-A733-4F88-BEEA-60EC64797F4C}"/>
              </a:ext>
            </a:extLst>
          </p:cNvPr>
          <p:cNvSpPr txBox="1"/>
          <p:nvPr/>
        </p:nvSpPr>
        <p:spPr>
          <a:xfrm>
            <a:off x="788096" y="2509365"/>
            <a:ext cx="10615808" cy="1015663"/>
          </a:xfrm>
          <a:prstGeom prst="rect">
            <a:avLst/>
          </a:prstGeom>
          <a:noFill/>
        </p:spPr>
        <p:txBody>
          <a:bodyPr wrap="square" rtlCol="0">
            <a:spAutoFit/>
          </a:bodyPr>
          <a:lstStyle/>
          <a:p>
            <a:pPr lvl="0" algn="ctr"/>
            <a:r>
              <a:rPr lang="en-US" sz="6000" b="1" dirty="0">
                <a:solidFill>
                  <a:schemeClr val="bg1"/>
                </a:solidFill>
              </a:rPr>
              <a:t>JENKINS PIPELINE</a:t>
            </a:r>
          </a:p>
        </p:txBody>
      </p:sp>
    </p:spTree>
    <p:extLst>
      <p:ext uri="{BB962C8B-B14F-4D97-AF65-F5344CB8AC3E}">
        <p14:creationId xmlns:p14="http://schemas.microsoft.com/office/powerpoint/2010/main" val="22297226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41632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What is continuous deployment pipeline?</a:t>
            </a:r>
          </a:p>
          <a:p>
            <a:pPr marL="742950" lvl="1" indent="-285750">
              <a:buFont typeface="Arial" panose="020B0604020202020204" pitchFamily="34" charset="0"/>
              <a:buChar char="•"/>
            </a:pPr>
            <a:r>
              <a:rPr lang="en-US" b="1" dirty="0">
                <a:solidFill>
                  <a:schemeClr val="bg1"/>
                </a:solidFill>
              </a:rPr>
              <a:t>Automation of process for getting software </a:t>
            </a:r>
          </a:p>
          <a:p>
            <a:pPr marL="1200150" lvl="2" indent="-285750">
              <a:buFont typeface="Arial" panose="020B0604020202020204" pitchFamily="34" charset="0"/>
              <a:buChar char="•"/>
            </a:pPr>
            <a:r>
              <a:rPr lang="en-US" b="1" dirty="0">
                <a:solidFill>
                  <a:schemeClr val="bg1"/>
                </a:solidFill>
              </a:rPr>
              <a:t>from version control </a:t>
            </a:r>
          </a:p>
          <a:p>
            <a:pPr marL="1200150" lvl="2" indent="-285750">
              <a:buFont typeface="Arial" panose="020B0604020202020204" pitchFamily="34" charset="0"/>
              <a:buChar char="•"/>
            </a:pPr>
            <a:r>
              <a:rPr lang="en-US" b="1" dirty="0">
                <a:solidFill>
                  <a:schemeClr val="bg1"/>
                </a:solidFill>
              </a:rPr>
              <a:t>to your deploying it to production.</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Jenkins Pipeline</a:t>
            </a:r>
          </a:p>
          <a:p>
            <a:pPr marL="742950" lvl="1" indent="-285750">
              <a:buFont typeface="Arial" panose="020B0604020202020204" pitchFamily="34" charset="0"/>
              <a:buChar char="•"/>
            </a:pPr>
            <a:r>
              <a:rPr lang="en-US" b="1" dirty="0">
                <a:solidFill>
                  <a:schemeClr val="bg1"/>
                </a:solidFill>
              </a:rPr>
              <a:t>A suite of plugins </a:t>
            </a:r>
          </a:p>
          <a:p>
            <a:pPr marL="742950" lvl="1" indent="-285750">
              <a:buFont typeface="Arial" panose="020B0604020202020204" pitchFamily="34" charset="0"/>
              <a:buChar char="•"/>
            </a:pPr>
            <a:r>
              <a:rPr lang="en-US" b="1" dirty="0">
                <a:solidFill>
                  <a:schemeClr val="bg1"/>
                </a:solidFill>
              </a:rPr>
              <a:t>Can implement and integrate continuous delivery pipelines into Jenkins.</a:t>
            </a:r>
          </a:p>
          <a:p>
            <a:pPr marL="742950" lvl="1" indent="-285750">
              <a:buFont typeface="Arial" panose="020B0604020202020204" pitchFamily="34" charset="0"/>
              <a:buChar char="•"/>
            </a:pPr>
            <a:r>
              <a:rPr lang="en-US" b="1" dirty="0">
                <a:solidFill>
                  <a:schemeClr val="bg1"/>
                </a:solidFill>
              </a:rPr>
              <a:t>Provides lot of tools for modeling simple-to-complex delivery pipelines "as code". </a:t>
            </a:r>
          </a:p>
          <a:p>
            <a:pPr marL="742950" lvl="1" indent="-285750">
              <a:buFont typeface="Arial" panose="020B0604020202020204" pitchFamily="34" charset="0"/>
              <a:buChar char="•"/>
            </a:pPr>
            <a:r>
              <a:rPr lang="en-US" b="1" dirty="0">
                <a:solidFill>
                  <a:schemeClr val="bg1"/>
                </a:solidFill>
              </a:rPr>
              <a:t>Definition of Jenkins Pipeline is typically written into a text file </a:t>
            </a:r>
          </a:p>
          <a:p>
            <a:pPr marL="1200150" lvl="2" indent="-285750">
              <a:buFont typeface="Arial" panose="020B0604020202020204" pitchFamily="34" charset="0"/>
              <a:buChar char="•"/>
            </a:pPr>
            <a:r>
              <a:rPr lang="en-US" b="1" dirty="0">
                <a:solidFill>
                  <a:schemeClr val="bg1"/>
                </a:solidFill>
              </a:rPr>
              <a:t>called </a:t>
            </a:r>
            <a:r>
              <a:rPr lang="en-US" b="1" dirty="0" err="1">
                <a:solidFill>
                  <a:schemeClr val="bg1"/>
                </a:solidFill>
              </a:rPr>
              <a:t>Jenkinsfile</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can be checked into a project’s source control repository. </a:t>
            </a:r>
          </a:p>
        </p:txBody>
      </p:sp>
    </p:spTree>
    <p:extLst>
      <p:ext uri="{BB962C8B-B14F-4D97-AF65-F5344CB8AC3E}">
        <p14:creationId xmlns:p14="http://schemas.microsoft.com/office/powerpoint/2010/main" val="3212651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30832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Group of events or jobs </a:t>
            </a:r>
          </a:p>
          <a:p>
            <a:pPr marL="742950" lvl="1" indent="-285750">
              <a:buFont typeface="Arial" panose="020B0604020202020204" pitchFamily="34" charset="0"/>
              <a:buChar char="•"/>
            </a:pPr>
            <a:r>
              <a:rPr lang="en-US" b="1" dirty="0">
                <a:solidFill>
                  <a:schemeClr val="bg1"/>
                </a:solidFill>
              </a:rPr>
              <a:t>Interlinked with one another in a sequence.</a:t>
            </a:r>
          </a:p>
          <a:p>
            <a:pPr marL="742950" lvl="1" indent="-285750">
              <a:buFont typeface="Arial" panose="020B0604020202020204" pitchFamily="34" charset="0"/>
              <a:buChar char="•"/>
            </a:pPr>
            <a:r>
              <a:rPr lang="en-US" b="1" dirty="0">
                <a:solidFill>
                  <a:schemeClr val="bg1"/>
                </a:solidFill>
              </a:rPr>
              <a:t>Combination of plugins </a:t>
            </a:r>
          </a:p>
          <a:p>
            <a:pPr marL="742950" lvl="1" indent="-285750">
              <a:buFont typeface="Arial" panose="020B0604020202020204" pitchFamily="34" charset="0"/>
              <a:buChar char="•"/>
            </a:pPr>
            <a:r>
              <a:rPr lang="en-US" b="1" dirty="0">
                <a:solidFill>
                  <a:schemeClr val="bg1"/>
                </a:solidFill>
              </a:rPr>
              <a:t>Support integration and implementation of </a:t>
            </a:r>
          </a:p>
          <a:p>
            <a:pPr marL="1200150" lvl="2" indent="-285750">
              <a:buFont typeface="Arial" panose="020B0604020202020204" pitchFamily="34" charset="0"/>
              <a:buChar char="•"/>
            </a:pPr>
            <a:r>
              <a:rPr lang="en-US" b="1" dirty="0">
                <a:solidFill>
                  <a:schemeClr val="bg1"/>
                </a:solidFill>
              </a:rPr>
              <a:t>continuous delivery pipelines using Jenkins. </a:t>
            </a:r>
          </a:p>
          <a:p>
            <a:pPr marL="742950" lvl="1" indent="-285750">
              <a:buFont typeface="Arial" panose="020B0604020202020204" pitchFamily="34" charset="0"/>
              <a:buChar char="•"/>
            </a:pPr>
            <a:r>
              <a:rPr lang="en-US" b="1" dirty="0">
                <a:solidFill>
                  <a:schemeClr val="bg1"/>
                </a:solidFill>
              </a:rPr>
              <a:t>Has an extensible automation server </a:t>
            </a:r>
          </a:p>
          <a:p>
            <a:pPr marL="742950" lvl="1" indent="-285750">
              <a:buFont typeface="Arial" panose="020B0604020202020204" pitchFamily="34" charset="0"/>
              <a:buChar char="•"/>
            </a:pPr>
            <a:r>
              <a:rPr lang="en-US" b="1" dirty="0">
                <a:solidFill>
                  <a:schemeClr val="bg1"/>
                </a:solidFill>
              </a:rPr>
              <a:t>Can create simple or complex delivery pipelines "as code," via pipeline DSL </a:t>
            </a:r>
          </a:p>
          <a:p>
            <a:pPr marL="742950" lvl="1" indent="-285750">
              <a:buFont typeface="Arial" panose="020B0604020202020204" pitchFamily="34" charset="0"/>
              <a:buChar char="•"/>
            </a:pPr>
            <a:r>
              <a:rPr lang="en-US" b="1" dirty="0">
                <a:solidFill>
                  <a:schemeClr val="bg1"/>
                </a:solidFill>
              </a:rPr>
              <a:t>(DSL: Domain-specific Language).</a:t>
            </a:r>
          </a:p>
        </p:txBody>
      </p:sp>
    </p:spTree>
    <p:extLst>
      <p:ext uri="{BB962C8B-B14F-4D97-AF65-F5344CB8AC3E}">
        <p14:creationId xmlns:p14="http://schemas.microsoft.com/office/powerpoint/2010/main" val="68497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pPr algn="ctr"/>
            <a:r>
              <a:rPr lang="en-IN" b="1" dirty="0">
                <a:solidFill>
                  <a:schemeClr val="bg1"/>
                </a:solidFill>
                <a:latin typeface="+mn-lt"/>
              </a:rPr>
              <a:t>Agenda</a:t>
            </a: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482894"/>
            <a:ext cx="10615808" cy="2862322"/>
          </a:xfrm>
          <a:prstGeom prst="rect">
            <a:avLst/>
          </a:prstGeom>
          <a:noFill/>
        </p:spPr>
        <p:txBody>
          <a:bodyPr wrap="square" rtlCol="0">
            <a:spAutoFit/>
          </a:bodyPr>
          <a:lstStyle/>
          <a:p>
            <a:pPr lvl="0"/>
            <a:r>
              <a:rPr lang="en-IN" b="1" dirty="0">
                <a:solidFill>
                  <a:schemeClr val="bg1"/>
                </a:solidFill>
              </a:rPr>
              <a:t> </a:t>
            </a:r>
          </a:p>
          <a:p>
            <a:pPr marL="285750" lvl="0" indent="-285750">
              <a:buFont typeface="Arial" panose="020B0604020202020204" pitchFamily="34" charset="0"/>
              <a:buChar char="•"/>
            </a:pPr>
            <a:r>
              <a:rPr lang="en-IN" b="1" dirty="0">
                <a:solidFill>
                  <a:schemeClr val="bg1"/>
                </a:solidFill>
              </a:rPr>
              <a:t>Jenkins Administration</a:t>
            </a:r>
          </a:p>
          <a:p>
            <a:pPr marL="742950" lvl="1" indent="-285750">
              <a:buFont typeface="Arial" panose="020B0604020202020204" pitchFamily="34" charset="0"/>
              <a:buChar char="•"/>
            </a:pPr>
            <a:r>
              <a:rPr lang="en-IN" b="1" dirty="0">
                <a:solidFill>
                  <a:schemeClr val="bg1"/>
                </a:solidFill>
              </a:rPr>
              <a:t>Configuring Nodes</a:t>
            </a:r>
          </a:p>
          <a:p>
            <a:pPr marL="742950" lvl="1" indent="-285750">
              <a:buFont typeface="Arial" panose="020B0604020202020204" pitchFamily="34" charset="0"/>
              <a:buChar char="•"/>
            </a:pPr>
            <a:r>
              <a:rPr lang="en-IN" b="1" dirty="0">
                <a:solidFill>
                  <a:schemeClr val="bg1"/>
                </a:solidFill>
              </a:rPr>
              <a:t>Controlling Jenkins features with system properties</a:t>
            </a:r>
          </a:p>
          <a:p>
            <a:pPr marL="742950" lvl="1" indent="-285750">
              <a:buFont typeface="Arial" panose="020B0604020202020204" pitchFamily="34" charset="0"/>
              <a:buChar char="•"/>
            </a:pPr>
            <a:r>
              <a:rPr lang="en-IN" b="1" dirty="0">
                <a:solidFill>
                  <a:schemeClr val="bg1"/>
                </a:solidFill>
              </a:rPr>
              <a:t>Managing security</a:t>
            </a:r>
          </a:p>
          <a:p>
            <a:pPr marL="1200150" lvl="2" indent="-285750">
              <a:buFont typeface="Arial" panose="020B0604020202020204" pitchFamily="34" charset="0"/>
              <a:buChar char="•"/>
            </a:pPr>
            <a:r>
              <a:rPr lang="en-IN" b="1" dirty="0">
                <a:solidFill>
                  <a:schemeClr val="bg1"/>
                </a:solidFill>
              </a:rPr>
              <a:t>Managing Users</a:t>
            </a:r>
          </a:p>
          <a:p>
            <a:pPr marL="742950" lvl="1" indent="-285750">
              <a:buFont typeface="Arial" panose="020B0604020202020204" pitchFamily="34" charset="0"/>
              <a:buChar char="•"/>
            </a:pPr>
            <a:r>
              <a:rPr lang="en-IN" b="1" dirty="0">
                <a:solidFill>
                  <a:schemeClr val="bg1"/>
                </a:solidFill>
              </a:rPr>
              <a:t>Managing tools</a:t>
            </a:r>
          </a:p>
          <a:p>
            <a:pPr marL="742950" lvl="1" indent="-285750">
              <a:buFont typeface="Arial" panose="020B0604020202020204" pitchFamily="34" charset="0"/>
              <a:buChar char="•"/>
            </a:pPr>
            <a:r>
              <a:rPr lang="en-IN" b="1" dirty="0">
                <a:solidFill>
                  <a:schemeClr val="bg1"/>
                </a:solidFill>
              </a:rPr>
              <a:t>Jenkins CLI</a:t>
            </a:r>
          </a:p>
          <a:p>
            <a:pPr marL="742950" lvl="1" indent="-285750">
              <a:buFont typeface="Arial" panose="020B0604020202020204" pitchFamily="34" charset="0"/>
              <a:buChar char="•"/>
            </a:pPr>
            <a:r>
              <a:rPr lang="en-IN" b="1" dirty="0">
                <a:solidFill>
                  <a:schemeClr val="bg1"/>
                </a:solidFill>
              </a:rPr>
              <a:t>Script Console</a:t>
            </a:r>
          </a:p>
          <a:p>
            <a:pPr marL="742950" lvl="1" indent="-285750">
              <a:buFont typeface="Arial" panose="020B0604020202020204" pitchFamily="34" charset="0"/>
              <a:buChar char="•"/>
            </a:pPr>
            <a:r>
              <a:rPr lang="en-IN" b="1" dirty="0">
                <a:solidFill>
                  <a:schemeClr val="bg1"/>
                </a:solidFill>
              </a:rPr>
              <a:t>Groovy Hook Scripts	</a:t>
            </a:r>
          </a:p>
        </p:txBody>
      </p:sp>
    </p:spTree>
    <p:extLst>
      <p:ext uri="{BB962C8B-B14F-4D97-AF65-F5344CB8AC3E}">
        <p14:creationId xmlns:p14="http://schemas.microsoft.com/office/powerpoint/2010/main" val="36252942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Advantages Of Jenkins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442565"/>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Can define the complete deployment flow through configuration and code. </a:t>
            </a:r>
          </a:p>
          <a:p>
            <a:pPr marL="285750" lvl="0" indent="-285750">
              <a:buFont typeface="Arial" panose="020B0604020202020204" pitchFamily="34" charset="0"/>
              <a:buChar char="•"/>
            </a:pPr>
            <a:r>
              <a:rPr lang="en-US" b="1" dirty="0">
                <a:solidFill>
                  <a:schemeClr val="bg1"/>
                </a:solidFill>
              </a:rPr>
              <a:t>Standard Jenkins jobs can be written manually </a:t>
            </a:r>
          </a:p>
          <a:p>
            <a:pPr marL="742950" lvl="1" indent="-285750">
              <a:buFont typeface="Arial" panose="020B0604020202020204" pitchFamily="34" charset="0"/>
              <a:buChar char="•"/>
            </a:pPr>
            <a:r>
              <a:rPr lang="en-US" b="1" dirty="0">
                <a:solidFill>
                  <a:schemeClr val="bg1"/>
                </a:solidFill>
              </a:rPr>
              <a:t>as an entire script </a:t>
            </a:r>
          </a:p>
          <a:p>
            <a:pPr marL="742950" lvl="1" indent="-285750">
              <a:buFont typeface="Arial" panose="020B0604020202020204" pitchFamily="34" charset="0"/>
              <a:buChar char="•"/>
            </a:pPr>
            <a:r>
              <a:rPr lang="en-US" b="1" dirty="0">
                <a:solidFill>
                  <a:schemeClr val="bg1"/>
                </a:solidFill>
              </a:rPr>
              <a:t>can be managed with a version control system.</a:t>
            </a:r>
          </a:p>
          <a:p>
            <a:pPr marL="285750" lvl="0" indent="-285750">
              <a:buFont typeface="Arial" panose="020B0604020202020204" pitchFamily="34" charset="0"/>
              <a:buChar char="•"/>
            </a:pPr>
            <a:r>
              <a:rPr lang="en-US" b="1" dirty="0">
                <a:solidFill>
                  <a:schemeClr val="bg1"/>
                </a:solidFill>
              </a:rPr>
              <a:t>Following the discipline of ‘pipeline as code.’ </a:t>
            </a:r>
          </a:p>
          <a:p>
            <a:pPr marL="742950" lvl="1" indent="-285750">
              <a:buFont typeface="Arial" panose="020B0604020202020204" pitchFamily="34" charset="0"/>
              <a:buChar char="•"/>
            </a:pPr>
            <a:r>
              <a:rPr lang="en-US" b="1" dirty="0">
                <a:solidFill>
                  <a:schemeClr val="bg1"/>
                </a:solidFill>
              </a:rPr>
              <a:t>No need to create multiple jobs for each process</a:t>
            </a:r>
          </a:p>
          <a:p>
            <a:pPr marL="742950" lvl="1" indent="-285750">
              <a:buFont typeface="Arial" panose="020B0604020202020204" pitchFamily="34" charset="0"/>
              <a:buChar char="•"/>
            </a:pPr>
            <a:r>
              <a:rPr lang="en-US" b="1" dirty="0">
                <a:solidFill>
                  <a:schemeClr val="bg1"/>
                </a:solidFill>
              </a:rPr>
              <a:t>Can code entire workflow </a:t>
            </a:r>
          </a:p>
          <a:p>
            <a:pPr marL="742950" lvl="1" indent="-285750">
              <a:buFont typeface="Arial" panose="020B0604020202020204" pitchFamily="34" charset="0"/>
              <a:buChar char="•"/>
            </a:pPr>
            <a:r>
              <a:rPr lang="en-US" b="1" dirty="0">
                <a:solidFill>
                  <a:schemeClr val="bg1"/>
                </a:solidFill>
              </a:rPr>
              <a:t>Place it in a Jenkins file. </a:t>
            </a:r>
          </a:p>
          <a:p>
            <a:pPr marL="742950" lvl="1" indent="-285750">
              <a:buFont typeface="Arial" panose="020B0604020202020204" pitchFamily="34" charset="0"/>
              <a:buChar char="•"/>
            </a:pPr>
            <a:r>
              <a:rPr lang="en-US" b="1" dirty="0">
                <a:solidFill>
                  <a:schemeClr val="bg1"/>
                </a:solidFill>
              </a:rPr>
              <a:t>Uses Groovy DSL (Domain Specific Language), </a:t>
            </a:r>
          </a:p>
          <a:p>
            <a:pPr marL="742950" lvl="1" indent="-285750">
              <a:buFont typeface="Arial" panose="020B0604020202020204" pitchFamily="34" charset="0"/>
              <a:buChar char="•"/>
            </a:pPr>
            <a:r>
              <a:rPr lang="en-US" b="1" dirty="0">
                <a:solidFill>
                  <a:schemeClr val="bg1"/>
                </a:solidFill>
              </a:rPr>
              <a:t>Can model easy to complex pipelines as code.</a:t>
            </a:r>
          </a:p>
          <a:p>
            <a:pPr marL="742950" lvl="1" indent="-285750">
              <a:buFont typeface="Arial" panose="020B0604020202020204" pitchFamily="34" charset="0"/>
              <a:buChar char="•"/>
            </a:pPr>
            <a:r>
              <a:rPr lang="en-US" b="1" dirty="0">
                <a:solidFill>
                  <a:schemeClr val="bg1"/>
                </a:solidFill>
              </a:rPr>
              <a:t>Code stored in text file called ‘</a:t>
            </a:r>
            <a:r>
              <a:rPr lang="en-US" b="1" dirty="0" err="1">
                <a:solidFill>
                  <a:schemeClr val="bg1"/>
                </a:solidFill>
              </a:rPr>
              <a:t>Jenkinsfile</a:t>
            </a:r>
            <a:r>
              <a:rPr lang="en-US" b="1" dirty="0">
                <a:solidFill>
                  <a:schemeClr val="bg1"/>
                </a:solidFill>
              </a:rPr>
              <a:t>’ </a:t>
            </a:r>
          </a:p>
          <a:p>
            <a:pPr marL="1200150" lvl="2" indent="-285750">
              <a:buFont typeface="Arial" panose="020B0604020202020204" pitchFamily="34" charset="0"/>
              <a:buChar char="•"/>
            </a:pPr>
            <a:r>
              <a:rPr lang="en-US" b="1" dirty="0">
                <a:solidFill>
                  <a:schemeClr val="bg1"/>
                </a:solidFill>
              </a:rPr>
              <a:t>can be stored in Source Code Management.</a:t>
            </a:r>
          </a:p>
          <a:p>
            <a:pPr marL="742950" lvl="1" indent="-285750">
              <a:buFont typeface="Arial" panose="020B0604020202020204" pitchFamily="34" charset="0"/>
              <a:buChar char="•"/>
            </a:pPr>
            <a:r>
              <a:rPr lang="en-US" b="1" dirty="0">
                <a:solidFill>
                  <a:schemeClr val="bg1"/>
                </a:solidFill>
              </a:rPr>
              <a:t>Supports </a:t>
            </a:r>
          </a:p>
          <a:p>
            <a:pPr marL="1200150" lvl="2" indent="-285750">
              <a:buFont typeface="Arial" panose="020B0604020202020204" pitchFamily="34" charset="0"/>
              <a:buChar char="•"/>
            </a:pPr>
            <a:r>
              <a:rPr lang="en-US" b="1" dirty="0">
                <a:solidFill>
                  <a:schemeClr val="bg1"/>
                </a:solidFill>
              </a:rPr>
              <a:t>conditional loops, forks, join operations and allow parallel execution tasks.</a:t>
            </a:r>
          </a:p>
          <a:p>
            <a:pPr marL="742950" lvl="1" indent="-285750">
              <a:buFont typeface="Arial" panose="020B0604020202020204" pitchFamily="34" charset="0"/>
              <a:buChar char="•"/>
            </a:pPr>
            <a:r>
              <a:rPr lang="en-US" b="1" dirty="0">
                <a:solidFill>
                  <a:schemeClr val="bg1"/>
                </a:solidFill>
              </a:rPr>
              <a:t>Allows user feedback into the pipeline.</a:t>
            </a:r>
          </a:p>
          <a:p>
            <a:pPr marL="742950" lvl="1" indent="-285750">
              <a:buFont typeface="Arial" panose="020B0604020202020204" pitchFamily="34" charset="0"/>
              <a:buChar char="•"/>
            </a:pPr>
            <a:r>
              <a:rPr lang="en-US" b="1" dirty="0">
                <a:solidFill>
                  <a:schemeClr val="bg1"/>
                </a:solidFill>
              </a:rPr>
              <a:t>Resilient in terms of Jenkins’ master down time.</a:t>
            </a:r>
          </a:p>
          <a:p>
            <a:pPr marL="742950" lvl="1" indent="-285750">
              <a:buFont typeface="Arial" panose="020B0604020202020204" pitchFamily="34" charset="0"/>
              <a:buChar char="•"/>
            </a:pPr>
            <a:r>
              <a:rPr lang="en-US" b="1" dirty="0">
                <a:solidFill>
                  <a:schemeClr val="bg1"/>
                </a:solidFill>
              </a:rPr>
              <a:t>Can resume from checkpoints saved.</a:t>
            </a:r>
          </a:p>
          <a:p>
            <a:pPr marL="742950" lvl="1" indent="-285750">
              <a:buFont typeface="Arial" panose="020B0604020202020204" pitchFamily="34" charset="0"/>
              <a:buChar char="•"/>
            </a:pPr>
            <a:r>
              <a:rPr lang="en-US" b="1" dirty="0">
                <a:solidFill>
                  <a:schemeClr val="bg1"/>
                </a:solidFill>
              </a:rPr>
              <a:t>Can incorporate multiple additional plugins and add-ins.</a:t>
            </a:r>
          </a:p>
        </p:txBody>
      </p:sp>
    </p:spTree>
    <p:extLst>
      <p:ext uri="{BB962C8B-B14F-4D97-AF65-F5344CB8AC3E}">
        <p14:creationId xmlns:p14="http://schemas.microsoft.com/office/powerpoint/2010/main" val="631276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US" b="1" dirty="0">
                <a:solidFill>
                  <a:schemeClr val="bg1"/>
                </a:solidFill>
                <a:latin typeface="+mn-lt"/>
              </a:rPr>
              <a:t>Continuous Delivery Pipelines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1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jobs may have event or </a:t>
            </a:r>
          </a:p>
          <a:p>
            <a:pPr marL="742950" lvl="1" indent="-285750">
              <a:buFont typeface="Arial" panose="020B0604020202020204" pitchFamily="34" charset="0"/>
              <a:buChar char="•"/>
            </a:pPr>
            <a:r>
              <a:rPr lang="en-US" b="1" dirty="0">
                <a:solidFill>
                  <a:schemeClr val="bg1"/>
                </a:solidFill>
              </a:rPr>
              <a:t>some dependency on at least one or more events.</a:t>
            </a:r>
          </a:p>
          <a:p>
            <a:pPr marL="285750" lvl="0" indent="-285750">
              <a:buFont typeface="Arial" panose="020B0604020202020204" pitchFamily="34" charset="0"/>
              <a:buChar char="•"/>
            </a:pPr>
            <a:r>
              <a:rPr lang="en-US" b="1" dirty="0">
                <a:solidFill>
                  <a:schemeClr val="bg1"/>
                </a:solidFill>
              </a:rPr>
              <a:t>e.g. Build -&gt; Deploy -&gt; Test -&gt; Release</a:t>
            </a:r>
          </a:p>
          <a:p>
            <a:pPr marL="285750" lvl="0" indent="-285750">
              <a:buFont typeface="Arial" panose="020B0604020202020204" pitchFamily="34" charset="0"/>
              <a:buChar char="•"/>
            </a:pPr>
            <a:r>
              <a:rPr lang="en-US" b="1" dirty="0">
                <a:solidFill>
                  <a:schemeClr val="bg1"/>
                </a:solidFill>
              </a:rPr>
              <a:t>Sequence of stages to perform the tasks</a:t>
            </a:r>
          </a:p>
          <a:p>
            <a:pPr marL="285750" lvl="0" indent="-285750">
              <a:buFont typeface="Arial" panose="020B0604020202020204" pitchFamily="34" charset="0"/>
              <a:buChar char="•"/>
            </a:pPr>
            <a:r>
              <a:rPr lang="en-US" b="1" dirty="0">
                <a:solidFill>
                  <a:schemeClr val="bg1"/>
                </a:solidFill>
              </a:rPr>
              <a:t>“continuous”: relative to your application and/or environment: </a:t>
            </a:r>
          </a:p>
          <a:p>
            <a:pPr marL="742950" lvl="1" indent="-285750">
              <a:buFont typeface="Arial" panose="020B0604020202020204" pitchFamily="34" charset="0"/>
              <a:buChar char="•"/>
            </a:pPr>
            <a:r>
              <a:rPr lang="en-US" b="1" dirty="0">
                <a:solidFill>
                  <a:schemeClr val="bg1"/>
                </a:solidFill>
              </a:rPr>
              <a:t>Releases can be </a:t>
            </a:r>
          </a:p>
          <a:p>
            <a:pPr marL="1200150" lvl="2" indent="-285750">
              <a:buFont typeface="Arial" panose="020B0604020202020204" pitchFamily="34" charset="0"/>
              <a:buChar char="•"/>
            </a:pPr>
            <a:r>
              <a:rPr lang="en-US" b="1" dirty="0">
                <a:solidFill>
                  <a:schemeClr val="bg1"/>
                </a:solidFill>
              </a:rPr>
              <a:t>daily </a:t>
            </a:r>
          </a:p>
          <a:p>
            <a:pPr marL="1200150" lvl="2" indent="-285750">
              <a:buFont typeface="Arial" panose="020B0604020202020204" pitchFamily="34" charset="0"/>
              <a:buChar char="•"/>
            </a:pPr>
            <a:r>
              <a:rPr lang="en-US" b="1" dirty="0">
                <a:solidFill>
                  <a:schemeClr val="bg1"/>
                </a:solidFill>
              </a:rPr>
              <a:t>weekly</a:t>
            </a:r>
          </a:p>
          <a:p>
            <a:pPr marL="1200150" lvl="2" indent="-285750">
              <a:buFont typeface="Arial" panose="020B0604020202020204" pitchFamily="34" charset="0"/>
              <a:buChar char="•"/>
            </a:pPr>
            <a:r>
              <a:rPr lang="en-US" b="1" dirty="0">
                <a:solidFill>
                  <a:schemeClr val="bg1"/>
                </a:solidFill>
              </a:rPr>
              <a:t>ad-hoc etc.. </a:t>
            </a:r>
          </a:p>
          <a:p>
            <a:pPr marL="285750" lvl="0" indent="-285750">
              <a:buFont typeface="Arial" panose="020B0604020202020204" pitchFamily="34" charset="0"/>
              <a:buChar char="•"/>
            </a:pPr>
            <a:r>
              <a:rPr lang="en-US" b="1" dirty="0">
                <a:solidFill>
                  <a:schemeClr val="bg1"/>
                </a:solidFill>
              </a:rPr>
              <a:t>Written using specific DSL (plugin)</a:t>
            </a:r>
          </a:p>
          <a:p>
            <a:pPr marL="742950" lvl="1" indent="-285750">
              <a:buFont typeface="Arial" panose="020B0604020202020204" pitchFamily="34" charset="0"/>
              <a:buChar char="•"/>
            </a:pPr>
            <a:r>
              <a:rPr lang="en-US" b="1" dirty="0">
                <a:solidFill>
                  <a:schemeClr val="bg1"/>
                </a:solidFill>
              </a:rPr>
              <a:t>follows almost the same structure as Groovy </a:t>
            </a:r>
          </a:p>
          <a:p>
            <a:pPr marL="742950" lvl="1" indent="-285750">
              <a:buFont typeface="Arial" panose="020B0604020202020204" pitchFamily="34" charset="0"/>
              <a:buChar char="•"/>
            </a:pPr>
            <a:r>
              <a:rPr lang="en-US" b="1" dirty="0">
                <a:solidFill>
                  <a:schemeClr val="bg1"/>
                </a:solidFill>
              </a:rPr>
              <a:t>specify its statements and expressions. </a:t>
            </a:r>
          </a:p>
          <a:p>
            <a:pPr marL="742950" lvl="1" indent="-285750">
              <a:buFont typeface="Arial" panose="020B0604020202020204" pitchFamily="34" charset="0"/>
              <a:buChar char="•"/>
            </a:pPr>
            <a:r>
              <a:rPr lang="en-US" b="1" dirty="0">
                <a:solidFill>
                  <a:schemeClr val="bg1"/>
                </a:solidFill>
              </a:rPr>
              <a:t>This makes pipelines easy to use for Groovy savants.</a:t>
            </a:r>
          </a:p>
        </p:txBody>
      </p:sp>
    </p:spTree>
    <p:extLst>
      <p:ext uri="{BB962C8B-B14F-4D97-AF65-F5344CB8AC3E}">
        <p14:creationId xmlns:p14="http://schemas.microsoft.com/office/powerpoint/2010/main" val="17491839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Continuous Integration (CI)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Development practices</a:t>
            </a:r>
          </a:p>
          <a:p>
            <a:pPr marL="285750" lvl="0" indent="-285750">
              <a:buFont typeface="Arial" panose="020B0604020202020204" pitchFamily="34" charset="0"/>
              <a:buChar char="•"/>
            </a:pPr>
            <a:r>
              <a:rPr lang="en-US" b="1" dirty="0">
                <a:solidFill>
                  <a:schemeClr val="bg1"/>
                </a:solidFill>
              </a:rPr>
              <a:t>Maintain a single source repository</a:t>
            </a:r>
          </a:p>
          <a:p>
            <a:pPr marL="285750" lvl="0" indent="-285750">
              <a:buFont typeface="Arial" panose="020B0604020202020204" pitchFamily="34" charset="0"/>
              <a:buChar char="•"/>
            </a:pPr>
            <a:r>
              <a:rPr lang="en-US" b="1" dirty="0">
                <a:solidFill>
                  <a:schemeClr val="bg1"/>
                </a:solidFill>
              </a:rPr>
              <a:t>Automate the build</a:t>
            </a:r>
          </a:p>
          <a:p>
            <a:pPr marL="285750" lvl="0" indent="-285750">
              <a:buFont typeface="Arial" panose="020B0604020202020204" pitchFamily="34" charset="0"/>
              <a:buChar char="•"/>
            </a:pPr>
            <a:r>
              <a:rPr lang="en-US" b="1" dirty="0">
                <a:solidFill>
                  <a:schemeClr val="bg1"/>
                </a:solidFill>
              </a:rPr>
              <a:t>Make your build self-testing</a:t>
            </a:r>
          </a:p>
          <a:p>
            <a:pPr marL="285750" lvl="0" indent="-285750">
              <a:buFont typeface="Arial" panose="020B0604020202020204" pitchFamily="34" charset="0"/>
              <a:buChar char="•"/>
            </a:pPr>
            <a:r>
              <a:rPr lang="en-US" b="1" dirty="0">
                <a:solidFill>
                  <a:schemeClr val="bg1"/>
                </a:solidFill>
              </a:rPr>
              <a:t>Every commit should build on an integration machine</a:t>
            </a:r>
          </a:p>
          <a:p>
            <a:pPr marL="285750" lvl="0" indent="-285750">
              <a:buFont typeface="Arial" panose="020B0604020202020204" pitchFamily="34" charset="0"/>
              <a:buChar char="•"/>
            </a:pPr>
            <a:r>
              <a:rPr lang="en-US" b="1" dirty="0">
                <a:solidFill>
                  <a:schemeClr val="bg1"/>
                </a:solidFill>
              </a:rPr>
              <a:t>Keep the build fast</a:t>
            </a:r>
          </a:p>
          <a:p>
            <a:pPr marL="285750" lvl="0" indent="-285750">
              <a:buFont typeface="Arial" panose="020B0604020202020204" pitchFamily="34" charset="0"/>
              <a:buChar char="•"/>
            </a:pPr>
            <a:r>
              <a:rPr lang="en-US" b="1" dirty="0">
                <a:solidFill>
                  <a:schemeClr val="bg1"/>
                </a:solidFill>
              </a:rPr>
              <a:t>Test in a clone of the production environment</a:t>
            </a:r>
          </a:p>
          <a:p>
            <a:pPr marL="285750" lvl="0" indent="-285750">
              <a:buFont typeface="Arial" panose="020B0604020202020204" pitchFamily="34" charset="0"/>
              <a:buChar char="•"/>
            </a:pPr>
            <a:r>
              <a:rPr lang="en-US" b="1" dirty="0">
                <a:solidFill>
                  <a:schemeClr val="bg1"/>
                </a:solidFill>
              </a:rPr>
              <a:t>Make it easy for anyone to get the latest executable version</a:t>
            </a:r>
          </a:p>
          <a:p>
            <a:pPr marL="285750" lvl="0" indent="-285750">
              <a:buFont typeface="Arial" panose="020B0604020202020204" pitchFamily="34" charset="0"/>
              <a:buChar char="•"/>
            </a:pPr>
            <a:r>
              <a:rPr lang="en-US" b="1" dirty="0">
                <a:solidFill>
                  <a:schemeClr val="bg1"/>
                </a:solidFill>
              </a:rPr>
              <a:t>Everyone can see what’s happening</a:t>
            </a:r>
          </a:p>
          <a:p>
            <a:pPr marL="285750" lvl="0" indent="-285750">
              <a:buFont typeface="Arial" panose="020B0604020202020204" pitchFamily="34" charset="0"/>
              <a:buChar char="•"/>
            </a:pPr>
            <a:r>
              <a:rPr lang="en-US" b="1" dirty="0">
                <a:solidFill>
                  <a:schemeClr val="bg1"/>
                </a:solidFill>
              </a:rPr>
              <a:t>Automate deployment</a:t>
            </a:r>
          </a:p>
        </p:txBody>
      </p:sp>
    </p:spTree>
    <p:extLst>
      <p:ext uri="{BB962C8B-B14F-4D97-AF65-F5344CB8AC3E}">
        <p14:creationId xmlns:p14="http://schemas.microsoft.com/office/powerpoint/2010/main" val="668139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Continuous Integration (CI)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Developers check out code into their private workspaces</a:t>
            </a:r>
          </a:p>
          <a:p>
            <a:pPr marL="285750" lvl="0" indent="-285750">
              <a:buFont typeface="Arial" panose="020B0604020202020204" pitchFamily="34" charset="0"/>
              <a:buChar char="•"/>
            </a:pPr>
            <a:r>
              <a:rPr lang="en-US" b="1" dirty="0">
                <a:solidFill>
                  <a:schemeClr val="bg1"/>
                </a:solidFill>
              </a:rPr>
              <a:t>When done, commit the changes to the repository</a:t>
            </a:r>
          </a:p>
          <a:p>
            <a:pPr marL="285750" lvl="0" indent="-285750">
              <a:buFont typeface="Arial" panose="020B0604020202020204" pitchFamily="34" charset="0"/>
              <a:buChar char="•"/>
            </a:pPr>
            <a:r>
              <a:rPr lang="en-US" b="1" dirty="0">
                <a:solidFill>
                  <a:schemeClr val="bg1"/>
                </a:solidFill>
              </a:rPr>
              <a:t>The CI server monitors the repository and checks out changes when they occur</a:t>
            </a:r>
          </a:p>
          <a:p>
            <a:pPr marL="285750" lvl="0" indent="-285750">
              <a:buFont typeface="Arial" panose="020B0604020202020204" pitchFamily="34" charset="0"/>
              <a:buChar char="•"/>
            </a:pPr>
            <a:r>
              <a:rPr lang="en-US" b="1" dirty="0">
                <a:solidFill>
                  <a:schemeClr val="bg1"/>
                </a:solidFill>
              </a:rPr>
              <a:t>The CI server builds the system and runs unit and integration tests</a:t>
            </a:r>
          </a:p>
          <a:p>
            <a:pPr marL="285750" lvl="0" indent="-285750">
              <a:buFont typeface="Arial" panose="020B0604020202020204" pitchFamily="34" charset="0"/>
              <a:buChar char="•"/>
            </a:pPr>
            <a:r>
              <a:rPr lang="en-US" b="1" dirty="0">
                <a:solidFill>
                  <a:schemeClr val="bg1"/>
                </a:solidFill>
              </a:rPr>
              <a:t>The CI server releases deployable artefacts for testing</a:t>
            </a:r>
          </a:p>
          <a:p>
            <a:pPr marL="285750" lvl="0" indent="-285750">
              <a:buFont typeface="Arial" panose="020B0604020202020204" pitchFamily="34" charset="0"/>
              <a:buChar char="•"/>
            </a:pPr>
            <a:r>
              <a:rPr lang="en-US" b="1" dirty="0">
                <a:solidFill>
                  <a:schemeClr val="bg1"/>
                </a:solidFill>
              </a:rPr>
              <a:t>The CI server assigns a build label to the version of the code it just built</a:t>
            </a:r>
          </a:p>
          <a:p>
            <a:pPr marL="285750" lvl="0" indent="-285750">
              <a:buFont typeface="Arial" panose="020B0604020202020204" pitchFamily="34" charset="0"/>
              <a:buChar char="•"/>
            </a:pPr>
            <a:r>
              <a:rPr lang="en-US" b="1" dirty="0">
                <a:solidFill>
                  <a:schemeClr val="bg1"/>
                </a:solidFill>
              </a:rPr>
              <a:t>The CI server informs the team of the successful build</a:t>
            </a:r>
          </a:p>
          <a:p>
            <a:pPr marL="285750" lvl="0" indent="-285750">
              <a:buFont typeface="Arial" panose="020B0604020202020204" pitchFamily="34" charset="0"/>
              <a:buChar char="•"/>
            </a:pPr>
            <a:r>
              <a:rPr lang="en-US" b="1" dirty="0">
                <a:solidFill>
                  <a:schemeClr val="bg1"/>
                </a:solidFill>
              </a:rPr>
              <a:t>If the build or tests fail, the CI server alerts the team</a:t>
            </a:r>
          </a:p>
          <a:p>
            <a:pPr marL="285750" lvl="0" indent="-285750">
              <a:buFont typeface="Arial" panose="020B0604020202020204" pitchFamily="34" charset="0"/>
              <a:buChar char="•"/>
            </a:pPr>
            <a:r>
              <a:rPr lang="en-US" b="1" dirty="0">
                <a:solidFill>
                  <a:schemeClr val="bg1"/>
                </a:solidFill>
              </a:rPr>
              <a:t>The team fixes the issue at the earliest opportunity</a:t>
            </a:r>
          </a:p>
          <a:p>
            <a:pPr marL="285750" lvl="0" indent="-285750">
              <a:buFont typeface="Arial" panose="020B0604020202020204" pitchFamily="34" charset="0"/>
              <a:buChar char="•"/>
            </a:pPr>
            <a:r>
              <a:rPr lang="en-US" b="1" dirty="0">
                <a:solidFill>
                  <a:schemeClr val="bg1"/>
                </a:solidFill>
              </a:rPr>
              <a:t>Continue to continually integrate and test throughout the project</a:t>
            </a:r>
          </a:p>
        </p:txBody>
      </p:sp>
    </p:spTree>
    <p:extLst>
      <p:ext uri="{BB962C8B-B14F-4D97-AF65-F5344CB8AC3E}">
        <p14:creationId xmlns:p14="http://schemas.microsoft.com/office/powerpoint/2010/main" val="21526255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Continuous Deployment (CD)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120032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Continuous Integration + Release into production of software that passes the automated tests.</a:t>
            </a:r>
          </a:p>
          <a:p>
            <a:pPr marL="285750" lvl="0" indent="-285750">
              <a:buFont typeface="Arial" panose="020B0604020202020204" pitchFamily="34" charset="0"/>
              <a:buChar char="•"/>
            </a:pPr>
            <a:r>
              <a:rPr lang="en-US" b="1" dirty="0">
                <a:solidFill>
                  <a:schemeClr val="bg1"/>
                </a:solidFill>
              </a:rPr>
              <a:t>Practice of releasing every good build to users</a:t>
            </a:r>
          </a:p>
          <a:p>
            <a:pPr marL="285750" lvl="0" indent="-285750">
              <a:buFont typeface="Arial" panose="020B0604020202020204" pitchFamily="34" charset="0"/>
              <a:buChar char="•"/>
            </a:pPr>
            <a:r>
              <a:rPr lang="en-US" b="1" dirty="0">
                <a:solidFill>
                  <a:schemeClr val="bg1"/>
                </a:solidFill>
              </a:rPr>
              <a:t>	Definition of good: depends on the organization</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351325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US" b="1" dirty="0">
                <a:solidFill>
                  <a:schemeClr val="bg1"/>
                </a:solidFill>
                <a:latin typeface="+mn-lt"/>
              </a:rPr>
              <a:t>Advantages Of Jenkins CI/CD</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03132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An open community operates Jenkins. </a:t>
            </a:r>
          </a:p>
          <a:p>
            <a:pPr marL="285750" lvl="0" indent="-285750">
              <a:buFont typeface="Arial" panose="020B0604020202020204" pitchFamily="34" charset="0"/>
              <a:buChar char="•"/>
            </a:pPr>
            <a:r>
              <a:rPr lang="en-US" b="1" dirty="0">
                <a:solidFill>
                  <a:schemeClr val="bg1"/>
                </a:solidFill>
              </a:rPr>
              <a:t>Seek feedback from customers on the progress of the Jenkins initiative.</a:t>
            </a:r>
          </a:p>
          <a:p>
            <a:pPr marL="285750" lvl="0" indent="-285750">
              <a:buFont typeface="Arial" panose="020B0604020202020204" pitchFamily="34" charset="0"/>
              <a:buChar char="•"/>
            </a:pPr>
            <a:r>
              <a:rPr lang="en-US" b="1" dirty="0">
                <a:solidFill>
                  <a:schemeClr val="bg1"/>
                </a:solidFill>
              </a:rPr>
              <a:t>Jenkins also embraces cloud-based design to facilitate cloud-based platforms.</a:t>
            </a:r>
          </a:p>
          <a:p>
            <a:pPr marL="285750" lvl="0" indent="-285750">
              <a:buFont typeface="Arial" panose="020B0604020202020204" pitchFamily="34" charset="0"/>
              <a:buChar char="•"/>
            </a:pPr>
            <a:r>
              <a:rPr lang="en-US" b="1" dirty="0">
                <a:solidFill>
                  <a:schemeClr val="bg1"/>
                </a:solidFill>
              </a:rPr>
              <a:t>Jenkins offers over 1500+ extensions in its plugins folder. </a:t>
            </a:r>
          </a:p>
          <a:p>
            <a:pPr marL="285750" lvl="0" indent="-285750">
              <a:buFont typeface="Arial" panose="020B0604020202020204" pitchFamily="34" charset="0"/>
              <a:buChar char="•"/>
            </a:pPr>
            <a:r>
              <a:rPr lang="en-US" b="1" dirty="0">
                <a:solidFill>
                  <a:schemeClr val="bg1"/>
                </a:solidFill>
              </a:rPr>
              <a:t>Through plugins, Jenkins CI/CD is much more efficient and mature in comparison to other tools.</a:t>
            </a:r>
          </a:p>
          <a:p>
            <a:pPr marL="285750" lvl="0" indent="-285750">
              <a:buFont typeface="Arial" panose="020B0604020202020204" pitchFamily="34" charset="0"/>
              <a:buChar char="•"/>
            </a:pPr>
            <a:r>
              <a:rPr lang="en-US" b="1" dirty="0">
                <a:solidFill>
                  <a:schemeClr val="bg1"/>
                </a:solidFill>
              </a:rPr>
              <a:t>Jenkins CI/CD offers fantastic support for parallel test execution. </a:t>
            </a:r>
          </a:p>
          <a:p>
            <a:pPr marL="285750" lvl="0" indent="-285750">
              <a:buFont typeface="Arial" panose="020B0604020202020204" pitchFamily="34" charset="0"/>
              <a:buChar char="•"/>
            </a:pPr>
            <a:r>
              <a:rPr lang="en-US" b="1" dirty="0">
                <a:solidFill>
                  <a:schemeClr val="bg1"/>
                </a:solidFill>
              </a:rPr>
              <a:t>This helps accelerate existing test processes by running them in parallel.</a:t>
            </a:r>
          </a:p>
        </p:txBody>
      </p:sp>
    </p:spTree>
    <p:extLst>
      <p:ext uri="{BB962C8B-B14F-4D97-AF65-F5344CB8AC3E}">
        <p14:creationId xmlns:p14="http://schemas.microsoft.com/office/powerpoint/2010/main" val="34237825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US" b="1" dirty="0">
                <a:solidFill>
                  <a:schemeClr val="bg1"/>
                </a:solidFill>
                <a:latin typeface="+mn-lt"/>
              </a:rPr>
              <a:t>Pain points of using Jenkins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120032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Complicated installation</a:t>
            </a:r>
          </a:p>
          <a:p>
            <a:pPr marL="285750" lvl="0" indent="-285750">
              <a:buFont typeface="Arial" panose="020B0604020202020204" pitchFamily="34" charset="0"/>
              <a:buChar char="•"/>
            </a:pPr>
            <a:r>
              <a:rPr lang="en-US" b="1" dirty="0">
                <a:solidFill>
                  <a:schemeClr val="bg1"/>
                </a:solidFill>
              </a:rPr>
              <a:t>Customization</a:t>
            </a:r>
          </a:p>
          <a:p>
            <a:pPr marL="285750" lvl="0" indent="-285750">
              <a:buFont typeface="Arial" panose="020B0604020202020204" pitchFamily="34" charset="0"/>
              <a:buChar char="•"/>
            </a:pPr>
            <a:r>
              <a:rPr lang="en-US" b="1" dirty="0">
                <a:solidFill>
                  <a:schemeClr val="bg1"/>
                </a:solidFill>
              </a:rPr>
              <a:t>Outdated layout</a:t>
            </a:r>
          </a:p>
          <a:p>
            <a:pPr marL="285750" lvl="0" indent="-285750">
              <a:buFont typeface="Arial" panose="020B0604020202020204" pitchFamily="34" charset="0"/>
              <a:buChar char="•"/>
            </a:pPr>
            <a:r>
              <a:rPr lang="en-US" b="1" dirty="0">
                <a:solidFill>
                  <a:schemeClr val="bg1"/>
                </a:solidFill>
              </a:rPr>
              <a:t>Experience matters.</a:t>
            </a:r>
          </a:p>
        </p:txBody>
      </p:sp>
    </p:spTree>
    <p:extLst>
      <p:ext uri="{BB962C8B-B14F-4D97-AF65-F5344CB8AC3E}">
        <p14:creationId xmlns:p14="http://schemas.microsoft.com/office/powerpoint/2010/main" val="28134966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(CI)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Inside Jenkins CI/CD</a:t>
            </a:r>
          </a:p>
          <a:p>
            <a:pPr marL="742950" lvl="1" indent="-285750">
              <a:buFont typeface="Arial" panose="020B0604020202020204" pitchFamily="34" charset="0"/>
              <a:buChar char="•"/>
            </a:pPr>
            <a:r>
              <a:rPr lang="en-US" b="1" dirty="0">
                <a:solidFill>
                  <a:schemeClr val="bg1"/>
                </a:solidFill>
              </a:rPr>
              <a:t>a pipeline is defined as a series of events or tasks </a:t>
            </a:r>
          </a:p>
          <a:p>
            <a:pPr marL="742950" lvl="1" indent="-285750">
              <a:buFont typeface="Arial" panose="020B0604020202020204" pitchFamily="34" charset="0"/>
              <a:buChar char="•"/>
            </a:pPr>
            <a:r>
              <a:rPr lang="en-US" b="1" dirty="0">
                <a:solidFill>
                  <a:schemeClr val="bg1"/>
                </a:solidFill>
              </a:rPr>
              <a:t>interconnected in a particular order. </a:t>
            </a:r>
          </a:p>
          <a:p>
            <a:pPr marL="742950" lvl="1" indent="-285750">
              <a:buFont typeface="Arial" panose="020B0604020202020204" pitchFamily="34" charset="0"/>
              <a:buChar char="•"/>
            </a:pPr>
            <a:r>
              <a:rPr lang="en-US" b="1" dirty="0">
                <a:solidFill>
                  <a:schemeClr val="bg1"/>
                </a:solidFill>
              </a:rPr>
              <a:t>Thus Jenkins pipeline </a:t>
            </a:r>
          </a:p>
          <a:p>
            <a:pPr marL="1200150" lvl="2" indent="-285750">
              <a:buFont typeface="Arial" panose="020B0604020202020204" pitchFamily="34" charset="0"/>
              <a:buChar char="•"/>
            </a:pPr>
            <a:r>
              <a:rPr lang="en-US" b="1" dirty="0">
                <a:solidFill>
                  <a:schemeClr val="bg1"/>
                </a:solidFill>
              </a:rPr>
              <a:t>enable the implementation and CI/CD within Jenkins.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Jenkins pipeline </a:t>
            </a:r>
          </a:p>
          <a:p>
            <a:pPr marL="742950" lvl="1" indent="-285750">
              <a:buFont typeface="Arial" panose="020B0604020202020204" pitchFamily="34" charset="0"/>
              <a:buChar char="•"/>
            </a:pPr>
            <a:r>
              <a:rPr lang="en-US" b="1" dirty="0">
                <a:solidFill>
                  <a:schemeClr val="bg1"/>
                </a:solidFill>
              </a:rPr>
              <a:t>expandable automation system </a:t>
            </a:r>
          </a:p>
          <a:p>
            <a:pPr marL="742950" lvl="1" indent="-285750">
              <a:buFont typeface="Arial" panose="020B0604020202020204" pitchFamily="34" charset="0"/>
              <a:buChar char="•"/>
            </a:pPr>
            <a:r>
              <a:rPr lang="en-US" b="1" dirty="0">
                <a:solidFill>
                  <a:schemeClr val="bg1"/>
                </a:solidFill>
              </a:rPr>
              <a:t>build basic or complicated ‘template’ </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8965775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Advantages Of Jenkins Pipeline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41632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Follow the discipline of ‘pipeline as code.’ </a:t>
            </a:r>
          </a:p>
          <a:p>
            <a:pPr marL="285750" lvl="0" indent="-285750">
              <a:buFont typeface="Arial" panose="020B0604020202020204" pitchFamily="34" charset="0"/>
              <a:buChar char="•"/>
            </a:pPr>
            <a:r>
              <a:rPr lang="en-US" b="1" dirty="0">
                <a:solidFill>
                  <a:schemeClr val="bg1"/>
                </a:solidFill>
              </a:rPr>
              <a:t>Define complete deployment flow-through configuration and code. </a:t>
            </a:r>
          </a:p>
          <a:p>
            <a:pPr marL="285750" lvl="0" indent="-285750">
              <a:buFont typeface="Arial" panose="020B0604020202020204" pitchFamily="34" charset="0"/>
              <a:buChar char="•"/>
            </a:pPr>
            <a:r>
              <a:rPr lang="en-US" b="1" dirty="0">
                <a:solidFill>
                  <a:schemeClr val="bg1"/>
                </a:solidFill>
              </a:rPr>
              <a:t>Entire standard Jenkins jobs can be written as script </a:t>
            </a:r>
          </a:p>
          <a:p>
            <a:pPr marL="285750" lvl="0" indent="-285750">
              <a:buFont typeface="Arial" panose="020B0604020202020204" pitchFamily="34" charset="0"/>
              <a:buChar char="•"/>
            </a:pPr>
            <a:r>
              <a:rPr lang="en-US" b="1" dirty="0">
                <a:solidFill>
                  <a:schemeClr val="bg1"/>
                </a:solidFill>
              </a:rPr>
              <a:t>can be managed with a version control system.</a:t>
            </a:r>
          </a:p>
          <a:p>
            <a:pPr marL="742950" lvl="1" indent="-285750">
              <a:buFont typeface="Arial" panose="020B0604020202020204" pitchFamily="34" charset="0"/>
              <a:buChar char="•"/>
            </a:pPr>
            <a:r>
              <a:rPr lang="en-US" b="1" dirty="0">
                <a:solidFill>
                  <a:schemeClr val="bg1"/>
                </a:solidFill>
              </a:rPr>
              <a:t>file: ‘</a:t>
            </a:r>
            <a:r>
              <a:rPr lang="en-US" b="1" dirty="0" err="1">
                <a:solidFill>
                  <a:schemeClr val="bg1"/>
                </a:solidFill>
              </a:rPr>
              <a:t>Jenkinsfile</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Reduces need for multiple jobs for each process</a:t>
            </a:r>
          </a:p>
          <a:p>
            <a:pPr marL="285750" lvl="0" indent="-285750">
              <a:buFont typeface="Arial" panose="020B0604020202020204" pitchFamily="34" charset="0"/>
              <a:buChar char="•"/>
            </a:pPr>
            <a:r>
              <a:rPr lang="en-US" b="1" dirty="0">
                <a:solidFill>
                  <a:schemeClr val="bg1"/>
                </a:solidFill>
              </a:rPr>
              <a:t>Groovy DSL (Domain Specific Language): models easy to complex pipelines as code.</a:t>
            </a:r>
          </a:p>
          <a:p>
            <a:pPr marL="742950" lvl="1" indent="-285750">
              <a:buFont typeface="Arial" panose="020B0604020202020204" pitchFamily="34" charset="0"/>
              <a:buChar char="•"/>
            </a:pPr>
            <a:r>
              <a:rPr lang="en-US" b="1" dirty="0">
                <a:solidFill>
                  <a:schemeClr val="bg1"/>
                </a:solidFill>
              </a:rPr>
              <a:t>supports conditional loops, forks, or joining operations and allowing parallel execution tasks.</a:t>
            </a:r>
          </a:p>
          <a:p>
            <a:pPr marL="285750" lvl="0" indent="-285750">
              <a:buFont typeface="Arial" panose="020B0604020202020204" pitchFamily="34" charset="0"/>
              <a:buChar char="•"/>
            </a:pPr>
            <a:r>
              <a:rPr lang="en-US" b="1" dirty="0">
                <a:solidFill>
                  <a:schemeClr val="bg1"/>
                </a:solidFill>
              </a:rPr>
              <a:t>Improves user experience by integrating user feedback into the pipeline.</a:t>
            </a:r>
          </a:p>
          <a:p>
            <a:pPr marL="285750" lvl="0" indent="-285750">
              <a:buFont typeface="Arial" panose="020B0604020202020204" pitchFamily="34" charset="0"/>
              <a:buChar char="•"/>
            </a:pPr>
            <a:r>
              <a:rPr lang="en-US" b="1" dirty="0">
                <a:solidFill>
                  <a:schemeClr val="bg1"/>
                </a:solidFill>
              </a:rPr>
              <a:t>Resilient in terms of Jenkins’ master unplanned restart.</a:t>
            </a:r>
          </a:p>
          <a:p>
            <a:pPr marL="285750" lvl="0" indent="-285750">
              <a:buFont typeface="Arial" panose="020B0604020202020204" pitchFamily="34" charset="0"/>
              <a:buChar char="•"/>
            </a:pPr>
            <a:r>
              <a:rPr lang="en-US" b="1" dirty="0">
                <a:solidFill>
                  <a:schemeClr val="bg1"/>
                </a:solidFill>
              </a:rPr>
              <a:t>Can resume from checkpoints saved.</a:t>
            </a:r>
          </a:p>
          <a:p>
            <a:pPr marL="285750" lvl="0" indent="-285750">
              <a:buFont typeface="Arial" panose="020B0604020202020204" pitchFamily="34" charset="0"/>
              <a:buChar char="•"/>
            </a:pPr>
            <a:r>
              <a:rPr lang="en-US" b="1" dirty="0">
                <a:solidFill>
                  <a:schemeClr val="bg1"/>
                </a:solidFill>
              </a:rPr>
              <a:t>Can incorporate multiple additional plugins and add-ins.</a:t>
            </a:r>
          </a:p>
        </p:txBody>
      </p:sp>
    </p:spTree>
    <p:extLst>
      <p:ext uri="{BB962C8B-B14F-4D97-AF65-F5344CB8AC3E}">
        <p14:creationId xmlns:p14="http://schemas.microsoft.com/office/powerpoint/2010/main" val="30170999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err="1">
                <a:solidFill>
                  <a:schemeClr val="bg1"/>
                </a:solidFill>
                <a:latin typeface="+mn-lt"/>
              </a:rPr>
              <a:t>JenkinsFile</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41632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pipelines can be defined using </a:t>
            </a:r>
            <a:r>
              <a:rPr lang="en-US" b="1" dirty="0" err="1">
                <a:solidFill>
                  <a:schemeClr val="bg1"/>
                </a:solidFill>
              </a:rPr>
              <a:t>JenkinsFile</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Name need not be </a:t>
            </a:r>
            <a:r>
              <a:rPr lang="en-US" b="1" dirty="0" err="1">
                <a:solidFill>
                  <a:schemeClr val="bg1"/>
                </a:solidFill>
              </a:rPr>
              <a:t>JenkinsFile</a:t>
            </a:r>
            <a:r>
              <a:rPr lang="en-US" b="1" dirty="0">
                <a:solidFill>
                  <a:schemeClr val="bg1"/>
                </a:solidFill>
              </a:rPr>
              <a:t> - although that is mostly observed.</a:t>
            </a:r>
          </a:p>
          <a:p>
            <a:pPr marL="285750" lvl="0" indent="-285750">
              <a:buFont typeface="Arial" panose="020B0604020202020204" pitchFamily="34" charset="0"/>
              <a:buChar char="•"/>
            </a:pPr>
            <a:r>
              <a:rPr lang="en-US" b="1" dirty="0">
                <a:solidFill>
                  <a:schemeClr val="bg1"/>
                </a:solidFill>
              </a:rPr>
              <a:t>Uses domain specific language (DSL). </a:t>
            </a:r>
          </a:p>
          <a:p>
            <a:pPr marL="285750" lvl="0" indent="-285750">
              <a:buFont typeface="Arial" panose="020B0604020202020204" pitchFamily="34" charset="0"/>
              <a:buChar char="•"/>
            </a:pPr>
            <a:r>
              <a:rPr lang="en-US" b="1" dirty="0">
                <a:solidFill>
                  <a:schemeClr val="bg1"/>
                </a:solidFill>
              </a:rPr>
              <a:t>Can write the steps needed for running a Jenkins pipeline.</a:t>
            </a:r>
          </a:p>
          <a:p>
            <a:pPr marL="285750" lvl="0" indent="-285750">
              <a:buFont typeface="Arial" panose="020B0604020202020204" pitchFamily="34" charset="0"/>
              <a:buChar char="•"/>
            </a:pPr>
            <a:r>
              <a:rPr lang="en-US" b="1" dirty="0">
                <a:solidFill>
                  <a:schemeClr val="bg1"/>
                </a:solidFill>
              </a:rPr>
              <a:t>It is a text file </a:t>
            </a:r>
          </a:p>
          <a:p>
            <a:pPr marL="285750" lvl="0" indent="-285750">
              <a:buFont typeface="Arial" panose="020B0604020202020204" pitchFamily="34" charset="0"/>
              <a:buChar char="•"/>
            </a:pPr>
            <a:r>
              <a:rPr lang="en-US" b="1" dirty="0">
                <a:solidFill>
                  <a:schemeClr val="bg1"/>
                </a:solidFill>
              </a:rPr>
              <a:t>Stores whole process as code. </a:t>
            </a:r>
          </a:p>
          <a:p>
            <a:pPr marL="285750" lvl="0" indent="-285750">
              <a:buFont typeface="Arial" panose="020B0604020202020204" pitchFamily="34" charset="0"/>
              <a:buChar char="•"/>
            </a:pPr>
            <a:r>
              <a:rPr lang="en-US" b="1" dirty="0">
                <a:solidFill>
                  <a:schemeClr val="bg1"/>
                </a:solidFill>
              </a:rPr>
              <a:t>Can be managed in Source Code Management (SCM) platform such as Git. </a:t>
            </a:r>
          </a:p>
          <a:p>
            <a:pPr marL="285750" lvl="0" indent="-285750">
              <a:buFont typeface="Arial" panose="020B0604020202020204" pitchFamily="34" charset="0"/>
              <a:buChar char="•"/>
            </a:pPr>
            <a:r>
              <a:rPr lang="en-US" b="1" dirty="0">
                <a:solidFill>
                  <a:schemeClr val="bg1"/>
                </a:solidFill>
              </a:rPr>
              <a:t>Helps developers to view, edit, and test the code whenever required.</a:t>
            </a:r>
          </a:p>
          <a:p>
            <a:pPr marL="285750" lvl="0" indent="-285750">
              <a:buFont typeface="Arial" panose="020B0604020202020204" pitchFamily="34" charset="0"/>
              <a:buChar char="•"/>
            </a:pPr>
            <a:r>
              <a:rPr lang="en-US" b="1" dirty="0">
                <a:solidFill>
                  <a:schemeClr val="bg1"/>
                </a:solidFill>
              </a:rPr>
              <a:t>Written using the Groovy Domain-Specific Language </a:t>
            </a:r>
          </a:p>
          <a:p>
            <a:pPr marL="285750" lvl="0" indent="-285750">
              <a:buFont typeface="Arial" panose="020B0604020202020204" pitchFamily="34" charset="0"/>
              <a:buChar char="•"/>
            </a:pPr>
            <a:r>
              <a:rPr lang="en-US" b="1" dirty="0">
                <a:solidFill>
                  <a:schemeClr val="bg1"/>
                </a:solidFill>
              </a:rPr>
              <a:t>Can be written and managed using</a:t>
            </a:r>
          </a:p>
          <a:p>
            <a:pPr marL="742950" lvl="1" indent="-285750">
              <a:buFont typeface="Arial" panose="020B0604020202020204" pitchFamily="34" charset="0"/>
              <a:buChar char="•"/>
            </a:pPr>
            <a:r>
              <a:rPr lang="en-US" b="1" dirty="0">
                <a:solidFill>
                  <a:schemeClr val="bg1"/>
                </a:solidFill>
              </a:rPr>
              <a:t>text editor or </a:t>
            </a:r>
          </a:p>
          <a:p>
            <a:pPr marL="742950" lvl="1" indent="-285750">
              <a:buFont typeface="Arial" panose="020B0604020202020204" pitchFamily="34" charset="0"/>
              <a:buChar char="•"/>
            </a:pPr>
            <a:r>
              <a:rPr lang="en-US" b="1" dirty="0">
                <a:solidFill>
                  <a:schemeClr val="bg1"/>
                </a:solidFill>
              </a:rPr>
              <a:t>Jenkins UI configuration tab.</a:t>
            </a:r>
          </a:p>
        </p:txBody>
      </p:sp>
    </p:spTree>
    <p:extLst>
      <p:ext uri="{BB962C8B-B14F-4D97-AF65-F5344CB8AC3E}">
        <p14:creationId xmlns:p14="http://schemas.microsoft.com/office/powerpoint/2010/main" val="155024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Installation of Jenkins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69331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Open source automation server written in java</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Installing </a:t>
            </a:r>
            <a:r>
              <a:rPr lang="en-US" b="1" dirty="0" err="1">
                <a:solidFill>
                  <a:schemeClr val="bg1"/>
                </a:solidFill>
              </a:rPr>
              <a:t>jenkins</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Windows: </a:t>
            </a:r>
          </a:p>
          <a:p>
            <a:pPr marL="742950" lvl="1" indent="-285750">
              <a:buFont typeface="Arial" panose="020B0604020202020204" pitchFamily="34" charset="0"/>
              <a:buChar char="•"/>
            </a:pPr>
            <a:r>
              <a:rPr lang="en-US" b="1" dirty="0">
                <a:solidFill>
                  <a:schemeClr val="bg1"/>
                </a:solidFill>
                <a:hlinkClick r:id="rId3"/>
              </a:rPr>
              <a:t>https://jenkins.io/download/</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hlinkClick r:id="rId4"/>
              </a:rPr>
              <a:t>https://www.jenkins.io/doc/book/installing/windows/</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https://stackoverflow.com/questions/44174587/how-to-restart-jenkins-in-windows</a:t>
            </a:r>
          </a:p>
          <a:p>
            <a:pPr marL="285750" lvl="0" indent="-285750">
              <a:buFont typeface="Arial" panose="020B0604020202020204" pitchFamily="34" charset="0"/>
              <a:buChar char="•"/>
            </a:pPr>
            <a:r>
              <a:rPr lang="en-US" b="1" dirty="0">
                <a:solidFill>
                  <a:schemeClr val="bg1"/>
                </a:solidFill>
              </a:rPr>
              <a:t>Linux:</a:t>
            </a:r>
          </a:p>
          <a:p>
            <a:pPr marL="742950" lvl="1" indent="-285750">
              <a:buFont typeface="Arial" panose="020B0604020202020204" pitchFamily="34" charset="0"/>
              <a:buChar char="•"/>
            </a:pPr>
            <a:r>
              <a:rPr lang="en-US" b="1" dirty="0">
                <a:solidFill>
                  <a:schemeClr val="bg1"/>
                </a:solidFill>
              </a:rPr>
              <a:t>	CentOS: </a:t>
            </a:r>
          </a:p>
          <a:p>
            <a:pPr marL="1200150" lvl="2" indent="-285750">
              <a:buFont typeface="Arial" panose="020B0604020202020204" pitchFamily="34" charset="0"/>
              <a:buChar char="•"/>
            </a:pPr>
            <a:r>
              <a:rPr lang="en-US" b="1" dirty="0">
                <a:solidFill>
                  <a:schemeClr val="bg1"/>
                </a:solidFill>
              </a:rPr>
              <a:t>https://linuxize.com/post/how-to-install-jenkins-on-centos-7/</a:t>
            </a:r>
          </a:p>
          <a:p>
            <a:pPr marL="742950" lvl="1" indent="-285750">
              <a:buFont typeface="Arial" panose="020B0604020202020204" pitchFamily="34" charset="0"/>
              <a:buChar char="•"/>
            </a:pPr>
            <a:r>
              <a:rPr lang="en-US" b="1" dirty="0">
                <a:solidFill>
                  <a:schemeClr val="bg1"/>
                </a:solidFill>
              </a:rPr>
              <a:t>Ubuntu:</a:t>
            </a:r>
          </a:p>
          <a:p>
            <a:pPr marL="1200150" lvl="2" indent="-285750">
              <a:buFont typeface="Arial" panose="020B0604020202020204" pitchFamily="34" charset="0"/>
              <a:buChar char="•"/>
            </a:pPr>
            <a:r>
              <a:rPr lang="en-US" b="1" dirty="0">
                <a:solidFill>
                  <a:schemeClr val="bg1"/>
                </a:solidFill>
              </a:rPr>
              <a:t>https://www.digitalocean.com/community/tutorials/how-to-install-jenkins-on-ubuntu-18-04</a:t>
            </a:r>
          </a:p>
          <a:p>
            <a:pPr marL="285750" lvl="0" indent="-285750">
              <a:buFont typeface="Arial" panose="020B0604020202020204" pitchFamily="34" charset="0"/>
              <a:buChar char="•"/>
            </a:pPr>
            <a:endParaRPr lang="en-IN" b="1" dirty="0">
              <a:solidFill>
                <a:schemeClr val="bg1"/>
              </a:solidFill>
            </a:endParaRPr>
          </a:p>
        </p:txBody>
      </p:sp>
    </p:spTree>
    <p:extLst>
      <p:ext uri="{BB962C8B-B14F-4D97-AF65-F5344CB8AC3E}">
        <p14:creationId xmlns:p14="http://schemas.microsoft.com/office/powerpoint/2010/main" val="30932497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Scripted pipeline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03132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Code written on the Jenkins UI</a:t>
            </a:r>
          </a:p>
          <a:p>
            <a:pPr marL="285750" lvl="0" indent="-285750">
              <a:buFont typeface="Arial" panose="020B0604020202020204" pitchFamily="34" charset="0"/>
              <a:buChar char="•"/>
            </a:pPr>
            <a:r>
              <a:rPr lang="en-US" b="1" dirty="0">
                <a:solidFill>
                  <a:schemeClr val="bg1"/>
                </a:solidFill>
              </a:rPr>
              <a:t>Old method</a:t>
            </a:r>
          </a:p>
          <a:p>
            <a:pPr marL="285750" lvl="0" indent="-285750">
              <a:buFont typeface="Arial" panose="020B0604020202020204" pitchFamily="34" charset="0"/>
              <a:buChar char="•"/>
            </a:pPr>
            <a:r>
              <a:rPr lang="en-US" b="1" dirty="0">
                <a:solidFill>
                  <a:schemeClr val="bg1"/>
                </a:solidFill>
              </a:rPr>
              <a:t>More stricter groovy-based syntax</a:t>
            </a:r>
          </a:p>
          <a:p>
            <a:pPr marL="285750" lvl="0" indent="-285750">
              <a:buFont typeface="Arial" panose="020B0604020202020204" pitchFamily="34" charset="0"/>
              <a:buChar char="•"/>
            </a:pPr>
            <a:r>
              <a:rPr lang="en-US" b="1" dirty="0">
                <a:solidFill>
                  <a:schemeClr val="bg1"/>
                </a:solidFill>
              </a:rPr>
              <a:t>Defined within a ‘node’ block</a:t>
            </a:r>
          </a:p>
          <a:p>
            <a:pPr marL="285750" lvl="0" indent="-285750">
              <a:buFont typeface="Arial" panose="020B0604020202020204" pitchFamily="34" charset="0"/>
              <a:buChar char="•"/>
            </a:pPr>
            <a:r>
              <a:rPr lang="en-US" b="1" dirty="0">
                <a:solidFill>
                  <a:schemeClr val="bg1"/>
                </a:solidFill>
              </a:rPr>
              <a:t>Runs on the Jenkins master with the help of a lightweight executor. </a:t>
            </a:r>
          </a:p>
          <a:p>
            <a:pPr marL="285750" lvl="0" indent="-285750">
              <a:buFont typeface="Arial" panose="020B0604020202020204" pitchFamily="34" charset="0"/>
              <a:buChar char="•"/>
            </a:pPr>
            <a:r>
              <a:rPr lang="en-US" b="1" dirty="0">
                <a:solidFill>
                  <a:schemeClr val="bg1"/>
                </a:solidFill>
              </a:rPr>
              <a:t>Uses very few resources to translate the pipeline into atomic commands. </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6288479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Declarative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Written in </a:t>
            </a:r>
            <a:r>
              <a:rPr lang="en-US" b="1" dirty="0" err="1">
                <a:solidFill>
                  <a:schemeClr val="bg1"/>
                </a:solidFill>
              </a:rPr>
              <a:t>Jenkinsfile</a:t>
            </a:r>
            <a:r>
              <a:rPr lang="en-US" b="1" dirty="0">
                <a:solidFill>
                  <a:schemeClr val="bg1"/>
                </a:solidFill>
              </a:rPr>
              <a:t>/Jenkins UI</a:t>
            </a:r>
          </a:p>
          <a:p>
            <a:pPr marL="285750" lvl="0" indent="-285750">
              <a:buFont typeface="Arial" panose="020B0604020202020204" pitchFamily="34" charset="0"/>
              <a:buChar char="•"/>
            </a:pPr>
            <a:r>
              <a:rPr lang="en-US" b="1" dirty="0">
                <a:solidFill>
                  <a:schemeClr val="bg1"/>
                </a:solidFill>
              </a:rPr>
              <a:t>relatively new feature</a:t>
            </a:r>
          </a:p>
          <a:p>
            <a:pPr marL="285750" lvl="0" indent="-285750">
              <a:buFont typeface="Arial" panose="020B0604020202020204" pitchFamily="34" charset="0"/>
              <a:buChar char="•"/>
            </a:pPr>
            <a:r>
              <a:rPr lang="en-US" b="1" dirty="0">
                <a:solidFill>
                  <a:schemeClr val="bg1"/>
                </a:solidFill>
              </a:rPr>
              <a:t>supports code pipeline					</a:t>
            </a:r>
          </a:p>
          <a:p>
            <a:pPr marL="285750" lvl="0" indent="-285750">
              <a:buFont typeface="Arial" panose="020B0604020202020204" pitchFamily="34" charset="0"/>
              <a:buChar char="•"/>
            </a:pPr>
            <a:r>
              <a:rPr lang="en-US" b="1" dirty="0">
                <a:solidFill>
                  <a:schemeClr val="bg1"/>
                </a:solidFill>
              </a:rPr>
              <a:t>Enable reading/writing of pipeline code</a:t>
            </a:r>
          </a:p>
          <a:p>
            <a:pPr marL="285750" lvl="0" indent="-285750">
              <a:buFont typeface="Arial" panose="020B0604020202020204" pitchFamily="34" charset="0"/>
              <a:buChar char="•"/>
            </a:pPr>
            <a:r>
              <a:rPr lang="en-US" b="1" dirty="0">
                <a:solidFill>
                  <a:schemeClr val="bg1"/>
                </a:solidFill>
              </a:rPr>
              <a:t>Code can be maintained in SCM like Git 	</a:t>
            </a:r>
          </a:p>
          <a:p>
            <a:pPr marL="285750" lvl="0" indent="-285750">
              <a:buFont typeface="Arial" panose="020B0604020202020204" pitchFamily="34" charset="0"/>
              <a:buChar char="•"/>
            </a:pPr>
            <a:r>
              <a:rPr lang="en-US" b="1" dirty="0">
                <a:solidFill>
                  <a:schemeClr val="bg1"/>
                </a:solidFill>
              </a:rPr>
              <a:t>Introduced to reduce groovy based complexity.</a:t>
            </a:r>
          </a:p>
          <a:p>
            <a:pPr marL="285750" lvl="0" indent="-285750">
              <a:buFont typeface="Arial" panose="020B0604020202020204" pitchFamily="34" charset="0"/>
              <a:buChar char="•"/>
            </a:pPr>
            <a:r>
              <a:rPr lang="en-US" b="1" dirty="0">
                <a:solidFill>
                  <a:schemeClr val="bg1"/>
                </a:solidFill>
              </a:rPr>
              <a:t>Flexible groovy based				</a:t>
            </a:r>
          </a:p>
          <a:p>
            <a:pPr marL="285750" lvl="0" indent="-285750">
              <a:buFont typeface="Arial" panose="020B0604020202020204" pitchFamily="34" charset="0"/>
              <a:buChar char="•"/>
            </a:pPr>
            <a:r>
              <a:rPr lang="en-US" b="1" dirty="0">
                <a:solidFill>
                  <a:schemeClr val="bg1"/>
                </a:solidFill>
              </a:rPr>
              <a:t>Defined within a ‘pipeline’ block</a:t>
            </a:r>
          </a:p>
          <a:p>
            <a:pPr marL="285750" lvl="0" indent="-285750">
              <a:buFont typeface="Arial" panose="020B0604020202020204" pitchFamily="34" charset="0"/>
              <a:buChar char="•"/>
            </a:pPr>
            <a:r>
              <a:rPr lang="en-US" b="1" dirty="0">
                <a:solidFill>
                  <a:schemeClr val="bg1"/>
                </a:solidFill>
              </a:rPr>
              <a:t>Contains a predefined hierarchy to create Jenkins pipelines. </a:t>
            </a:r>
          </a:p>
          <a:p>
            <a:pPr marL="285750" lvl="0" indent="-285750">
              <a:buFont typeface="Arial" panose="020B0604020202020204" pitchFamily="34" charset="0"/>
              <a:buChar char="•"/>
            </a:pPr>
            <a:r>
              <a:rPr lang="en-US" b="1" dirty="0">
                <a:solidFill>
                  <a:schemeClr val="bg1"/>
                </a:solidFill>
              </a:rPr>
              <a:t>Gives you the ability to control all aspects of a pipeline execution in a simple, straight-forward manner.</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40702907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US" b="1" dirty="0">
                <a:solidFill>
                  <a:schemeClr val="bg1"/>
                </a:solidFill>
                <a:latin typeface="+mn-lt"/>
              </a:rPr>
              <a:t>Key elements in the script</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808416" y="1727045"/>
            <a:ext cx="10615808" cy="258532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Scripted</a:t>
            </a:r>
          </a:p>
          <a:p>
            <a:pPr marL="742950" lvl="1" indent="-285750">
              <a:buFont typeface="Arial" panose="020B0604020202020204" pitchFamily="34" charset="0"/>
              <a:buChar char="•"/>
            </a:pPr>
            <a:r>
              <a:rPr lang="en-US" b="1" dirty="0">
                <a:solidFill>
                  <a:schemeClr val="bg1"/>
                </a:solidFill>
              </a:rPr>
              <a:t>node</a:t>
            </a:r>
          </a:p>
          <a:p>
            <a:pPr marL="285750" lvl="0" indent="-285750">
              <a:buFont typeface="Arial" panose="020B0604020202020204" pitchFamily="34" charset="0"/>
              <a:buChar char="•"/>
            </a:pPr>
            <a:r>
              <a:rPr lang="en-US" b="1" dirty="0">
                <a:solidFill>
                  <a:schemeClr val="bg1"/>
                </a:solidFill>
              </a:rPr>
              <a:t>Declarative</a:t>
            </a:r>
          </a:p>
          <a:p>
            <a:pPr marL="742950" lvl="1" indent="-285750">
              <a:buFont typeface="Arial" panose="020B0604020202020204" pitchFamily="34" charset="0"/>
              <a:buChar char="•"/>
            </a:pPr>
            <a:r>
              <a:rPr lang="en-US" b="1">
                <a:solidFill>
                  <a:schemeClr val="bg1"/>
                </a:solidFill>
              </a:rPr>
              <a:t>pipeline</a:t>
            </a: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Standard sections are available to both declarative and scripted pipelines.</a:t>
            </a:r>
          </a:p>
          <a:p>
            <a:pPr marL="742950" lvl="1" indent="-285750">
              <a:buFont typeface="Arial" panose="020B0604020202020204" pitchFamily="34" charset="0"/>
              <a:buChar char="•"/>
            </a:pPr>
            <a:r>
              <a:rPr lang="en-US" b="1" dirty="0">
                <a:solidFill>
                  <a:schemeClr val="bg1"/>
                </a:solidFill>
              </a:rPr>
              <a:t>Agent</a:t>
            </a:r>
          </a:p>
          <a:p>
            <a:pPr marL="742950" lvl="1" indent="-285750">
              <a:buFont typeface="Arial" panose="020B0604020202020204" pitchFamily="34" charset="0"/>
              <a:buChar char="•"/>
            </a:pPr>
            <a:r>
              <a:rPr lang="en-US" b="1" dirty="0">
                <a:solidFill>
                  <a:schemeClr val="bg1"/>
                </a:solidFill>
              </a:rPr>
              <a:t>Stages</a:t>
            </a:r>
          </a:p>
          <a:p>
            <a:pPr marL="742950" lvl="1" indent="-285750">
              <a:buFont typeface="Arial" panose="020B0604020202020204" pitchFamily="34" charset="0"/>
              <a:buChar char="•"/>
            </a:pPr>
            <a:r>
              <a:rPr lang="en-US" b="1" dirty="0">
                <a:solidFill>
                  <a:schemeClr val="bg1"/>
                </a:solidFill>
              </a:rPr>
              <a:t>Steps</a:t>
            </a:r>
          </a:p>
        </p:txBody>
      </p:sp>
    </p:spTree>
    <p:extLst>
      <p:ext uri="{BB962C8B-B14F-4D97-AF65-F5344CB8AC3E}">
        <p14:creationId xmlns:p14="http://schemas.microsoft.com/office/powerpoint/2010/main" val="4406252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58532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Declarative pipeline definition starts and is enclosed in pipeline</a:t>
            </a:r>
          </a:p>
          <a:p>
            <a:pPr marL="285750" lvl="0" indent="-285750">
              <a:buFont typeface="Arial" panose="020B0604020202020204" pitchFamily="34" charset="0"/>
              <a:buChar char="•"/>
            </a:pPr>
            <a:r>
              <a:rPr lang="en-US" b="1" dirty="0">
                <a:solidFill>
                  <a:schemeClr val="bg1"/>
                </a:solidFill>
              </a:rPr>
              <a:t>With pipeline, you can build, test, and deliver the application.</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err="1">
                <a:solidFill>
                  <a:schemeClr val="bg1"/>
                </a:solidFill>
              </a:rPr>
              <a:t>Jenkinsfile</a:t>
            </a:r>
            <a:endParaRPr lang="en-US" b="1" dirty="0">
              <a:solidFill>
                <a:schemeClr val="bg1"/>
              </a:solidFill>
            </a:endParaRPr>
          </a:p>
          <a:p>
            <a:pPr marL="1200150" lvl="2" indent="-285750">
              <a:buFont typeface="Arial" panose="020B0604020202020204" pitchFamily="34" charset="0"/>
              <a:buChar char="•"/>
            </a:pPr>
            <a:r>
              <a:rPr lang="en-US" b="1" dirty="0">
                <a:solidFill>
                  <a:schemeClr val="bg1"/>
                </a:solidFill>
              </a:rPr>
              <a:t>All stages and steps within this block are described.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pipeline  { </a:t>
            </a:r>
          </a:p>
          <a:p>
            <a:pPr lvl="1"/>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t>
            </a:r>
          </a:p>
        </p:txBody>
      </p:sp>
    </p:spTree>
    <p:extLst>
      <p:ext uri="{BB962C8B-B14F-4D97-AF65-F5344CB8AC3E}">
        <p14:creationId xmlns:p14="http://schemas.microsoft.com/office/powerpoint/2010/main" val="27506771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Node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147732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machine/</a:t>
            </a:r>
            <a:r>
              <a:rPr lang="en-US" b="1" dirty="0" err="1">
                <a:solidFill>
                  <a:schemeClr val="bg1"/>
                </a:solidFill>
              </a:rPr>
              <a:t>vm</a:t>
            </a:r>
            <a:r>
              <a:rPr lang="en-US" b="1" dirty="0">
                <a:solidFill>
                  <a:schemeClr val="bg1"/>
                </a:solidFill>
              </a:rPr>
              <a:t> running a complete workflow. </a:t>
            </a:r>
          </a:p>
          <a:p>
            <a:pPr marL="285750" lvl="0" indent="-285750">
              <a:buFont typeface="Arial" panose="020B0604020202020204" pitchFamily="34" charset="0"/>
              <a:buChar char="•"/>
            </a:pPr>
            <a:r>
              <a:rPr lang="en-US" b="1" dirty="0">
                <a:solidFill>
                  <a:schemeClr val="bg1"/>
                </a:solidFill>
              </a:rPr>
              <a:t>Integral part of the syntax of the scripted pipeline.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node  {</a:t>
            </a:r>
          </a:p>
          <a:p>
            <a:pPr marL="285750" lvl="0" indent="-285750">
              <a:buFont typeface="Arial" panose="020B0604020202020204" pitchFamily="34" charset="0"/>
              <a:buChar char="•"/>
            </a:pPr>
            <a:r>
              <a:rPr lang="en-US" b="1" dirty="0">
                <a:solidFill>
                  <a:schemeClr val="bg1"/>
                </a:solidFill>
              </a:rPr>
              <a:t>}</a:t>
            </a:r>
          </a:p>
        </p:txBody>
      </p:sp>
    </p:spTree>
    <p:extLst>
      <p:ext uri="{BB962C8B-B14F-4D97-AF65-F5344CB8AC3E}">
        <p14:creationId xmlns:p14="http://schemas.microsoft.com/office/powerpoint/2010/main" val="37771032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Agent</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086965"/>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Agent: like a node/</a:t>
            </a:r>
            <a:r>
              <a:rPr lang="en-US" b="1" dirty="0" err="1">
                <a:solidFill>
                  <a:schemeClr val="bg1"/>
                </a:solidFill>
              </a:rPr>
              <a:t>vm</a:t>
            </a:r>
            <a:r>
              <a:rPr lang="en-US" b="1" dirty="0">
                <a:solidFill>
                  <a:schemeClr val="bg1"/>
                </a:solidFill>
              </a:rPr>
              <a:t>/docker instance etc.</a:t>
            </a:r>
          </a:p>
          <a:p>
            <a:pPr marL="285750" lvl="0" indent="-285750">
              <a:buFont typeface="Arial" panose="020B0604020202020204" pitchFamily="34" charset="0"/>
              <a:buChar char="•"/>
            </a:pPr>
            <a:r>
              <a:rPr lang="en-US" b="1" dirty="0">
                <a:solidFill>
                  <a:schemeClr val="bg1"/>
                </a:solidFill>
              </a:rPr>
              <a:t>Can run multiple builds using just one Jenkins instance.</a:t>
            </a:r>
          </a:p>
          <a:p>
            <a:pPr marL="285750" lvl="0" indent="-285750">
              <a:buFont typeface="Arial" panose="020B0604020202020204" pitchFamily="34" charset="0"/>
              <a:buChar char="•"/>
            </a:pPr>
            <a:r>
              <a:rPr lang="en-US" b="1" dirty="0">
                <a:solidFill>
                  <a:schemeClr val="bg1"/>
                </a:solidFill>
              </a:rPr>
              <a:t>Helps spread the workload to various agents </a:t>
            </a:r>
          </a:p>
          <a:p>
            <a:pPr marL="285750" lvl="0" indent="-285750">
              <a:buFont typeface="Arial" panose="020B0604020202020204" pitchFamily="34" charset="0"/>
              <a:buChar char="•"/>
            </a:pPr>
            <a:r>
              <a:rPr lang="en-US" b="1" dirty="0">
                <a:solidFill>
                  <a:schemeClr val="bg1"/>
                </a:solidFill>
              </a:rPr>
              <a:t>Execute multiple projects within Jenkins’s single instance. </a:t>
            </a:r>
          </a:p>
          <a:p>
            <a:pPr marL="285750" lvl="0" indent="-285750">
              <a:buFont typeface="Arial" panose="020B0604020202020204" pitchFamily="34" charset="0"/>
              <a:buChar char="•"/>
            </a:pPr>
            <a:r>
              <a:rPr lang="en-US" b="1" dirty="0">
                <a:solidFill>
                  <a:schemeClr val="bg1"/>
                </a:solidFill>
              </a:rPr>
              <a:t>Instructs Jenkins to assign the builds to an executor.</a:t>
            </a:r>
          </a:p>
          <a:p>
            <a:pPr marL="285750" lvl="0" indent="-285750">
              <a:buFont typeface="Arial" panose="020B0604020202020204" pitchFamily="34" charset="0"/>
              <a:buChar char="•"/>
            </a:pPr>
            <a:r>
              <a:rPr lang="en-US" b="1" dirty="0">
                <a:solidFill>
                  <a:schemeClr val="bg1"/>
                </a:solidFill>
              </a:rPr>
              <a:t>A Jenkins pipeline may be executed from one or more agent</a:t>
            </a:r>
          </a:p>
          <a:p>
            <a:pPr marL="285750" lvl="0" indent="-285750">
              <a:buFont typeface="Arial" panose="020B0604020202020204" pitchFamily="34" charset="0"/>
              <a:buChar char="•"/>
            </a:pPr>
            <a:r>
              <a:rPr lang="en-US" b="1" dirty="0">
                <a:solidFill>
                  <a:schemeClr val="bg1"/>
                </a:solidFill>
              </a:rPr>
              <a:t>Most commonly used Agent parameters are:</a:t>
            </a:r>
          </a:p>
          <a:p>
            <a:pPr marL="285750" lvl="0" indent="-285750">
              <a:buFont typeface="Arial" panose="020B0604020202020204" pitchFamily="34" charset="0"/>
              <a:buChar char="•"/>
            </a:pPr>
            <a:r>
              <a:rPr lang="en-US" b="1" dirty="0">
                <a:solidFill>
                  <a:schemeClr val="bg1"/>
                </a:solidFill>
              </a:rPr>
              <a:t>Any</a:t>
            </a:r>
          </a:p>
          <a:p>
            <a:pPr marL="742950" lvl="1" indent="-285750">
              <a:buFont typeface="Arial" panose="020B0604020202020204" pitchFamily="34" charset="0"/>
              <a:buChar char="•"/>
            </a:pPr>
            <a:r>
              <a:rPr lang="en-US" b="1" dirty="0">
                <a:solidFill>
                  <a:schemeClr val="bg1"/>
                </a:solidFill>
              </a:rPr>
              <a:t>Runs stage pipeline on any available agent in Jenkins</a:t>
            </a:r>
          </a:p>
          <a:p>
            <a:pPr marL="285750" lvl="0" indent="-285750">
              <a:buFont typeface="Arial" panose="020B0604020202020204" pitchFamily="34" charset="0"/>
              <a:buChar char="•"/>
            </a:pPr>
            <a:r>
              <a:rPr lang="en-US" b="1" dirty="0">
                <a:solidFill>
                  <a:schemeClr val="bg1"/>
                </a:solidFill>
              </a:rPr>
              <a:t>None</a:t>
            </a:r>
          </a:p>
          <a:p>
            <a:pPr marL="742950" lvl="1" indent="-285750">
              <a:buFont typeface="Arial" panose="020B0604020202020204" pitchFamily="34" charset="0"/>
              <a:buChar char="•"/>
            </a:pPr>
            <a:r>
              <a:rPr lang="en-US" b="1" dirty="0">
                <a:solidFill>
                  <a:schemeClr val="bg1"/>
                </a:solidFill>
              </a:rPr>
              <a:t>If present, this parameter is added to the root of the pipeline. </a:t>
            </a:r>
          </a:p>
          <a:p>
            <a:pPr marL="742950" lvl="1" indent="-285750">
              <a:buFont typeface="Arial" panose="020B0604020202020204" pitchFamily="34" charset="0"/>
              <a:buChar char="•"/>
            </a:pPr>
            <a:r>
              <a:rPr lang="en-US" b="1" dirty="0">
                <a:solidFill>
                  <a:schemeClr val="bg1"/>
                </a:solidFill>
              </a:rPr>
              <a:t>There is no global agent for the entire pipeline</a:t>
            </a:r>
          </a:p>
          <a:p>
            <a:pPr marL="742950" lvl="1" indent="-285750">
              <a:buFont typeface="Arial" panose="020B0604020202020204" pitchFamily="34" charset="0"/>
              <a:buChar char="•"/>
            </a:pPr>
            <a:r>
              <a:rPr lang="en-US" b="1" dirty="0">
                <a:solidFill>
                  <a:schemeClr val="bg1"/>
                </a:solidFill>
              </a:rPr>
              <a:t>Each stage must define its own agent.</a:t>
            </a:r>
          </a:p>
          <a:p>
            <a:pPr marL="285750" lvl="0" indent="-285750">
              <a:buFont typeface="Arial" panose="020B0604020202020204" pitchFamily="34" charset="0"/>
              <a:buChar char="•"/>
            </a:pPr>
            <a:r>
              <a:rPr lang="en-US" b="1" dirty="0">
                <a:solidFill>
                  <a:schemeClr val="bg1"/>
                </a:solidFill>
              </a:rPr>
              <a:t>Label</a:t>
            </a:r>
          </a:p>
          <a:p>
            <a:pPr marL="742950" lvl="1" indent="-285750">
              <a:buFont typeface="Arial" panose="020B0604020202020204" pitchFamily="34" charset="0"/>
              <a:buChar char="•"/>
            </a:pPr>
            <a:r>
              <a:rPr lang="en-US" b="1" dirty="0">
                <a:solidFill>
                  <a:schemeClr val="bg1"/>
                </a:solidFill>
              </a:rPr>
              <a:t>Performs on the labeled agent the pipeline/stage.</a:t>
            </a:r>
          </a:p>
          <a:p>
            <a:pPr marL="285750" lvl="0" indent="-285750">
              <a:buFont typeface="Arial" panose="020B0604020202020204" pitchFamily="34" charset="0"/>
              <a:buChar char="•"/>
            </a:pPr>
            <a:r>
              <a:rPr lang="en-US" b="1" dirty="0">
                <a:solidFill>
                  <a:schemeClr val="bg1"/>
                </a:solidFill>
              </a:rPr>
              <a:t>Docker</a:t>
            </a:r>
          </a:p>
          <a:p>
            <a:pPr marL="742950" lvl="1" indent="-285750">
              <a:buFont typeface="Arial" panose="020B0604020202020204" pitchFamily="34" charset="0"/>
              <a:buChar char="•"/>
            </a:pPr>
            <a:r>
              <a:rPr lang="en-US" b="1" dirty="0">
                <a:solidFill>
                  <a:schemeClr val="bg1"/>
                </a:solidFill>
              </a:rPr>
              <a:t>Pipeline is executed on a docker container</a:t>
            </a:r>
          </a:p>
          <a:p>
            <a:pPr marL="742950" lvl="1" indent="-285750">
              <a:buFont typeface="Arial" panose="020B0604020202020204" pitchFamily="34" charset="0"/>
              <a:buChar char="•"/>
            </a:pPr>
            <a:r>
              <a:rPr lang="en-US" b="1" dirty="0">
                <a:solidFill>
                  <a:schemeClr val="bg1"/>
                </a:solidFill>
              </a:rPr>
              <a:t>e.g. docker can be used to pull an image of Ubuntu. </a:t>
            </a:r>
          </a:p>
          <a:p>
            <a:pPr marL="285750" lvl="0" indent="-285750">
              <a:buFont typeface="Arial" panose="020B0604020202020204" pitchFamily="34" charset="0"/>
              <a:buChar char="•"/>
            </a:pPr>
            <a:r>
              <a:rPr lang="en-US" b="1" dirty="0">
                <a:solidFill>
                  <a:schemeClr val="bg1"/>
                </a:solidFill>
              </a:rPr>
              <a:t>This image can now be used to run multiple commands as an execution environment. </a:t>
            </a:r>
          </a:p>
        </p:txBody>
      </p:sp>
    </p:spTree>
    <p:extLst>
      <p:ext uri="{BB962C8B-B14F-4D97-AF65-F5344CB8AC3E}">
        <p14:creationId xmlns:p14="http://schemas.microsoft.com/office/powerpoint/2010/main" val="7030661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Agent</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086965"/>
            <a:ext cx="10615808" cy="258532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Agent example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pipeline { </a:t>
            </a:r>
          </a:p>
          <a:p>
            <a:pPr marL="285750" lvl="0" indent="-285750">
              <a:buFont typeface="Arial" panose="020B0604020202020204" pitchFamily="34" charset="0"/>
              <a:buChar char="•"/>
            </a:pPr>
            <a:r>
              <a:rPr lang="en-US" b="1" dirty="0">
                <a:solidFill>
                  <a:schemeClr val="bg1"/>
                </a:solidFill>
              </a:rPr>
              <a:t>    agent { </a:t>
            </a:r>
          </a:p>
          <a:p>
            <a:pPr marL="285750" lvl="0" indent="-285750">
              <a:buFont typeface="Arial" panose="020B0604020202020204" pitchFamily="34" charset="0"/>
              <a:buChar char="•"/>
            </a:pPr>
            <a:r>
              <a:rPr lang="en-US" b="1" dirty="0">
                <a:solidFill>
                  <a:schemeClr val="bg1"/>
                </a:solidFill>
              </a:rPr>
              <a:t>        docker { </a:t>
            </a:r>
          </a:p>
          <a:p>
            <a:pPr marL="285750" lvl="0" indent="-285750">
              <a:buFont typeface="Arial" panose="020B0604020202020204" pitchFamily="34" charset="0"/>
              <a:buChar char="•"/>
            </a:pPr>
            <a:r>
              <a:rPr lang="en-US" b="1" dirty="0">
                <a:solidFill>
                  <a:schemeClr val="bg1"/>
                </a:solidFill>
              </a:rPr>
              <a:t>            image  centos'</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a:t>
            </a:r>
          </a:p>
        </p:txBody>
      </p:sp>
    </p:spTree>
    <p:extLst>
      <p:ext uri="{BB962C8B-B14F-4D97-AF65-F5344CB8AC3E}">
        <p14:creationId xmlns:p14="http://schemas.microsoft.com/office/powerpoint/2010/main" val="34365957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Stages</a:t>
            </a: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502688"/>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Defines the actual work that needs to be completed. </a:t>
            </a:r>
          </a:p>
          <a:p>
            <a:pPr marL="285750" lvl="0" indent="-285750">
              <a:buFont typeface="Arial" panose="020B0604020202020204" pitchFamily="34" charset="0"/>
              <a:buChar char="•"/>
            </a:pPr>
            <a:r>
              <a:rPr lang="en-US" b="1" dirty="0">
                <a:solidFill>
                  <a:schemeClr val="bg1"/>
                </a:solidFill>
              </a:rPr>
              <a:t>The work is defined in the form of stages. </a:t>
            </a:r>
          </a:p>
          <a:p>
            <a:pPr marL="285750" lvl="0" indent="-285750">
              <a:buFont typeface="Arial" panose="020B0604020202020204" pitchFamily="34" charset="0"/>
              <a:buChar char="•"/>
            </a:pPr>
            <a:r>
              <a:rPr lang="en-US" b="1" dirty="0">
                <a:solidFill>
                  <a:schemeClr val="bg1"/>
                </a:solidFill>
              </a:rPr>
              <a:t>There can be multiple levels inside this. </a:t>
            </a:r>
          </a:p>
          <a:p>
            <a:pPr marL="285750" lvl="0" indent="-285750">
              <a:buFont typeface="Arial" panose="020B0604020202020204" pitchFamily="34" charset="0"/>
              <a:buChar char="•"/>
            </a:pPr>
            <a:r>
              <a:rPr lang="en-US" b="1" dirty="0">
                <a:solidFill>
                  <a:schemeClr val="bg1"/>
                </a:solidFill>
              </a:rPr>
              <a:t>Each stage executes a particular task.</a:t>
            </a:r>
          </a:p>
          <a:p>
            <a:pPr marL="285750" lvl="0" indent="-285750">
              <a:buFont typeface="Arial" panose="020B0604020202020204" pitchFamily="34" charset="0"/>
              <a:buChar char="•"/>
            </a:pPr>
            <a:r>
              <a:rPr lang="en-US" b="1" dirty="0">
                <a:solidFill>
                  <a:schemeClr val="bg1"/>
                </a:solidFill>
              </a:rPr>
              <a:t>pipeline { </a:t>
            </a:r>
          </a:p>
          <a:p>
            <a:pPr marL="285750" lvl="0" indent="-285750">
              <a:buFont typeface="Arial" panose="020B0604020202020204" pitchFamily="34" charset="0"/>
              <a:buChar char="•"/>
            </a:pPr>
            <a:r>
              <a:rPr lang="en-US" b="1" dirty="0">
                <a:solidFill>
                  <a:schemeClr val="bg1"/>
                </a:solidFill>
              </a:rPr>
              <a:t>agent any </a:t>
            </a:r>
          </a:p>
          <a:p>
            <a:pPr marL="285750" lvl="0" indent="-285750">
              <a:buFont typeface="Arial" panose="020B0604020202020204" pitchFamily="34" charset="0"/>
              <a:buChar char="•"/>
            </a:pPr>
            <a:r>
              <a:rPr lang="en-US" b="1" dirty="0">
                <a:solidFill>
                  <a:schemeClr val="bg1"/>
                </a:solidFill>
              </a:rPr>
              <a:t>    stages { </a:t>
            </a:r>
          </a:p>
          <a:p>
            <a:pPr marL="285750" lvl="0" indent="-285750">
              <a:buFont typeface="Arial" panose="020B0604020202020204" pitchFamily="34" charset="0"/>
              <a:buChar char="•"/>
            </a:pPr>
            <a:r>
              <a:rPr lang="en-US" b="1" dirty="0">
                <a:solidFill>
                  <a:schemeClr val="bg1"/>
                </a:solidFill>
              </a:rPr>
              <a:t>        stage (‘Pull') {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stage (‘Build') {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stage (‘Test') {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stage (‘Integrate') {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stage (Deploy') {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           </a:t>
            </a:r>
          </a:p>
          <a:p>
            <a:pPr marL="285750" lvl="0" indent="-285750">
              <a:buFont typeface="Arial" panose="020B0604020202020204" pitchFamily="34" charset="0"/>
              <a:buChar char="•"/>
            </a:pPr>
            <a:r>
              <a:rPr lang="en-US" b="1" dirty="0">
                <a:solidFill>
                  <a:schemeClr val="bg1"/>
                </a:solidFill>
              </a:rPr>
              <a:t>}</a:t>
            </a:r>
          </a:p>
        </p:txBody>
      </p:sp>
    </p:spTree>
    <p:extLst>
      <p:ext uri="{BB962C8B-B14F-4D97-AF65-F5344CB8AC3E}">
        <p14:creationId xmlns:p14="http://schemas.microsoft.com/office/powerpoint/2010/main" val="1208411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Steps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Within a stage block, </a:t>
            </a:r>
          </a:p>
          <a:p>
            <a:pPr marL="742950" lvl="1" indent="-285750">
              <a:buFont typeface="Arial" panose="020B0604020202020204" pitchFamily="34" charset="0"/>
              <a:buChar char="•"/>
            </a:pPr>
            <a:r>
              <a:rPr lang="en-US" b="1" dirty="0">
                <a:solidFill>
                  <a:schemeClr val="bg1"/>
                </a:solidFill>
              </a:rPr>
              <a:t>pipeline can be described as a series of steps. </a:t>
            </a:r>
          </a:p>
          <a:p>
            <a:pPr marL="742950" lvl="1" indent="-285750">
              <a:buFont typeface="Arial" panose="020B0604020202020204" pitchFamily="34" charset="0"/>
              <a:buChar char="•"/>
            </a:pPr>
            <a:r>
              <a:rPr lang="en-US" b="1" dirty="0">
                <a:solidFill>
                  <a:schemeClr val="bg1"/>
                </a:solidFill>
              </a:rPr>
              <a:t>Such steps are performed in sequence for the execution of a level. </a:t>
            </a:r>
          </a:p>
          <a:p>
            <a:pPr marL="742950" lvl="1" indent="-285750">
              <a:buFont typeface="Arial" panose="020B0604020202020204" pitchFamily="34" charset="0"/>
              <a:buChar char="•"/>
            </a:pPr>
            <a:r>
              <a:rPr lang="en-US" b="1" dirty="0">
                <a:solidFill>
                  <a:schemeClr val="bg1"/>
                </a:solidFill>
              </a:rPr>
              <a:t>Within a Steps guideline</a:t>
            </a:r>
          </a:p>
          <a:p>
            <a:pPr marL="1200150" lvl="2" indent="-285750">
              <a:buFont typeface="Arial" panose="020B0604020202020204" pitchFamily="34" charset="0"/>
              <a:buChar char="•"/>
            </a:pPr>
            <a:r>
              <a:rPr lang="en-US" b="1" dirty="0">
                <a:solidFill>
                  <a:schemeClr val="bg1"/>
                </a:solidFill>
              </a:rPr>
              <a:t>there must be at least one step.</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pipeline { </a:t>
            </a:r>
          </a:p>
          <a:p>
            <a:pPr marL="285750" lvl="0" indent="-285750">
              <a:buFont typeface="Arial" panose="020B0604020202020204" pitchFamily="34" charset="0"/>
              <a:buChar char="•"/>
            </a:pPr>
            <a:r>
              <a:rPr lang="en-US" b="1" dirty="0">
                <a:solidFill>
                  <a:schemeClr val="bg1"/>
                </a:solidFill>
              </a:rPr>
              <a:t>    agent any </a:t>
            </a:r>
          </a:p>
          <a:p>
            <a:pPr marL="285750" lvl="0" indent="-285750">
              <a:buFont typeface="Arial" panose="020B0604020202020204" pitchFamily="34" charset="0"/>
              <a:buChar char="•"/>
            </a:pPr>
            <a:r>
              <a:rPr lang="en-US" b="1" dirty="0">
                <a:solidFill>
                  <a:schemeClr val="bg1"/>
                </a:solidFill>
              </a:rPr>
              <a:t>        stages { </a:t>
            </a:r>
          </a:p>
          <a:p>
            <a:pPr marL="285750" lvl="0" indent="-285750">
              <a:buFont typeface="Arial" panose="020B0604020202020204" pitchFamily="34" charset="0"/>
              <a:buChar char="•"/>
            </a:pPr>
            <a:r>
              <a:rPr lang="en-US" b="1" dirty="0">
                <a:solidFill>
                  <a:schemeClr val="bg1"/>
                </a:solidFill>
              </a:rPr>
              <a:t>            stage ('Build') { </a:t>
            </a:r>
          </a:p>
          <a:p>
            <a:pPr marL="285750" lvl="0" indent="-285750">
              <a:buFont typeface="Arial" panose="020B0604020202020204" pitchFamily="34" charset="0"/>
              <a:buChar char="•"/>
            </a:pPr>
            <a:r>
              <a:rPr lang="en-US" b="1" dirty="0">
                <a:solidFill>
                  <a:schemeClr val="bg1"/>
                </a:solidFill>
              </a:rPr>
              <a:t>                steps { </a:t>
            </a:r>
          </a:p>
          <a:p>
            <a:pPr marL="285750" lvl="0" indent="-285750">
              <a:buFont typeface="Arial" panose="020B0604020202020204" pitchFamily="34" charset="0"/>
              <a:buChar char="•"/>
            </a:pPr>
            <a:r>
              <a:rPr lang="en-US" b="1" dirty="0">
                <a:solidFill>
                  <a:schemeClr val="bg1"/>
                </a:solidFill>
              </a:rPr>
              <a:t>                    echo  'Running build phase. '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8158701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IN" b="1" dirty="0">
                <a:solidFill>
                  <a:schemeClr val="bg1"/>
                </a:solidFill>
                <a:latin typeface="+mn-lt"/>
              </a:rPr>
              <a:t>Creating first Jenkins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1174176" y="1453246"/>
            <a:ext cx="10615808" cy="64633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Log into Jenkins and click ‘New item’ from the dashboard.</a:t>
            </a:r>
          </a:p>
          <a:p>
            <a:pPr marL="285750" lvl="0" indent="-285750">
              <a:buFont typeface="Arial" panose="020B0604020202020204" pitchFamily="34" charset="0"/>
              <a:buChar char="•"/>
            </a:pPr>
            <a:endParaRPr lang="en-US" b="1" dirty="0">
              <a:solidFill>
                <a:schemeClr val="bg1"/>
              </a:solidFill>
            </a:endParaRPr>
          </a:p>
        </p:txBody>
      </p:sp>
      <p:pic>
        <p:nvPicPr>
          <p:cNvPr id="9218" name="Picture 2" descr="Image for post">
            <a:extLst>
              <a:ext uri="{FF2B5EF4-FFF2-40B4-BE49-F238E27FC236}">
                <a16:creationId xmlns:a16="http://schemas.microsoft.com/office/drawing/2014/main" id="{E3F97C45-2E29-48B5-A90E-D8AAFBD32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9550" y="1644332"/>
            <a:ext cx="352425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513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IN" b="1" dirty="0">
                <a:solidFill>
                  <a:schemeClr val="bg1"/>
                </a:solidFill>
                <a:latin typeface="+mn-lt"/>
              </a:rPr>
              <a:t>Installing Jenkins</a:t>
            </a:r>
          </a:p>
        </p:txBody>
      </p:sp>
      <p:sp>
        <p:nvSpPr>
          <p:cNvPr id="5" name="TextBox 4">
            <a:extLst>
              <a:ext uri="{FF2B5EF4-FFF2-40B4-BE49-F238E27FC236}">
                <a16:creationId xmlns:a16="http://schemas.microsoft.com/office/drawing/2014/main" id="{8AE9DD7E-A733-4F88-BEEA-60EC64797F4C}"/>
              </a:ext>
            </a:extLst>
          </p:cNvPr>
          <p:cNvSpPr txBox="1"/>
          <p:nvPr/>
        </p:nvSpPr>
        <p:spPr>
          <a:xfrm>
            <a:off x="926004" y="1212352"/>
            <a:ext cx="10615808" cy="563231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Initial password</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Almost all files are stored inside Jenkins home directory</a:t>
            </a:r>
          </a:p>
          <a:p>
            <a:pPr marL="285750" lvl="0" indent="-285750">
              <a:buFont typeface="Arial" panose="020B0604020202020204" pitchFamily="34" charset="0"/>
              <a:buChar char="•"/>
            </a:pPr>
            <a:r>
              <a:rPr lang="en-US" b="1" dirty="0">
                <a:solidFill>
                  <a:schemeClr val="bg1"/>
                </a:solidFill>
              </a:rPr>
              <a:t>The command: </a:t>
            </a:r>
          </a:p>
          <a:p>
            <a:pPr marL="742950" lvl="1" indent="-285750">
              <a:buFont typeface="Arial" panose="020B0604020202020204" pitchFamily="34" charset="0"/>
              <a:buChar char="•"/>
            </a:pPr>
            <a:r>
              <a:rPr lang="en-US" b="1" dirty="0" err="1">
                <a:solidFill>
                  <a:schemeClr val="bg1"/>
                </a:solidFill>
              </a:rPr>
              <a:t>sudo</a:t>
            </a:r>
            <a:r>
              <a:rPr lang="en-US" b="1" dirty="0">
                <a:solidFill>
                  <a:schemeClr val="bg1"/>
                </a:solidFill>
              </a:rPr>
              <a:t> cat /var/lib/</a:t>
            </a:r>
            <a:r>
              <a:rPr lang="en-US" b="1" dirty="0" err="1">
                <a:solidFill>
                  <a:schemeClr val="bg1"/>
                </a:solidFill>
              </a:rPr>
              <a:t>jenkins</a:t>
            </a:r>
            <a:r>
              <a:rPr lang="en-US" b="1" dirty="0">
                <a:solidFill>
                  <a:schemeClr val="bg1"/>
                </a:solidFill>
              </a:rPr>
              <a:t>/secrets/</a:t>
            </a:r>
            <a:r>
              <a:rPr lang="en-US" b="1" dirty="0" err="1">
                <a:solidFill>
                  <a:schemeClr val="bg1"/>
                </a:solidFill>
              </a:rPr>
              <a:t>initialAdminPassword</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print the password at console.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Running Jenkins in Docker using the official </a:t>
            </a:r>
            <a:r>
              <a:rPr lang="en-US" b="1" dirty="0" err="1">
                <a:solidFill>
                  <a:schemeClr val="bg1"/>
                </a:solidFill>
              </a:rPr>
              <a:t>jenkins</a:t>
            </a:r>
            <a:r>
              <a:rPr lang="en-US" b="1" dirty="0">
                <a:solidFill>
                  <a:schemeClr val="bg1"/>
                </a:solidFill>
              </a:rPr>
              <a:t>/</a:t>
            </a:r>
            <a:r>
              <a:rPr lang="en-US" b="1" dirty="0" err="1">
                <a:solidFill>
                  <a:schemeClr val="bg1"/>
                </a:solidFill>
              </a:rPr>
              <a:t>jenkins</a:t>
            </a:r>
            <a:r>
              <a:rPr lang="en-US" b="1" dirty="0">
                <a:solidFill>
                  <a:schemeClr val="bg1"/>
                </a:solidFill>
              </a:rPr>
              <a:t> image </a:t>
            </a:r>
          </a:p>
          <a:p>
            <a:pPr marL="742950" lvl="1" indent="-285750">
              <a:buFont typeface="Arial" panose="020B0604020202020204" pitchFamily="34" charset="0"/>
              <a:buChar char="•"/>
            </a:pPr>
            <a:r>
              <a:rPr lang="en-US" b="1" dirty="0">
                <a:solidFill>
                  <a:schemeClr val="bg1"/>
                </a:solidFill>
              </a:rPr>
              <a:t>use </a:t>
            </a:r>
            <a:r>
              <a:rPr lang="en-US" b="1" dirty="0" err="1">
                <a:solidFill>
                  <a:schemeClr val="bg1"/>
                </a:solidFill>
              </a:rPr>
              <a:t>sudo</a:t>
            </a:r>
            <a:r>
              <a:rPr lang="en-US" b="1" dirty="0">
                <a:solidFill>
                  <a:schemeClr val="bg1"/>
                </a:solidFill>
              </a:rPr>
              <a:t> docker exec ${CONTAINER_ID or CONTAINER_NAME} cat /var/</a:t>
            </a:r>
            <a:r>
              <a:rPr lang="en-US" b="1" dirty="0" err="1">
                <a:solidFill>
                  <a:schemeClr val="bg1"/>
                </a:solidFill>
              </a:rPr>
              <a:t>jenkins_home</a:t>
            </a:r>
            <a:r>
              <a:rPr lang="en-US" b="1" dirty="0">
                <a:solidFill>
                  <a:schemeClr val="bg1"/>
                </a:solidFill>
              </a:rPr>
              <a:t>/secrets/</a:t>
            </a:r>
            <a:r>
              <a:rPr lang="en-US" b="1" dirty="0" err="1">
                <a:solidFill>
                  <a:schemeClr val="bg1"/>
                </a:solidFill>
              </a:rPr>
              <a:t>initialAdminPassword</a:t>
            </a:r>
            <a:r>
              <a:rPr lang="en-US" b="1" dirty="0">
                <a:solidFill>
                  <a:schemeClr val="bg1"/>
                </a:solidFill>
              </a:rPr>
              <a:t> to print the password</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Typical Jenkins home install directory</a:t>
            </a:r>
          </a:p>
          <a:p>
            <a:pPr marL="742950" lvl="1" indent="-285750">
              <a:buFont typeface="Arial" panose="020B0604020202020204" pitchFamily="34" charset="0"/>
              <a:buChar char="•"/>
            </a:pPr>
            <a:r>
              <a:rPr lang="en-US" b="1" dirty="0">
                <a:solidFill>
                  <a:schemeClr val="bg1"/>
                </a:solidFill>
              </a:rPr>
              <a:t>Linux</a:t>
            </a:r>
          </a:p>
          <a:p>
            <a:pPr marL="1200150" lvl="2" indent="-285750">
              <a:buFont typeface="Arial" panose="020B0604020202020204" pitchFamily="34" charset="0"/>
              <a:buChar char="•"/>
            </a:pPr>
            <a:r>
              <a:rPr lang="en-US" b="1" dirty="0">
                <a:solidFill>
                  <a:schemeClr val="bg1"/>
                </a:solidFill>
              </a:rPr>
              <a:t>/var/lib/</a:t>
            </a:r>
            <a:r>
              <a:rPr lang="en-US" b="1" dirty="0" err="1">
                <a:solidFill>
                  <a:schemeClr val="bg1"/>
                </a:solidFill>
              </a:rPr>
              <a:t>jenkins</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Windows</a:t>
            </a:r>
          </a:p>
          <a:p>
            <a:pPr marL="1200150" lvl="2" indent="-285750">
              <a:buFont typeface="Arial" panose="020B0604020202020204" pitchFamily="34" charset="0"/>
              <a:buChar char="•"/>
            </a:pPr>
            <a:r>
              <a:rPr lang="en-US" b="1" dirty="0">
                <a:solidFill>
                  <a:schemeClr val="bg1"/>
                </a:solidFill>
              </a:rPr>
              <a:t>C:\Program Files\Jenkins</a:t>
            </a:r>
          </a:p>
          <a:p>
            <a:pPr marL="742950" lvl="1" indent="-285750">
              <a:buFont typeface="Arial" panose="020B0604020202020204" pitchFamily="34" charset="0"/>
              <a:buChar char="•"/>
            </a:pPr>
            <a:r>
              <a:rPr lang="en-US" b="1" dirty="0">
                <a:solidFill>
                  <a:schemeClr val="bg1"/>
                </a:solidFill>
              </a:rPr>
              <a:t>Mac</a:t>
            </a:r>
          </a:p>
          <a:p>
            <a:pPr marL="1200150" lvl="2" indent="-285750">
              <a:buFont typeface="Arial" panose="020B0604020202020204" pitchFamily="34" charset="0"/>
              <a:buChar char="•"/>
            </a:pPr>
            <a:r>
              <a:rPr lang="en-US" b="1" dirty="0">
                <a:solidFill>
                  <a:schemeClr val="bg1"/>
                </a:solidFill>
              </a:rPr>
              <a:t>/Users/vilas/Desktop/Tools/Jenkins</a:t>
            </a:r>
          </a:p>
          <a:p>
            <a:pPr marL="1200150" lvl="2"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5815298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Creating first Jenkins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589281" y="1524001"/>
            <a:ext cx="5598160" cy="64633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Enter a name for your pipeline and select ‘pipeline’ project. Click on ‘ok’ to proceed.</a:t>
            </a:r>
          </a:p>
        </p:txBody>
      </p:sp>
      <p:pic>
        <p:nvPicPr>
          <p:cNvPr id="26626" name="Picture 2" descr="Image for post">
            <a:extLst>
              <a:ext uri="{FF2B5EF4-FFF2-40B4-BE49-F238E27FC236}">
                <a16:creationId xmlns:a16="http://schemas.microsoft.com/office/drawing/2014/main" id="{A1DCB670-3FCB-4584-97E7-0EC39E73A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681" y="1212352"/>
            <a:ext cx="5689599" cy="4534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0145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Creating first Jenkins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Scroll down to the pipeline and choose if you want a declarative pipeline or a scripted one.</a:t>
            </a:r>
          </a:p>
        </p:txBody>
      </p:sp>
      <p:sp>
        <p:nvSpPr>
          <p:cNvPr id="6" name="TextBox 5">
            <a:extLst>
              <a:ext uri="{FF2B5EF4-FFF2-40B4-BE49-F238E27FC236}">
                <a16:creationId xmlns:a16="http://schemas.microsoft.com/office/drawing/2014/main" id="{DB574227-5463-45F6-B853-FB9B83480301}"/>
              </a:ext>
            </a:extLst>
          </p:cNvPr>
          <p:cNvSpPr txBox="1"/>
          <p:nvPr/>
        </p:nvSpPr>
        <p:spPr>
          <a:xfrm>
            <a:off x="788096" y="1712894"/>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Scroll down to the pipeline and </a:t>
            </a:r>
            <a:r>
              <a:rPr lang="en-US" b="1" dirty="0" err="1">
                <a:solidFill>
                  <a:schemeClr val="bg1"/>
                </a:solidFill>
              </a:rPr>
              <a:t>chooe</a:t>
            </a:r>
            <a:r>
              <a:rPr lang="en-US" b="1" dirty="0">
                <a:solidFill>
                  <a:schemeClr val="bg1"/>
                </a:solidFill>
              </a:rPr>
              <a:t> if you want a declarative pipeline or a scripted one.</a:t>
            </a:r>
          </a:p>
        </p:txBody>
      </p:sp>
      <p:pic>
        <p:nvPicPr>
          <p:cNvPr id="7" name="Picture 2" descr="Image for post">
            <a:extLst>
              <a:ext uri="{FF2B5EF4-FFF2-40B4-BE49-F238E27FC236}">
                <a16:creationId xmlns:a16="http://schemas.microsoft.com/office/drawing/2014/main" id="{657F551B-9084-48D4-B183-E297F5BAE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 y="2164080"/>
            <a:ext cx="10172700" cy="3941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8127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Creating first Jenkins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1104326" y="2377285"/>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If you want a scripted pipeline then choose ‘pipeline script’ and start typing your code.</a:t>
            </a:r>
          </a:p>
        </p:txBody>
      </p:sp>
      <p:pic>
        <p:nvPicPr>
          <p:cNvPr id="28674" name="Picture 2" descr="Image for post">
            <a:extLst>
              <a:ext uri="{FF2B5EF4-FFF2-40B4-BE49-F238E27FC236}">
                <a16:creationId xmlns:a16="http://schemas.microsoft.com/office/drawing/2014/main" id="{26C0300D-78F2-47C4-A539-9E19D0506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880" y="1937385"/>
            <a:ext cx="1017270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0699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Default Scripted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30832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Select the default “Pipeline Script”</a:t>
            </a:r>
          </a:p>
          <a:p>
            <a:pPr marL="285750" lvl="0" indent="-285750">
              <a:buFont typeface="Arial" panose="020B0604020202020204" pitchFamily="34" charset="0"/>
              <a:buChar char="•"/>
            </a:pPr>
            <a:r>
              <a:rPr lang="en-US" b="1" dirty="0">
                <a:solidFill>
                  <a:schemeClr val="bg1"/>
                </a:solidFill>
              </a:rPr>
              <a:t>And “Scripted Pipeline”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Data as in : D:\PraiseTheLord\HSBGInfotech\Others\vilas\devops\jenkins\Lab\Pipeline\DefaultScriptedPipeline.txt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Save and Build</a:t>
            </a:r>
          </a:p>
          <a:p>
            <a:pPr marL="285750" lvl="0" indent="-285750">
              <a:buFont typeface="Arial" panose="020B0604020202020204" pitchFamily="34" charset="0"/>
              <a:buChar char="•"/>
            </a:pPr>
            <a:r>
              <a:rPr lang="en-US" b="1" dirty="0">
                <a:solidFill>
                  <a:schemeClr val="bg1"/>
                </a:solidFill>
              </a:rPr>
              <a:t>It would fail.</a:t>
            </a:r>
          </a:p>
        </p:txBody>
      </p:sp>
    </p:spTree>
    <p:extLst>
      <p:ext uri="{BB962C8B-B14F-4D97-AF65-F5344CB8AC3E}">
        <p14:creationId xmlns:p14="http://schemas.microsoft.com/office/powerpoint/2010/main" val="15177928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Default Scripted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Configure Maven in “Global Tool Configuration”</a:t>
            </a:r>
            <a:br>
              <a:rPr lang="en-US" b="1" dirty="0">
                <a:solidFill>
                  <a:schemeClr val="bg1"/>
                </a:solidFill>
              </a:rPr>
            </a:br>
            <a:r>
              <a:rPr lang="en-US" b="1" dirty="0">
                <a:solidFill>
                  <a:schemeClr val="bg1"/>
                </a:solidFill>
              </a:rPr>
              <a:t>Define Maven Home variable as “M3” : That is what our script uses.</a:t>
            </a:r>
            <a:br>
              <a:rPr lang="en-US" b="1" dirty="0">
                <a:solidFill>
                  <a:schemeClr val="bg1"/>
                </a:solidFill>
              </a:rPr>
            </a:br>
            <a:r>
              <a:rPr lang="en-US" b="1" dirty="0">
                <a:solidFill>
                  <a:schemeClr val="bg1"/>
                </a:solidFill>
              </a:rPr>
              <a:t>Maven home can be found by </a:t>
            </a:r>
          </a:p>
          <a:p>
            <a:pPr marL="742950" lvl="1" indent="-285750">
              <a:buFont typeface="Arial" panose="020B0604020202020204" pitchFamily="34" charset="0"/>
              <a:buChar char="•"/>
            </a:pPr>
            <a:r>
              <a:rPr lang="en-US" b="1" dirty="0" err="1">
                <a:solidFill>
                  <a:schemeClr val="bg1"/>
                </a:solidFill>
              </a:rPr>
              <a:t>printenv</a:t>
            </a:r>
            <a:r>
              <a:rPr lang="en-US" b="1" dirty="0">
                <a:solidFill>
                  <a:schemeClr val="bg1"/>
                </a:solidFill>
              </a:rPr>
              <a:t> | grep MAVEN</a:t>
            </a:r>
          </a:p>
          <a:p>
            <a:pPr marL="742950" lvl="1" indent="-285750">
              <a:buFont typeface="Arial" panose="020B0604020202020204" pitchFamily="34" charset="0"/>
              <a:buChar char="•"/>
            </a:pPr>
            <a:r>
              <a:rPr lang="en-US" b="1" dirty="0" err="1">
                <a:solidFill>
                  <a:schemeClr val="bg1"/>
                </a:solidFill>
              </a:rPr>
              <a:t>mvn</a:t>
            </a:r>
            <a:r>
              <a:rPr lang="en-US" b="1" dirty="0">
                <a:solidFill>
                  <a:schemeClr val="bg1"/>
                </a:solidFill>
              </a:rPr>
              <a:t> - -version </a:t>
            </a:r>
          </a:p>
          <a:p>
            <a:pPr marL="742950" lvl="1" indent="-285750">
              <a:buFont typeface="Arial" panose="020B0604020202020204" pitchFamily="34" charset="0"/>
              <a:buChar char="•"/>
            </a:pPr>
            <a:r>
              <a:rPr lang="en-US" b="1" dirty="0">
                <a:solidFill>
                  <a:schemeClr val="bg1"/>
                </a:solidFill>
              </a:rPr>
              <a:t>Go to the directory and there should be one more directory inside that..</a:t>
            </a:r>
          </a:p>
          <a:p>
            <a:pPr marL="742950" lvl="1" indent="-285750">
              <a:buFont typeface="Arial" panose="020B0604020202020204" pitchFamily="34" charset="0"/>
              <a:buChar char="•"/>
            </a:pPr>
            <a:r>
              <a:rPr lang="en-US" b="1" dirty="0">
                <a:solidFill>
                  <a:schemeClr val="bg1"/>
                </a:solidFill>
              </a:rPr>
              <a:t>On windows for me MAVEN_HOME was </a:t>
            </a:r>
          </a:p>
          <a:p>
            <a:pPr marL="742950" lvl="1" indent="-285750">
              <a:buFont typeface="Arial" panose="020B0604020202020204" pitchFamily="34" charset="0"/>
              <a:buChar char="•"/>
            </a:pPr>
            <a:r>
              <a:rPr lang="de-DE" b="1" dirty="0">
                <a:solidFill>
                  <a:schemeClr val="bg1"/>
                </a:solidFill>
              </a:rPr>
              <a:t>D:\software\maven\apache-maven-3.6.3-bin\apache-maven-3.6.3</a:t>
            </a:r>
          </a:p>
          <a:p>
            <a:pPr marL="742950" lvl="1" indent="-285750">
              <a:buFont typeface="Arial" panose="020B0604020202020204" pitchFamily="34" charset="0"/>
              <a:buChar char="•"/>
            </a:pPr>
            <a:endParaRPr lang="de-DE" b="1" dirty="0">
              <a:solidFill>
                <a:schemeClr val="bg1"/>
              </a:solidFill>
            </a:endParaRPr>
          </a:p>
          <a:p>
            <a:pPr marL="742950" lvl="1" indent="-285750">
              <a:buFont typeface="Arial" panose="020B0604020202020204" pitchFamily="34" charset="0"/>
              <a:buChar char="•"/>
            </a:pPr>
            <a:r>
              <a:rPr lang="de-DE" b="1" dirty="0">
                <a:solidFill>
                  <a:schemeClr val="bg1"/>
                </a:solidFill>
              </a:rPr>
              <a:t>Now Save and build the job again. Default has one failure.</a:t>
            </a:r>
          </a:p>
          <a:p>
            <a:pPr marL="742950" lvl="1" indent="-285750">
              <a:buFont typeface="Arial" panose="020B0604020202020204" pitchFamily="34" charset="0"/>
              <a:buChar char="•"/>
            </a:pPr>
            <a:endParaRPr lang="de-DE" b="1" dirty="0">
              <a:solidFill>
                <a:schemeClr val="bg1"/>
              </a:solidFill>
            </a:endParaRPr>
          </a:p>
          <a:p>
            <a:pPr marL="742950" lvl="1" indent="-285750">
              <a:buFont typeface="Arial" panose="020B0604020202020204" pitchFamily="34" charset="0"/>
              <a:buChar char="•"/>
            </a:pPr>
            <a:r>
              <a:rPr lang="de-DE" b="1" dirty="0">
                <a:solidFill>
                  <a:schemeClr val="bg1"/>
                </a:solidFill>
              </a:rPr>
              <a:t>Go back to the job – update the repo to </a:t>
            </a:r>
            <a:br>
              <a:rPr lang="de-DE" b="1" dirty="0">
                <a:solidFill>
                  <a:schemeClr val="bg1"/>
                </a:solidFill>
              </a:rPr>
            </a:br>
            <a:r>
              <a:rPr lang="de-DE" b="1" dirty="0">
                <a:solidFill>
                  <a:schemeClr val="bg1"/>
                </a:solidFill>
              </a:rPr>
              <a:t>https://github.com/vilasvarghese/devops.git</a:t>
            </a:r>
            <a:br>
              <a:rPr lang="de-DE" b="1" dirty="0">
                <a:solidFill>
                  <a:schemeClr val="bg1"/>
                </a:solidFill>
              </a:rPr>
            </a:br>
            <a:r>
              <a:rPr lang="de-DE" b="1" dirty="0">
                <a:solidFill>
                  <a:schemeClr val="bg1"/>
                </a:solidFill>
              </a:rPr>
              <a:t>	</a:t>
            </a:r>
          </a:p>
          <a:p>
            <a:pPr marL="742950" lvl="1" indent="-285750">
              <a:buFont typeface="Arial" panose="020B0604020202020204" pitchFamily="34" charset="0"/>
              <a:buChar char="•"/>
            </a:pPr>
            <a:r>
              <a:rPr lang="de-DE" b="1" dirty="0">
                <a:solidFill>
                  <a:schemeClr val="bg1"/>
                </a:solidFill>
              </a:rPr>
              <a:t>Save and Execute – now there is only one test in it. That should pass.</a:t>
            </a:r>
          </a:p>
          <a:p>
            <a:pPr marL="742950" lvl="1" indent="-285750">
              <a:buFont typeface="Arial" panose="020B0604020202020204" pitchFamily="34" charset="0"/>
              <a:buChar char="•"/>
            </a:pPr>
            <a:endParaRPr lang="de-DE" b="1" dirty="0">
              <a:solidFill>
                <a:schemeClr val="bg1"/>
              </a:solidFill>
            </a:endParaRPr>
          </a:p>
          <a:p>
            <a:pPr marL="742950" lvl="1" indent="-285750">
              <a:buFont typeface="Arial" panose="020B0604020202020204" pitchFamily="34" charset="0"/>
              <a:buChar char="•"/>
            </a:pPr>
            <a:r>
              <a:rPr lang="de-DE" b="1" dirty="0">
                <a:solidFill>
                  <a:schemeClr val="bg1"/>
                </a:solidFill>
              </a:rPr>
              <a:t>Execute all default scripts.</a:t>
            </a:r>
          </a:p>
          <a:p>
            <a:pPr marL="742950" lvl="1" indent="-285750">
              <a:buFont typeface="Arial" panose="020B0604020202020204" pitchFamily="34" charset="0"/>
              <a:buChar char="•"/>
            </a:pPr>
            <a:endParaRPr lang="de-DE" b="1" dirty="0">
              <a:solidFill>
                <a:schemeClr val="bg1"/>
              </a:solidFill>
            </a:endParaRPr>
          </a:p>
          <a:p>
            <a:pPr marL="742950" lvl="1"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5083932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Pipeline Syntax</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1477328"/>
          </a:xfrm>
          <a:prstGeom prst="rect">
            <a:avLst/>
          </a:prstGeom>
          <a:noFill/>
        </p:spPr>
        <p:txBody>
          <a:bodyPr wrap="square" rtlCol="0">
            <a:spAutoFit/>
          </a:bodyPr>
          <a:lstStyle/>
          <a:p>
            <a:pPr marL="285750" lvl="0" indent="-285750">
              <a:buFont typeface="Arial" panose="020B0604020202020204" pitchFamily="34" charset="0"/>
              <a:buChar char="•"/>
            </a:pPr>
            <a:r>
              <a:rPr lang="en-US" b="1" dirty="0" err="1">
                <a:solidFill>
                  <a:schemeClr val="bg1"/>
                </a:solidFill>
              </a:rPr>
              <a:t>Excercises</a:t>
            </a:r>
            <a:r>
              <a:rPr lang="en-US" b="1" dirty="0">
                <a:solidFill>
                  <a:schemeClr val="bg1"/>
                </a:solidFill>
              </a:rPr>
              <a:t> : D:\PraiseTheLord\HSBGInfotech\Others\vilas\devops\jenkins\Lab\Pipeline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a:solidFill>
                  <a:schemeClr val="bg1"/>
                </a:solidFill>
              </a:rPr>
              <a:t>D:\PraiseTheLord\HSBGInfotech\Others\vilas\devops\jenkins\Lab\Pipeline\PipelineSyntax</a:t>
            </a: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Exhaustive list of pipeline syntax: https://www.jenkins.io/doc/book/pipeline/syntax/</a:t>
            </a:r>
          </a:p>
        </p:txBody>
      </p:sp>
    </p:spTree>
    <p:extLst>
      <p:ext uri="{BB962C8B-B14F-4D97-AF65-F5344CB8AC3E}">
        <p14:creationId xmlns:p14="http://schemas.microsoft.com/office/powerpoint/2010/main" val="20128980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Generate Script</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30832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Pipeline Scripts can be generated</a:t>
            </a:r>
          </a:p>
          <a:p>
            <a:pPr marL="285750" lvl="0" indent="-285750">
              <a:buFont typeface="Arial" panose="020B0604020202020204" pitchFamily="34" charset="0"/>
              <a:buChar char="•"/>
            </a:pPr>
            <a:r>
              <a:rPr lang="en-US" b="1" dirty="0">
                <a:solidFill>
                  <a:schemeClr val="bg1"/>
                </a:solidFill>
              </a:rPr>
              <a:t>While attempting to create a pipeline job,</a:t>
            </a:r>
          </a:p>
          <a:p>
            <a:pPr marL="742950" lvl="1" indent="-285750">
              <a:buFont typeface="Arial" panose="020B0604020202020204" pitchFamily="34" charset="0"/>
              <a:buChar char="•"/>
            </a:pPr>
            <a:r>
              <a:rPr lang="en-US" b="1" dirty="0">
                <a:solidFill>
                  <a:schemeClr val="bg1"/>
                </a:solidFill>
              </a:rPr>
              <a:t>There is a “Pipeline Syntax” link that appears</a:t>
            </a:r>
          </a:p>
          <a:p>
            <a:pPr marL="285750" lvl="0" indent="-285750">
              <a:buFont typeface="Arial" panose="020B0604020202020204" pitchFamily="34" charset="0"/>
              <a:buChar char="•"/>
            </a:pPr>
            <a:r>
              <a:rPr lang="en-US" b="1" dirty="0">
                <a:solidFill>
                  <a:schemeClr val="bg1"/>
                </a:solidFill>
              </a:rPr>
              <a:t>Click on that</a:t>
            </a:r>
          </a:p>
          <a:p>
            <a:pPr marL="285750" lvl="0" indent="-285750">
              <a:buFont typeface="Arial" panose="020B0604020202020204" pitchFamily="34" charset="0"/>
              <a:buChar char="•"/>
            </a:pPr>
            <a:r>
              <a:rPr lang="en-US" b="1" dirty="0">
                <a:solidFill>
                  <a:schemeClr val="bg1"/>
                </a:solidFill>
              </a:rPr>
              <a:t>In Sample Step: Select “properties: Set job properties”</a:t>
            </a:r>
          </a:p>
          <a:p>
            <a:pPr marL="285750" lvl="0" indent="-285750">
              <a:buFont typeface="Arial" panose="020B0604020202020204" pitchFamily="34" charset="0"/>
              <a:buChar char="•"/>
            </a:pPr>
            <a:r>
              <a:rPr lang="en-US" b="1" dirty="0">
                <a:solidFill>
                  <a:schemeClr val="bg1"/>
                </a:solidFill>
              </a:rPr>
              <a:t>Check: “This project is parameterized”</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1198370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E9DD7E-A733-4F88-BEEA-60EC64797F4C}"/>
              </a:ext>
            </a:extLst>
          </p:cNvPr>
          <p:cNvSpPr txBox="1"/>
          <p:nvPr/>
        </p:nvSpPr>
        <p:spPr>
          <a:xfrm>
            <a:off x="4927477" y="3244334"/>
            <a:ext cx="10615808" cy="707886"/>
          </a:xfrm>
          <a:prstGeom prst="rect">
            <a:avLst/>
          </a:prstGeom>
          <a:noFill/>
        </p:spPr>
        <p:txBody>
          <a:bodyPr wrap="square" rtlCol="0">
            <a:spAutoFit/>
          </a:bodyPr>
          <a:lstStyle/>
          <a:p>
            <a:pPr lvl="0"/>
            <a:r>
              <a:rPr lang="en-US" sz="4000" b="1" dirty="0">
                <a:solidFill>
                  <a:schemeClr val="bg1"/>
                </a:solidFill>
              </a:rPr>
              <a:t>TESTING</a:t>
            </a:r>
          </a:p>
        </p:txBody>
      </p:sp>
      <p:sp>
        <p:nvSpPr>
          <p:cNvPr id="4" name="Title 3">
            <a:extLst>
              <a:ext uri="{FF2B5EF4-FFF2-40B4-BE49-F238E27FC236}">
                <a16:creationId xmlns:a16="http://schemas.microsoft.com/office/drawing/2014/main" id="{B6BCC988-FDFF-4EC3-96DA-E3EF53E93B38}"/>
              </a:ext>
            </a:extLst>
          </p:cNvPr>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12086626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Software testing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30832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Evaluate one or more properties of the software component. </a:t>
            </a:r>
          </a:p>
          <a:p>
            <a:pPr marL="285750" lvl="0" indent="-285750">
              <a:buFont typeface="Arial" panose="020B0604020202020204" pitchFamily="34" charset="0"/>
              <a:buChar char="•"/>
            </a:pPr>
            <a:r>
              <a:rPr lang="en-US" b="1" dirty="0">
                <a:solidFill>
                  <a:schemeClr val="bg1"/>
                </a:solidFill>
              </a:rPr>
              <a:t>Generally how much the system:</a:t>
            </a:r>
          </a:p>
          <a:p>
            <a:pPr marL="742950" lvl="1" indent="-285750">
              <a:buFont typeface="Arial" panose="020B0604020202020204" pitchFamily="34" charset="0"/>
              <a:buChar char="•"/>
            </a:pPr>
            <a:r>
              <a:rPr lang="en-US" b="1" dirty="0">
                <a:solidFill>
                  <a:schemeClr val="bg1"/>
                </a:solidFill>
              </a:rPr>
              <a:t>meets the requirements that guided its design and development</a:t>
            </a:r>
          </a:p>
          <a:p>
            <a:pPr marL="742950" lvl="1" indent="-285750">
              <a:buFont typeface="Arial" panose="020B0604020202020204" pitchFamily="34" charset="0"/>
              <a:buChar char="•"/>
            </a:pPr>
            <a:r>
              <a:rPr lang="en-US" b="1" dirty="0">
                <a:solidFill>
                  <a:schemeClr val="bg1"/>
                </a:solidFill>
              </a:rPr>
              <a:t>responds correctly to all kinds of inputs</a:t>
            </a:r>
          </a:p>
          <a:p>
            <a:pPr marL="742950" lvl="1" indent="-285750">
              <a:buFont typeface="Arial" panose="020B0604020202020204" pitchFamily="34" charset="0"/>
              <a:buChar char="•"/>
            </a:pPr>
            <a:r>
              <a:rPr lang="en-US" b="1" dirty="0">
                <a:solidFill>
                  <a:schemeClr val="bg1"/>
                </a:solidFill>
              </a:rPr>
              <a:t>performs its functions within an acceptable time</a:t>
            </a:r>
          </a:p>
          <a:p>
            <a:pPr marL="742950" lvl="1" indent="-285750">
              <a:buFont typeface="Arial" panose="020B0604020202020204" pitchFamily="34" charset="0"/>
              <a:buChar char="•"/>
            </a:pPr>
            <a:r>
              <a:rPr lang="en-US" b="1" dirty="0">
                <a:solidFill>
                  <a:schemeClr val="bg1"/>
                </a:solidFill>
              </a:rPr>
              <a:t>is sufficiently usable</a:t>
            </a:r>
          </a:p>
          <a:p>
            <a:pPr marL="742950" lvl="1" indent="-285750">
              <a:buFont typeface="Arial" panose="020B0604020202020204" pitchFamily="34" charset="0"/>
              <a:buChar char="•"/>
            </a:pPr>
            <a:r>
              <a:rPr lang="en-US" b="1" dirty="0">
                <a:solidFill>
                  <a:schemeClr val="bg1"/>
                </a:solidFill>
              </a:rPr>
              <a:t>can be installed and run in its intended environments</a:t>
            </a:r>
          </a:p>
          <a:p>
            <a:pPr marL="742950" lvl="1" indent="-285750">
              <a:buFont typeface="Arial" panose="020B0604020202020204" pitchFamily="34" charset="0"/>
              <a:buChar char="•"/>
            </a:pPr>
            <a:r>
              <a:rPr lang="en-US" b="1" dirty="0">
                <a:solidFill>
                  <a:schemeClr val="bg1"/>
                </a:solidFill>
              </a:rPr>
              <a:t>achieves the general result its stakeholders desire	</a:t>
            </a:r>
          </a:p>
        </p:txBody>
      </p:sp>
    </p:spTree>
    <p:extLst>
      <p:ext uri="{BB962C8B-B14F-4D97-AF65-F5344CB8AC3E}">
        <p14:creationId xmlns:p14="http://schemas.microsoft.com/office/powerpoint/2010/main" val="36068182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Unit Testing</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Tests: verify the functionality of a specific section of code</a:t>
            </a:r>
          </a:p>
          <a:p>
            <a:pPr marL="742950" lvl="1" indent="-285750">
              <a:buFont typeface="Arial" panose="020B0604020202020204" pitchFamily="34" charset="0"/>
              <a:buChar char="•"/>
            </a:pPr>
            <a:r>
              <a:rPr lang="en-US" b="1" dirty="0">
                <a:solidFill>
                  <a:schemeClr val="bg1"/>
                </a:solidFill>
              </a:rPr>
              <a:t>usually at the function level. </a:t>
            </a:r>
          </a:p>
          <a:p>
            <a:pPr marL="285750" lvl="0" indent="-285750">
              <a:buFont typeface="Arial" panose="020B0604020202020204" pitchFamily="34" charset="0"/>
              <a:buChar char="•"/>
            </a:pPr>
            <a:r>
              <a:rPr lang="en-US" b="1" dirty="0">
                <a:solidFill>
                  <a:schemeClr val="bg1"/>
                </a:solidFill>
              </a:rPr>
              <a:t>e.g. In an object-oriented environment</a:t>
            </a:r>
          </a:p>
          <a:p>
            <a:pPr marL="742950" lvl="1" indent="-285750">
              <a:buFont typeface="Arial" panose="020B0604020202020204" pitchFamily="34" charset="0"/>
              <a:buChar char="•"/>
            </a:pPr>
            <a:r>
              <a:rPr lang="en-US" b="1" dirty="0">
                <a:solidFill>
                  <a:schemeClr val="bg1"/>
                </a:solidFill>
              </a:rPr>
              <a:t>this is usually at the class level.</a:t>
            </a:r>
          </a:p>
          <a:p>
            <a:pPr marL="285750" lvl="0" indent="-285750">
              <a:buFont typeface="Arial" panose="020B0604020202020204" pitchFamily="34" charset="0"/>
              <a:buChar char="•"/>
            </a:pPr>
            <a:r>
              <a:rPr lang="en-US" b="1" dirty="0">
                <a:solidFill>
                  <a:schemeClr val="bg1"/>
                </a:solidFill>
              </a:rPr>
              <a:t>Usually written by developers as they build the code (white-box style)</a:t>
            </a:r>
          </a:p>
          <a:p>
            <a:pPr marL="285750" lvl="0" indent="-285750">
              <a:buFont typeface="Arial" panose="020B0604020202020204" pitchFamily="34" charset="0"/>
              <a:buChar char="•"/>
            </a:pPr>
            <a:r>
              <a:rPr lang="en-US" b="1" dirty="0">
                <a:solidFill>
                  <a:schemeClr val="bg1"/>
                </a:solidFill>
              </a:rPr>
              <a:t>Ensure that the specific function is working as expected. </a:t>
            </a:r>
          </a:p>
          <a:p>
            <a:pPr marL="285750" lvl="0" indent="-285750">
              <a:buFont typeface="Arial" panose="020B0604020202020204" pitchFamily="34" charset="0"/>
              <a:buChar char="•"/>
            </a:pPr>
            <a:r>
              <a:rPr lang="en-US" b="1" dirty="0">
                <a:solidFill>
                  <a:schemeClr val="bg1"/>
                </a:solidFill>
              </a:rPr>
              <a:t>One function might have multiple tests</a:t>
            </a:r>
          </a:p>
          <a:p>
            <a:pPr marL="742950" lvl="1" indent="-285750">
              <a:buFont typeface="Arial" panose="020B0604020202020204" pitchFamily="34" charset="0"/>
              <a:buChar char="•"/>
            </a:pPr>
            <a:r>
              <a:rPr lang="en-US" b="1" dirty="0">
                <a:solidFill>
                  <a:schemeClr val="bg1"/>
                </a:solidFill>
              </a:rPr>
              <a:t>catch corner cases or other branches in the code. </a:t>
            </a:r>
          </a:p>
          <a:p>
            <a:pPr marL="285750" lvl="0" indent="-285750">
              <a:buFont typeface="Arial" panose="020B0604020202020204" pitchFamily="34" charset="0"/>
              <a:buChar char="•"/>
            </a:pPr>
            <a:r>
              <a:rPr lang="en-US" b="1" dirty="0">
                <a:solidFill>
                  <a:schemeClr val="bg1"/>
                </a:solidFill>
              </a:rPr>
              <a:t>Ensure that the building blocks of the software work independently from each other.</a:t>
            </a:r>
          </a:p>
          <a:p>
            <a:pPr marL="285750" lvl="0" indent="-285750">
              <a:buFont typeface="Arial" panose="020B0604020202020204" pitchFamily="34" charset="0"/>
              <a:buChar char="•"/>
            </a:pPr>
            <a:r>
              <a:rPr lang="en-US" b="1" dirty="0">
                <a:solidFill>
                  <a:schemeClr val="bg1"/>
                </a:solidFill>
              </a:rPr>
              <a:t>Cost of bug: increases as the time progresses.</a:t>
            </a:r>
          </a:p>
          <a:p>
            <a:pPr marL="285750" lvl="0" indent="-285750">
              <a:buFont typeface="Arial" panose="020B0604020202020204" pitchFamily="34" charset="0"/>
              <a:buChar char="•"/>
            </a:pPr>
            <a:r>
              <a:rPr lang="en-US" b="1" dirty="0">
                <a:solidFill>
                  <a:schemeClr val="bg1"/>
                </a:solidFill>
              </a:rPr>
              <a:t>Effectiveness of unit tests increases successes of the product.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Performed by software developer during the construction phase </a:t>
            </a:r>
          </a:p>
          <a:p>
            <a:pPr marL="285750" lvl="0" indent="-285750">
              <a:buFont typeface="Arial" panose="020B0604020202020204" pitchFamily="34" charset="0"/>
              <a:buChar char="•"/>
            </a:pPr>
            <a:r>
              <a:rPr lang="en-US" b="1" dirty="0">
                <a:solidFill>
                  <a:schemeClr val="bg1"/>
                </a:solidFill>
              </a:rPr>
              <a:t>Aim: eliminate construction errors before code is promoted to additional testing;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Lab: Executed along with maven build.</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608815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What is Jenkins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Open source automation server written in java</a:t>
            </a:r>
          </a:p>
          <a:p>
            <a:pPr marL="285750" lvl="0" indent="-285750">
              <a:buFont typeface="Arial" panose="020B0604020202020204" pitchFamily="34" charset="0"/>
              <a:buChar char="•"/>
            </a:pPr>
            <a:r>
              <a:rPr lang="en-US" b="1" dirty="0">
                <a:solidFill>
                  <a:schemeClr val="bg1"/>
                </a:solidFill>
              </a:rPr>
              <a:t>Continuous integration tool</a:t>
            </a:r>
          </a:p>
          <a:p>
            <a:pPr marL="742950" lvl="1" indent="-285750">
              <a:buFont typeface="Arial" panose="020B0604020202020204" pitchFamily="34" charset="0"/>
              <a:buChar char="•"/>
            </a:pPr>
            <a:r>
              <a:rPr lang="en-US" b="1" dirty="0">
                <a:solidFill>
                  <a:schemeClr val="bg1"/>
                </a:solidFill>
              </a:rPr>
              <a:t>Perform tasks repeatedly and intelligently</a:t>
            </a:r>
          </a:p>
          <a:p>
            <a:pPr marL="285750" lvl="0" indent="-285750">
              <a:buFont typeface="Arial" panose="020B0604020202020204" pitchFamily="34" charset="0"/>
              <a:buChar char="•"/>
            </a:pPr>
            <a:r>
              <a:rPr lang="en-US" b="1" dirty="0">
                <a:solidFill>
                  <a:schemeClr val="bg1"/>
                </a:solidFill>
              </a:rPr>
              <a:t>Can detects changes in SCM systems like git</a:t>
            </a:r>
          </a:p>
          <a:p>
            <a:pPr marL="285750" lvl="0" indent="-285750">
              <a:buFont typeface="Arial" panose="020B0604020202020204" pitchFamily="34" charset="0"/>
              <a:buChar char="•"/>
            </a:pPr>
            <a:r>
              <a:rPr lang="en-US" b="1" dirty="0">
                <a:solidFill>
                  <a:schemeClr val="bg1"/>
                </a:solidFill>
              </a:rPr>
              <a:t>A fork of original </a:t>
            </a:r>
            <a:r>
              <a:rPr lang="en-US" b="1" dirty="0" err="1">
                <a:solidFill>
                  <a:schemeClr val="bg1"/>
                </a:solidFill>
              </a:rPr>
              <a:t>hudson</a:t>
            </a:r>
            <a:r>
              <a:rPr lang="en-US" b="1" dirty="0">
                <a:solidFill>
                  <a:schemeClr val="bg1"/>
                </a:solidFill>
              </a:rPr>
              <a:t> project</a:t>
            </a:r>
          </a:p>
          <a:p>
            <a:pPr marL="285750" lvl="0" indent="-285750">
              <a:buFont typeface="Arial" panose="020B0604020202020204" pitchFamily="34" charset="0"/>
              <a:buChar char="•"/>
            </a:pPr>
            <a:r>
              <a:rPr lang="en-US" b="1" dirty="0">
                <a:solidFill>
                  <a:schemeClr val="bg1"/>
                </a:solidFill>
              </a:rPr>
              <a:t>Plug-in extensibility</a:t>
            </a:r>
          </a:p>
          <a:p>
            <a:pPr marL="285750" lvl="0" indent="-285750">
              <a:buFont typeface="Arial" panose="020B0604020202020204" pitchFamily="34" charset="0"/>
              <a:buChar char="•"/>
            </a:pPr>
            <a:r>
              <a:rPr lang="en-US" b="1" dirty="0">
                <a:solidFill>
                  <a:schemeClr val="bg1"/>
                </a:solidFill>
                <a:hlinkClick r:id="rId3"/>
              </a:rPr>
              <a:t>http://jenkins-ci.org</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Cross Platform</a:t>
            </a:r>
          </a:p>
          <a:p>
            <a:pPr marL="742950" lvl="1" indent="-285750">
              <a:buFont typeface="Arial" panose="020B0604020202020204" pitchFamily="34" charset="0"/>
              <a:buChar char="•"/>
            </a:pPr>
            <a:r>
              <a:rPr lang="en-US" b="1" dirty="0">
                <a:solidFill>
                  <a:schemeClr val="bg1"/>
                </a:solidFill>
              </a:rPr>
              <a:t>Built using Java</a:t>
            </a:r>
          </a:p>
          <a:p>
            <a:pPr marL="285750" lvl="0" indent="-285750">
              <a:buFont typeface="Arial" panose="020B0604020202020204" pitchFamily="34" charset="0"/>
              <a:buChar char="•"/>
            </a:pPr>
            <a:r>
              <a:rPr lang="en-US" b="1" dirty="0">
                <a:solidFill>
                  <a:schemeClr val="bg1"/>
                </a:solidFill>
              </a:rPr>
              <a:t>Supports a wide variety of engineering patterns and technologies</a:t>
            </a:r>
          </a:p>
          <a:p>
            <a:pPr marL="285750" lvl="0" indent="-285750">
              <a:buFont typeface="Arial" panose="020B0604020202020204" pitchFamily="34" charset="0"/>
              <a:buChar char="•"/>
            </a:pPr>
            <a:r>
              <a:rPr lang="en-US" b="1" dirty="0">
                <a:solidFill>
                  <a:schemeClr val="bg1"/>
                </a:solidFill>
              </a:rPr>
              <a:t>Support organization of all sizes</a:t>
            </a:r>
          </a:p>
          <a:p>
            <a:pPr marL="285750" lvl="0" indent="-285750">
              <a:buFont typeface="Arial" panose="020B0604020202020204" pitchFamily="34" charset="0"/>
              <a:buChar char="•"/>
            </a:pPr>
            <a:r>
              <a:rPr lang="en-US" b="1" dirty="0">
                <a:solidFill>
                  <a:schemeClr val="bg1"/>
                </a:solidFill>
              </a:rPr>
              <a:t>Endless automation possibilities</a:t>
            </a:r>
          </a:p>
          <a:p>
            <a:pPr marL="285750" lvl="0" indent="-285750">
              <a:buFont typeface="Arial" panose="020B0604020202020204" pitchFamily="34" charset="0"/>
              <a:buChar char="•"/>
            </a:pPr>
            <a:r>
              <a:rPr lang="en-US" b="1" dirty="0">
                <a:solidFill>
                  <a:schemeClr val="bg1"/>
                </a:solidFill>
              </a:rPr>
              <a:t>Vibrant plugin ecosystem</a:t>
            </a:r>
          </a:p>
          <a:p>
            <a:pPr marL="285750" lvl="0" indent="-285750">
              <a:buFont typeface="Arial" panose="020B0604020202020204" pitchFamily="34" charset="0"/>
              <a:buChar char="•"/>
            </a:pPr>
            <a:r>
              <a:rPr lang="en-US" b="1" dirty="0">
                <a:solidFill>
                  <a:schemeClr val="bg1"/>
                </a:solidFill>
              </a:rPr>
              <a:t>Several jobs can be </a:t>
            </a:r>
          </a:p>
          <a:p>
            <a:pPr marL="742950" lvl="1" indent="-285750">
              <a:buFont typeface="Arial" panose="020B0604020202020204" pitchFamily="34" charset="0"/>
              <a:buChar char="•"/>
            </a:pPr>
            <a:r>
              <a:rPr lang="en-US" b="1" dirty="0">
                <a:solidFill>
                  <a:schemeClr val="bg1"/>
                </a:solidFill>
              </a:rPr>
              <a:t>Controlled</a:t>
            </a:r>
          </a:p>
          <a:p>
            <a:pPr marL="742950" lvl="1" indent="-285750">
              <a:buFont typeface="Arial" panose="020B0604020202020204" pitchFamily="34" charset="0"/>
              <a:buChar char="•"/>
            </a:pPr>
            <a:r>
              <a:rPr lang="en-US" b="1" dirty="0">
                <a:solidFill>
                  <a:schemeClr val="bg1"/>
                </a:solidFill>
              </a:rPr>
              <a:t>Monitored</a:t>
            </a:r>
          </a:p>
          <a:p>
            <a:pPr marL="742950" lvl="1" indent="-285750">
              <a:buFont typeface="Arial" panose="020B0604020202020204" pitchFamily="34" charset="0"/>
              <a:buChar char="•"/>
            </a:pPr>
            <a:r>
              <a:rPr lang="en-US" b="1" dirty="0">
                <a:solidFill>
                  <a:schemeClr val="bg1"/>
                </a:solidFill>
              </a:rPr>
              <a:t>Combined</a:t>
            </a:r>
          </a:p>
          <a:p>
            <a:pPr marL="285750" lvl="0" indent="-285750">
              <a:buFont typeface="Arial" panose="020B0604020202020204" pitchFamily="34" charset="0"/>
              <a:buChar char="•"/>
            </a:pPr>
            <a:endParaRPr lang="en-IN" b="1" dirty="0">
              <a:solidFill>
                <a:schemeClr val="bg1"/>
              </a:solidFill>
            </a:endParaRPr>
          </a:p>
        </p:txBody>
      </p:sp>
    </p:spTree>
    <p:extLst>
      <p:ext uri="{BB962C8B-B14F-4D97-AF65-F5344CB8AC3E}">
        <p14:creationId xmlns:p14="http://schemas.microsoft.com/office/powerpoint/2010/main" val="2904129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Integration Test</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502688"/>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Seeks to verify the interfaces between components against a software design. </a:t>
            </a:r>
          </a:p>
          <a:p>
            <a:pPr marL="285750" lvl="0" indent="-285750">
              <a:buFont typeface="Arial" panose="020B0604020202020204" pitchFamily="34" charset="0"/>
              <a:buChar char="•"/>
            </a:pPr>
            <a:r>
              <a:rPr lang="en-US" b="1" dirty="0">
                <a:solidFill>
                  <a:schemeClr val="bg1"/>
                </a:solidFill>
              </a:rPr>
              <a:t>Software components may be integrated in </a:t>
            </a:r>
          </a:p>
          <a:p>
            <a:pPr marL="742950" lvl="1" indent="-285750">
              <a:buFont typeface="Arial" panose="020B0604020202020204" pitchFamily="34" charset="0"/>
              <a:buChar char="•"/>
            </a:pPr>
            <a:r>
              <a:rPr lang="en-US" b="1" dirty="0">
                <a:solidFill>
                  <a:schemeClr val="bg1"/>
                </a:solidFill>
              </a:rPr>
              <a:t>iterative way </a:t>
            </a:r>
          </a:p>
          <a:p>
            <a:pPr marL="1200150" lvl="2" indent="-285750">
              <a:buFont typeface="Arial" panose="020B0604020202020204" pitchFamily="34" charset="0"/>
              <a:buChar char="•"/>
            </a:pPr>
            <a:r>
              <a:rPr lang="en-US" b="1" dirty="0">
                <a:solidFill>
                  <a:schemeClr val="bg1"/>
                </a:solidFill>
              </a:rPr>
              <a:t>better practice</a:t>
            </a:r>
          </a:p>
          <a:p>
            <a:pPr marL="285750" lvl="0" indent="-285750">
              <a:buFont typeface="Arial" panose="020B0604020202020204" pitchFamily="34" charset="0"/>
              <a:buChar char="•"/>
            </a:pPr>
            <a:r>
              <a:rPr lang="en-US" b="1" dirty="0">
                <a:solidFill>
                  <a:schemeClr val="bg1"/>
                </a:solidFill>
              </a:rPr>
              <a:t>or </a:t>
            </a:r>
          </a:p>
          <a:p>
            <a:pPr marL="742950" lvl="1" indent="-285750">
              <a:buFont typeface="Arial" panose="020B0604020202020204" pitchFamily="34" charset="0"/>
              <a:buChar char="•"/>
            </a:pPr>
            <a:r>
              <a:rPr lang="en-US" b="1" dirty="0">
                <a:solidFill>
                  <a:schemeClr val="bg1"/>
                </a:solidFill>
              </a:rPr>
              <a:t>("big bang") all together . </a:t>
            </a:r>
          </a:p>
          <a:p>
            <a:pPr marL="285750" lvl="0" indent="-285750">
              <a:buFont typeface="Arial" panose="020B0604020202020204" pitchFamily="34" charset="0"/>
              <a:buChar char="•"/>
            </a:pPr>
            <a:r>
              <a:rPr lang="en-US" b="1" dirty="0">
                <a:solidFill>
                  <a:schemeClr val="bg1"/>
                </a:solidFill>
              </a:rPr>
              <a:t>Aim: Identify defects in the interfaces and interaction between integrated components. </a:t>
            </a:r>
          </a:p>
          <a:p>
            <a:pPr marL="285750" lvl="0" indent="-285750">
              <a:buFont typeface="Arial" panose="020B0604020202020204" pitchFamily="34" charset="0"/>
              <a:buChar char="•"/>
            </a:pPr>
            <a:r>
              <a:rPr lang="en-US" b="1" dirty="0">
                <a:solidFill>
                  <a:schemeClr val="bg1"/>
                </a:solidFill>
              </a:rPr>
              <a:t>Progressively larger groups of tested software components corresponding to elements of the architectural design are integrated and tested until the software works as a system.[48]</a:t>
            </a:r>
          </a:p>
          <a:p>
            <a:pPr marL="285750" lvl="0" indent="-285750">
              <a:buFont typeface="Arial" panose="020B0604020202020204" pitchFamily="34" charset="0"/>
              <a:buChar char="•"/>
            </a:pPr>
            <a:r>
              <a:rPr lang="en-US" b="1" dirty="0">
                <a:solidFill>
                  <a:schemeClr val="bg1"/>
                </a:solidFill>
              </a:rPr>
              <a:t>Integration tests might involve </a:t>
            </a:r>
          </a:p>
          <a:p>
            <a:pPr marL="742950" lvl="1" indent="-285750">
              <a:buFont typeface="Arial" panose="020B0604020202020204" pitchFamily="34" charset="0"/>
              <a:buChar char="•"/>
            </a:pPr>
            <a:r>
              <a:rPr lang="en-US" b="1" dirty="0">
                <a:solidFill>
                  <a:schemeClr val="bg1"/>
                </a:solidFill>
              </a:rPr>
              <a:t>steps</a:t>
            </a:r>
          </a:p>
          <a:p>
            <a:pPr marL="742950" lvl="1" indent="-285750">
              <a:buFont typeface="Arial" panose="020B0604020202020204" pitchFamily="34" charset="0"/>
              <a:buChar char="•"/>
            </a:pPr>
            <a:r>
              <a:rPr lang="en-US" b="1" dirty="0">
                <a:solidFill>
                  <a:schemeClr val="bg1"/>
                </a:solidFill>
              </a:rPr>
              <a:t>process</a:t>
            </a:r>
          </a:p>
          <a:p>
            <a:pPr marL="742950" lvl="1" indent="-285750">
              <a:buFont typeface="Arial" panose="020B0604020202020204" pitchFamily="34" charset="0"/>
              <a:buChar char="•"/>
            </a:pPr>
            <a:r>
              <a:rPr lang="en-US" b="1" dirty="0">
                <a:solidFill>
                  <a:schemeClr val="bg1"/>
                </a:solidFill>
              </a:rPr>
              <a:t>lot of code</a:t>
            </a:r>
          </a:p>
          <a:p>
            <a:pPr marL="742950" lvl="1" indent="-285750">
              <a:buFont typeface="Arial" panose="020B0604020202020204" pitchFamily="34" charset="0"/>
              <a:buChar char="•"/>
            </a:pPr>
            <a:r>
              <a:rPr lang="en-US" b="1" dirty="0">
                <a:solidFill>
                  <a:schemeClr val="bg1"/>
                </a:solidFill>
              </a:rPr>
              <a:t>traces more than unit tests. </a:t>
            </a:r>
          </a:p>
          <a:p>
            <a:pPr marL="285750" lvl="0" indent="-285750">
              <a:buFont typeface="Arial" panose="020B0604020202020204" pitchFamily="34" charset="0"/>
              <a:buChar char="•"/>
            </a:pPr>
            <a:r>
              <a:rPr lang="en-US" b="1" dirty="0">
                <a:solidFill>
                  <a:schemeClr val="bg1"/>
                </a:solidFill>
              </a:rPr>
              <a:t>Recommendation:</a:t>
            </a:r>
          </a:p>
          <a:p>
            <a:pPr marL="742950" lvl="1" indent="-285750">
              <a:buFont typeface="Arial" panose="020B0604020202020204" pitchFamily="34" charset="0"/>
              <a:buChar char="•"/>
            </a:pPr>
            <a:r>
              <a:rPr lang="en-US" b="1" dirty="0">
                <a:solidFill>
                  <a:schemeClr val="bg1"/>
                </a:solidFill>
              </a:rPr>
              <a:t>Separate the process of setup.</a:t>
            </a:r>
          </a:p>
          <a:p>
            <a:pPr marL="742950" lvl="1" indent="-285750">
              <a:buFont typeface="Arial" panose="020B0604020202020204" pitchFamily="34" charset="0"/>
              <a:buChar char="•"/>
            </a:pPr>
            <a:r>
              <a:rPr lang="en-US" b="1" dirty="0">
                <a:solidFill>
                  <a:schemeClr val="bg1"/>
                </a:solidFill>
              </a:rPr>
              <a:t>Break tests into smaller pieces </a:t>
            </a:r>
          </a:p>
          <a:p>
            <a:pPr marL="742950" lvl="1" indent="-285750">
              <a:buFont typeface="Arial" panose="020B0604020202020204" pitchFamily="34" charset="0"/>
              <a:buChar char="•"/>
            </a:pPr>
            <a:r>
              <a:rPr lang="en-US" b="1" dirty="0">
                <a:solidFill>
                  <a:schemeClr val="bg1"/>
                </a:solidFill>
              </a:rPr>
              <a:t>may improve fault localization.</a:t>
            </a:r>
          </a:p>
          <a:p>
            <a:pPr marL="285750" lvl="0" indent="-285750">
              <a:buFont typeface="Arial" panose="020B0604020202020204" pitchFamily="34" charset="0"/>
              <a:buChar char="•"/>
            </a:pPr>
            <a:r>
              <a:rPr lang="en-US" b="1" dirty="0">
                <a:solidFill>
                  <a:schemeClr val="bg1"/>
                </a:solidFill>
              </a:rPr>
              <a:t>Lab: D:\PraiseTheLord\HSBGInfotech\Others\vilas\devops\jenkins\Lab\Pipeline\CICDInstructions1</a:t>
            </a:r>
          </a:p>
        </p:txBody>
      </p:sp>
    </p:spTree>
    <p:extLst>
      <p:ext uri="{BB962C8B-B14F-4D97-AF65-F5344CB8AC3E}">
        <p14:creationId xmlns:p14="http://schemas.microsoft.com/office/powerpoint/2010/main" val="42237993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Automation Testing Best Practices</a:t>
            </a:r>
          </a:p>
        </p:txBody>
      </p:sp>
      <p:pic>
        <p:nvPicPr>
          <p:cNvPr id="1026" name="Picture 2" descr="A deployment pipeline example">
            <a:extLst>
              <a:ext uri="{FF2B5EF4-FFF2-40B4-BE49-F238E27FC236}">
                <a16:creationId xmlns:a16="http://schemas.microsoft.com/office/drawing/2014/main" id="{24968ABD-19DB-4777-92F0-9A0323C90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045" y="1924050"/>
            <a:ext cx="10242755" cy="446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35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Testing Challenge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Testing in microservices world</a:t>
            </a:r>
          </a:p>
          <a:p>
            <a:pPr marL="742950" lvl="1" indent="-285750">
              <a:buFont typeface="Arial" panose="020B0604020202020204" pitchFamily="34" charset="0"/>
              <a:buChar char="•"/>
            </a:pPr>
            <a:r>
              <a:rPr lang="en-US" b="1" dirty="0">
                <a:solidFill>
                  <a:schemeClr val="bg1"/>
                </a:solidFill>
              </a:rPr>
              <a:t>Functional testing</a:t>
            </a:r>
          </a:p>
          <a:p>
            <a:pPr marL="1200150" lvl="2" indent="-285750">
              <a:buFont typeface="Arial" panose="020B0604020202020204" pitchFamily="34" charset="0"/>
              <a:buChar char="•"/>
            </a:pPr>
            <a:r>
              <a:rPr lang="en-US" b="1" dirty="0">
                <a:solidFill>
                  <a:schemeClr val="bg1"/>
                </a:solidFill>
              </a:rPr>
              <a:t>E.g. Performance/Security/Technical impact due to functional change</a:t>
            </a:r>
          </a:p>
          <a:p>
            <a:pPr marL="1657350" lvl="3" indent="-285750">
              <a:buFont typeface="Arial" panose="020B0604020202020204" pitchFamily="34" charset="0"/>
              <a:buChar char="•"/>
            </a:pPr>
            <a:r>
              <a:rPr lang="en-US" b="1" dirty="0">
                <a:solidFill>
                  <a:schemeClr val="bg1"/>
                </a:solidFill>
              </a:rPr>
              <a:t>E.g. data coming from cache/backup</a:t>
            </a:r>
          </a:p>
          <a:p>
            <a:pPr marL="742950" lvl="1" indent="-285750">
              <a:buFont typeface="Arial" panose="020B0604020202020204" pitchFamily="34" charset="0"/>
              <a:buChar char="•"/>
            </a:pPr>
            <a:r>
              <a:rPr lang="en-US" b="1" dirty="0">
                <a:solidFill>
                  <a:schemeClr val="bg1"/>
                </a:solidFill>
              </a:rPr>
              <a:t>Technical testing</a:t>
            </a:r>
          </a:p>
          <a:p>
            <a:pPr marL="1200150" lvl="2" indent="-285750">
              <a:buFont typeface="Arial" panose="020B0604020202020204" pitchFamily="34" charset="0"/>
              <a:buChar char="•"/>
            </a:pPr>
            <a:r>
              <a:rPr lang="en-US" b="1" dirty="0">
                <a:solidFill>
                  <a:schemeClr val="bg1"/>
                </a:solidFill>
              </a:rPr>
              <a:t>Performance/Security/Functional impact due to functional change</a:t>
            </a:r>
          </a:p>
          <a:p>
            <a:pPr marL="742950" lvl="1" indent="-285750">
              <a:buFont typeface="Arial" panose="020B0604020202020204" pitchFamily="34" charset="0"/>
              <a:buChar char="•"/>
            </a:pPr>
            <a:r>
              <a:rPr lang="en-US" b="1" dirty="0">
                <a:solidFill>
                  <a:schemeClr val="bg1"/>
                </a:solidFill>
              </a:rPr>
              <a:t>Security testing</a:t>
            </a:r>
          </a:p>
          <a:p>
            <a:pPr marL="1200150" lvl="2" indent="-285750">
              <a:buFont typeface="Arial" panose="020B0604020202020204" pitchFamily="34" charset="0"/>
              <a:buChar char="•"/>
            </a:pPr>
            <a:r>
              <a:rPr lang="en-US" b="1" dirty="0">
                <a:solidFill>
                  <a:schemeClr val="bg1"/>
                </a:solidFill>
              </a:rPr>
              <a:t>Performance/Functional/Technical impact due to functional change</a:t>
            </a:r>
          </a:p>
          <a:p>
            <a:pPr marL="742950" lvl="1" indent="-285750">
              <a:buFont typeface="Arial" panose="020B0604020202020204" pitchFamily="34" charset="0"/>
              <a:buChar char="•"/>
            </a:pPr>
            <a:r>
              <a:rPr lang="en-US" b="1" dirty="0">
                <a:solidFill>
                  <a:schemeClr val="bg1"/>
                </a:solidFill>
              </a:rPr>
              <a:t>Performance testing</a:t>
            </a:r>
          </a:p>
          <a:p>
            <a:pPr marL="1200150" lvl="2" indent="-285750">
              <a:buFont typeface="Arial" panose="020B0604020202020204" pitchFamily="34" charset="0"/>
              <a:buChar char="•"/>
            </a:pPr>
            <a:r>
              <a:rPr lang="en-US" b="1" dirty="0">
                <a:solidFill>
                  <a:schemeClr val="bg1"/>
                </a:solidFill>
              </a:rPr>
              <a:t>Functional/Security/Technical impact due to functional change</a:t>
            </a:r>
          </a:p>
          <a:p>
            <a:pPr marL="742950" lvl="1" indent="-285750">
              <a:buFont typeface="Arial" panose="020B0604020202020204" pitchFamily="34" charset="0"/>
              <a:buChar char="•"/>
            </a:pPr>
            <a:endParaRPr lang="en-US" b="1" dirty="0">
              <a:solidFill>
                <a:schemeClr val="bg1"/>
              </a:solidFill>
            </a:endParaRPr>
          </a:p>
          <a:p>
            <a:pPr marL="742950" lvl="1"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858217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Test Automation Strategy</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Have a Test Automation Strategy</a:t>
            </a:r>
          </a:p>
          <a:p>
            <a:pPr marL="742950" lvl="1" indent="-285750">
              <a:buFont typeface="Arial" panose="020B0604020202020204" pitchFamily="34" charset="0"/>
              <a:buChar char="•"/>
            </a:pPr>
            <a:r>
              <a:rPr lang="en-US" b="1" dirty="0">
                <a:solidFill>
                  <a:schemeClr val="bg1"/>
                </a:solidFill>
              </a:rPr>
              <a:t>What Test Cases to Automate?</a:t>
            </a:r>
          </a:p>
          <a:p>
            <a:pPr marL="742950" lvl="1" indent="-285750">
              <a:buFont typeface="Arial" panose="020B0604020202020204" pitchFamily="34" charset="0"/>
              <a:buChar char="•"/>
            </a:pPr>
            <a:r>
              <a:rPr lang="en-US" b="1" dirty="0">
                <a:solidFill>
                  <a:schemeClr val="bg1"/>
                </a:solidFill>
              </a:rPr>
              <a:t>Test Early and Test Often</a:t>
            </a:r>
          </a:p>
          <a:p>
            <a:pPr marL="742950" lvl="1" indent="-285750">
              <a:buFont typeface="Arial" panose="020B0604020202020204" pitchFamily="34" charset="0"/>
              <a:buChar char="•"/>
            </a:pPr>
            <a:r>
              <a:rPr lang="en-US" b="1" dirty="0">
                <a:solidFill>
                  <a:schemeClr val="bg1"/>
                </a:solidFill>
              </a:rPr>
              <a:t>Select the Right Automated Testing Tool</a:t>
            </a:r>
          </a:p>
          <a:p>
            <a:pPr marL="742950" lvl="1" indent="-285750">
              <a:buFont typeface="Arial" panose="020B0604020202020204" pitchFamily="34" charset="0"/>
              <a:buChar char="•"/>
            </a:pPr>
            <a:r>
              <a:rPr lang="en-US" b="1" dirty="0">
                <a:solidFill>
                  <a:schemeClr val="bg1"/>
                </a:solidFill>
              </a:rPr>
              <a:t>Divide Your Automated Testing Efforts</a:t>
            </a:r>
          </a:p>
          <a:p>
            <a:pPr marL="742950" lvl="1" indent="-285750">
              <a:buFont typeface="Arial" panose="020B0604020202020204" pitchFamily="34" charset="0"/>
              <a:buChar char="•"/>
            </a:pPr>
            <a:r>
              <a:rPr lang="en-US" b="1" dirty="0">
                <a:solidFill>
                  <a:schemeClr val="bg1"/>
                </a:solidFill>
              </a:rPr>
              <a:t>Create Good, Quality Test Data</a:t>
            </a:r>
          </a:p>
          <a:p>
            <a:pPr marL="742950" lvl="1" indent="-285750">
              <a:buFont typeface="Arial" panose="020B0604020202020204" pitchFamily="34" charset="0"/>
              <a:buChar char="•"/>
            </a:pPr>
            <a:r>
              <a:rPr lang="en-US" b="1" dirty="0">
                <a:solidFill>
                  <a:schemeClr val="bg1"/>
                </a:solidFill>
              </a:rPr>
              <a:t>Create Automated Tests That Are Resistant to Changes </a:t>
            </a:r>
          </a:p>
          <a:p>
            <a:pPr marL="1200150" lvl="2" indent="-285750">
              <a:buFont typeface="Arial" panose="020B0604020202020204" pitchFamily="34" charset="0"/>
              <a:buChar char="•"/>
            </a:pPr>
            <a:r>
              <a:rPr lang="en-US" b="1" dirty="0">
                <a:solidFill>
                  <a:schemeClr val="bg1"/>
                </a:solidFill>
              </a:rPr>
              <a:t>E.g. changes in the UI, data etc..</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2322635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Test Usage Strategy</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TestNG/</a:t>
            </a:r>
            <a:r>
              <a:rPr lang="en-US" b="1" dirty="0" err="1">
                <a:solidFill>
                  <a:schemeClr val="bg1"/>
                </a:solidFill>
              </a:rPr>
              <a:t>Nunit</a:t>
            </a:r>
            <a:r>
              <a:rPr lang="en-US" b="1" dirty="0">
                <a:solidFill>
                  <a:schemeClr val="bg1"/>
                </a:solidFill>
              </a:rPr>
              <a:t> </a:t>
            </a:r>
            <a:r>
              <a:rPr lang="en-US" b="1" dirty="0" err="1">
                <a:solidFill>
                  <a:schemeClr val="bg1"/>
                </a:solidFill>
              </a:rPr>
              <a:t>ect</a:t>
            </a:r>
            <a:r>
              <a:rPr lang="en-US" b="1" dirty="0">
                <a:solidFill>
                  <a:schemeClr val="bg1"/>
                </a:solidFill>
              </a:rPr>
              <a:t> allows annotation/category based test execution.</a:t>
            </a:r>
          </a:p>
          <a:p>
            <a:pPr marL="742950" lvl="1" indent="-285750">
              <a:buFont typeface="Arial" panose="020B0604020202020204" pitchFamily="34" charset="0"/>
              <a:buChar char="•"/>
            </a:pPr>
            <a:r>
              <a:rPr lang="en-US" b="1" dirty="0">
                <a:solidFill>
                  <a:schemeClr val="bg1"/>
                </a:solidFill>
              </a:rPr>
              <a:t>Check-in can include the data</a:t>
            </a:r>
          </a:p>
          <a:p>
            <a:pPr marL="742950" lvl="1" indent="-285750">
              <a:buFont typeface="Arial" panose="020B0604020202020204" pitchFamily="34" charset="0"/>
              <a:buChar char="•"/>
            </a:pPr>
            <a:r>
              <a:rPr lang="en-US" b="1" dirty="0">
                <a:solidFill>
                  <a:schemeClr val="bg1"/>
                </a:solidFill>
              </a:rPr>
              <a:t>Automatic code change analysis</a:t>
            </a:r>
          </a:p>
          <a:p>
            <a:pPr marL="742950" lvl="1" indent="-285750">
              <a:buFont typeface="Arial" panose="020B0604020202020204" pitchFamily="34" charset="0"/>
              <a:buChar char="•"/>
            </a:pPr>
            <a:r>
              <a:rPr lang="en-US" b="1" dirty="0">
                <a:solidFill>
                  <a:schemeClr val="bg1"/>
                </a:solidFill>
              </a:rPr>
              <a:t>Code coverage based testing</a:t>
            </a:r>
          </a:p>
          <a:p>
            <a:pPr marL="742950" lvl="1" indent="-285750">
              <a:buFont typeface="Arial" panose="020B0604020202020204" pitchFamily="34" charset="0"/>
              <a:buChar char="•"/>
            </a:pPr>
            <a:r>
              <a:rPr lang="en-US" b="1" dirty="0">
                <a:solidFill>
                  <a:schemeClr val="bg1"/>
                </a:solidFill>
              </a:rPr>
              <a:t>AI</a:t>
            </a:r>
          </a:p>
          <a:p>
            <a:pPr marL="742950" lvl="1" indent="-285750">
              <a:buFont typeface="Arial" panose="020B0604020202020204" pitchFamily="34" charset="0"/>
              <a:buChar char="•"/>
            </a:pPr>
            <a:r>
              <a:rPr lang="en-US" b="1" dirty="0">
                <a:solidFill>
                  <a:schemeClr val="bg1"/>
                </a:solidFill>
              </a:rPr>
              <a:t>Feedback based </a:t>
            </a:r>
            <a:r>
              <a:rPr lang="en-US" b="1" dirty="0" err="1">
                <a:solidFill>
                  <a:schemeClr val="bg1"/>
                </a:solidFill>
              </a:rPr>
              <a:t>defition</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Deployment strategy</a:t>
            </a:r>
          </a:p>
          <a:p>
            <a:pPr marL="742950" lvl="1" indent="-285750">
              <a:buFont typeface="Arial" panose="020B0604020202020204" pitchFamily="34" charset="0"/>
              <a:buChar char="•"/>
            </a:pPr>
            <a:r>
              <a:rPr lang="en-US" b="1" dirty="0">
                <a:solidFill>
                  <a:schemeClr val="bg1"/>
                </a:solidFill>
              </a:rPr>
              <a:t>E.g. Blue/Green deployment</a:t>
            </a:r>
          </a:p>
          <a:p>
            <a:pPr marL="742950" lvl="1" indent="-285750">
              <a:buFont typeface="Arial" panose="020B0604020202020204" pitchFamily="34" charset="0"/>
              <a:buChar char="•"/>
            </a:pPr>
            <a:r>
              <a:rPr lang="en-US" b="1" dirty="0">
                <a:solidFill>
                  <a:schemeClr val="bg1"/>
                </a:solidFill>
              </a:rPr>
              <a:t>Maintain staging on production</a:t>
            </a:r>
          </a:p>
        </p:txBody>
      </p:sp>
    </p:spTree>
    <p:extLst>
      <p:ext uri="{BB962C8B-B14F-4D97-AF65-F5344CB8AC3E}">
        <p14:creationId xmlns:p14="http://schemas.microsoft.com/office/powerpoint/2010/main" val="31718731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Points to consider</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52431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Decide what, why, who, where, when, how of tests</a:t>
            </a:r>
          </a:p>
          <a:p>
            <a:pPr marL="285750" lvl="0" indent="-285750">
              <a:buFont typeface="Arial" panose="020B0604020202020204" pitchFamily="34" charset="0"/>
              <a:buChar char="•"/>
            </a:pPr>
            <a:r>
              <a:rPr lang="en-US" b="1" dirty="0">
                <a:solidFill>
                  <a:schemeClr val="bg1"/>
                </a:solidFill>
              </a:rPr>
              <a:t>Test Early and Test Often</a:t>
            </a:r>
          </a:p>
          <a:p>
            <a:pPr marL="285750" lvl="0" indent="-285750">
              <a:buFont typeface="Arial" panose="020B0604020202020204" pitchFamily="34" charset="0"/>
              <a:buChar char="•"/>
            </a:pPr>
            <a:r>
              <a:rPr lang="en-US" b="1" dirty="0">
                <a:solidFill>
                  <a:schemeClr val="bg1"/>
                </a:solidFill>
              </a:rPr>
              <a:t>Select the Right Automated Testing Tool</a:t>
            </a:r>
          </a:p>
          <a:p>
            <a:pPr marL="285750" lvl="0" indent="-285750">
              <a:buFont typeface="Arial" panose="020B0604020202020204" pitchFamily="34" charset="0"/>
              <a:buChar char="•"/>
            </a:pPr>
            <a:r>
              <a:rPr lang="en-US" b="1" dirty="0">
                <a:solidFill>
                  <a:schemeClr val="bg1"/>
                </a:solidFill>
              </a:rPr>
              <a:t>Divide your Automated Testing Efforts</a:t>
            </a:r>
          </a:p>
          <a:p>
            <a:pPr marL="285750" lvl="0" indent="-285750">
              <a:buFont typeface="Arial" panose="020B0604020202020204" pitchFamily="34" charset="0"/>
              <a:buChar char="•"/>
            </a:pPr>
            <a:r>
              <a:rPr lang="en-US" b="1" dirty="0">
                <a:solidFill>
                  <a:schemeClr val="bg1"/>
                </a:solidFill>
              </a:rPr>
              <a:t>Create Good, Quality Test Data</a:t>
            </a:r>
          </a:p>
          <a:p>
            <a:pPr marL="285750" lvl="0" indent="-285750">
              <a:buFont typeface="Arial" panose="020B0604020202020204" pitchFamily="34" charset="0"/>
              <a:buChar char="•"/>
            </a:pPr>
            <a:r>
              <a:rPr lang="en-US" b="1" dirty="0">
                <a:solidFill>
                  <a:schemeClr val="bg1"/>
                </a:solidFill>
              </a:rPr>
              <a:t>Create Automated Tests that are Resistant to Changes in the UI</a:t>
            </a:r>
          </a:p>
          <a:p>
            <a:pPr marL="285750" lvl="0" indent="-285750">
              <a:buFont typeface="Arial" panose="020B0604020202020204" pitchFamily="34" charset="0"/>
              <a:buChar char="•"/>
            </a:pPr>
            <a:r>
              <a:rPr lang="en-US" b="1" dirty="0">
                <a:solidFill>
                  <a:schemeClr val="bg1"/>
                </a:solidFill>
              </a:rPr>
              <a:t>Points to consider</a:t>
            </a:r>
          </a:p>
          <a:p>
            <a:pPr marL="285750" lvl="0" indent="-285750">
              <a:buFont typeface="Arial" panose="020B0604020202020204" pitchFamily="34" charset="0"/>
              <a:buChar char="•"/>
            </a:pPr>
            <a:r>
              <a:rPr lang="en-US" b="1" dirty="0">
                <a:solidFill>
                  <a:schemeClr val="bg1"/>
                </a:solidFill>
              </a:rPr>
              <a:t>Identify 	</a:t>
            </a:r>
          </a:p>
          <a:p>
            <a:pPr marL="742950" lvl="1" indent="-285750">
              <a:buFont typeface="Arial" panose="020B0604020202020204" pitchFamily="34" charset="0"/>
              <a:buChar char="•"/>
            </a:pPr>
            <a:r>
              <a:rPr lang="en-US" b="1" dirty="0">
                <a:solidFill>
                  <a:schemeClr val="bg1"/>
                </a:solidFill>
              </a:rPr>
              <a:t>Sanity, SRG</a:t>
            </a:r>
          </a:p>
          <a:p>
            <a:pPr marL="742950" lvl="1" indent="-285750">
              <a:buFont typeface="Arial" panose="020B0604020202020204" pitchFamily="34" charset="0"/>
              <a:buChar char="•"/>
            </a:pPr>
            <a:r>
              <a:rPr lang="en-US" b="1" dirty="0">
                <a:solidFill>
                  <a:schemeClr val="bg1"/>
                </a:solidFill>
              </a:rPr>
              <a:t>NLP</a:t>
            </a:r>
          </a:p>
          <a:p>
            <a:pPr marL="742950" lvl="1" indent="-285750">
              <a:buFont typeface="Arial" panose="020B0604020202020204" pitchFamily="34" charset="0"/>
              <a:buChar char="•"/>
            </a:pPr>
            <a:r>
              <a:rPr lang="en-US" b="1" dirty="0">
                <a:solidFill>
                  <a:schemeClr val="bg1"/>
                </a:solidFill>
              </a:rPr>
              <a:t>Security</a:t>
            </a:r>
          </a:p>
          <a:p>
            <a:pPr marL="742950" lvl="1" indent="-285750">
              <a:buFont typeface="Arial" panose="020B0604020202020204" pitchFamily="34" charset="0"/>
              <a:buChar char="•"/>
            </a:pPr>
            <a:r>
              <a:rPr lang="en-US" b="1" dirty="0">
                <a:solidFill>
                  <a:schemeClr val="bg1"/>
                </a:solidFill>
              </a:rPr>
              <a:t>Performance</a:t>
            </a:r>
          </a:p>
          <a:p>
            <a:pPr marL="742950" lvl="1" indent="-285750">
              <a:buFont typeface="Arial" panose="020B0604020202020204" pitchFamily="34" charset="0"/>
              <a:buChar char="•"/>
            </a:pPr>
            <a:r>
              <a:rPr lang="en-US" b="1" dirty="0">
                <a:solidFill>
                  <a:schemeClr val="bg1"/>
                </a:solidFill>
              </a:rPr>
              <a:t>Functional</a:t>
            </a:r>
          </a:p>
          <a:p>
            <a:pPr marL="1200150" lvl="2" indent="-285750">
              <a:buFont typeface="Arial" panose="020B0604020202020204" pitchFamily="34" charset="0"/>
              <a:buChar char="•"/>
            </a:pPr>
            <a:r>
              <a:rPr lang="en-US" b="1" dirty="0">
                <a:solidFill>
                  <a:schemeClr val="bg1"/>
                </a:solidFill>
              </a:rPr>
              <a:t>Module specific</a:t>
            </a:r>
          </a:p>
          <a:p>
            <a:pPr marL="742950" lvl="1" indent="-285750">
              <a:buFont typeface="Arial" panose="020B0604020202020204" pitchFamily="34" charset="0"/>
              <a:buChar char="•"/>
            </a:pPr>
            <a:r>
              <a:rPr lang="en-US" b="1" dirty="0">
                <a:solidFill>
                  <a:schemeClr val="bg1"/>
                </a:solidFill>
              </a:rPr>
              <a:t>Technical </a:t>
            </a:r>
          </a:p>
          <a:p>
            <a:pPr marL="742950" lvl="1" indent="-285750">
              <a:buFont typeface="Arial" panose="020B0604020202020204" pitchFamily="34" charset="0"/>
              <a:buChar char="•"/>
            </a:pPr>
            <a:r>
              <a:rPr lang="en-US" b="1" dirty="0" err="1">
                <a:solidFill>
                  <a:schemeClr val="bg1"/>
                </a:solidFill>
              </a:rPr>
              <a:t>Etc</a:t>
            </a:r>
            <a:r>
              <a:rPr lang="en-US" b="1" dirty="0">
                <a:solidFill>
                  <a:schemeClr val="bg1"/>
                </a:solidFill>
              </a:rPr>
              <a:t> (e.g. cluster specific, business specific etc..)</a:t>
            </a:r>
          </a:p>
        </p:txBody>
      </p:sp>
    </p:spTree>
    <p:extLst>
      <p:ext uri="{BB962C8B-B14F-4D97-AF65-F5344CB8AC3E}">
        <p14:creationId xmlns:p14="http://schemas.microsoft.com/office/powerpoint/2010/main" val="10362692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Points to consider</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1754326"/>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Tests that tend to cause human error.</a:t>
            </a:r>
          </a:p>
          <a:p>
            <a:pPr marL="285750" lvl="0" indent="-285750">
              <a:buFont typeface="Arial" panose="020B0604020202020204" pitchFamily="34" charset="0"/>
              <a:buChar char="•"/>
            </a:pPr>
            <a:r>
              <a:rPr lang="en-US" b="1" dirty="0">
                <a:solidFill>
                  <a:schemeClr val="bg1"/>
                </a:solidFill>
              </a:rPr>
              <a:t>Tests that require multiple data sets.</a:t>
            </a:r>
          </a:p>
          <a:p>
            <a:pPr marL="285750" lvl="0" indent="-285750">
              <a:buFont typeface="Arial" panose="020B0604020202020204" pitchFamily="34" charset="0"/>
              <a:buChar char="•"/>
            </a:pPr>
            <a:r>
              <a:rPr lang="en-US" b="1" dirty="0">
                <a:solidFill>
                  <a:schemeClr val="bg1"/>
                </a:solidFill>
              </a:rPr>
              <a:t>Frequently used functionality that introduces high risk conditions.</a:t>
            </a:r>
          </a:p>
          <a:p>
            <a:pPr marL="285750" lvl="0" indent="-285750">
              <a:buFont typeface="Arial" panose="020B0604020202020204" pitchFamily="34" charset="0"/>
              <a:buChar char="•"/>
            </a:pPr>
            <a:r>
              <a:rPr lang="en-US" b="1" dirty="0">
                <a:solidFill>
                  <a:schemeClr val="bg1"/>
                </a:solidFill>
              </a:rPr>
              <a:t>Tests that are impossible to perform manually.</a:t>
            </a:r>
          </a:p>
          <a:p>
            <a:pPr marL="285750" lvl="0" indent="-285750">
              <a:buFont typeface="Arial" panose="020B0604020202020204" pitchFamily="34" charset="0"/>
              <a:buChar char="•"/>
            </a:pPr>
            <a:r>
              <a:rPr lang="en-US" b="1" dirty="0">
                <a:solidFill>
                  <a:schemeClr val="bg1"/>
                </a:solidFill>
              </a:rPr>
              <a:t>Tests that run on several different hardware or software platforms and configurations.</a:t>
            </a:r>
          </a:p>
          <a:p>
            <a:pPr marL="285750" lvl="0" indent="-285750">
              <a:buFont typeface="Arial" panose="020B0604020202020204" pitchFamily="34" charset="0"/>
              <a:buChar char="•"/>
            </a:pPr>
            <a:r>
              <a:rPr lang="en-US" b="1" dirty="0">
                <a:solidFill>
                  <a:schemeClr val="bg1"/>
                </a:solidFill>
              </a:rPr>
              <a:t>Tests that take a lot of effort and time when manual testing.</a:t>
            </a:r>
          </a:p>
        </p:txBody>
      </p:sp>
    </p:spTree>
    <p:extLst>
      <p:ext uri="{BB962C8B-B14F-4D97-AF65-F5344CB8AC3E}">
        <p14:creationId xmlns:p14="http://schemas.microsoft.com/office/powerpoint/2010/main" val="16455857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E9DD7E-A733-4F88-BEEA-60EC64797F4C}"/>
              </a:ext>
            </a:extLst>
          </p:cNvPr>
          <p:cNvSpPr txBox="1"/>
          <p:nvPr/>
        </p:nvSpPr>
        <p:spPr>
          <a:xfrm>
            <a:off x="3393644" y="3379378"/>
            <a:ext cx="10615808" cy="707886"/>
          </a:xfrm>
          <a:prstGeom prst="rect">
            <a:avLst/>
          </a:prstGeom>
          <a:noFill/>
        </p:spPr>
        <p:txBody>
          <a:bodyPr wrap="square" rtlCol="0">
            <a:spAutoFit/>
          </a:bodyPr>
          <a:lstStyle/>
          <a:p>
            <a:pPr lvl="0"/>
            <a:r>
              <a:rPr lang="en-US" sz="4000" b="1" dirty="0">
                <a:solidFill>
                  <a:schemeClr val="bg1"/>
                </a:solidFill>
              </a:rPr>
              <a:t>JENKINS ADMINISTRATION</a:t>
            </a:r>
          </a:p>
        </p:txBody>
      </p:sp>
      <p:sp>
        <p:nvSpPr>
          <p:cNvPr id="4" name="Title 3">
            <a:extLst>
              <a:ext uri="{FF2B5EF4-FFF2-40B4-BE49-F238E27FC236}">
                <a16:creationId xmlns:a16="http://schemas.microsoft.com/office/drawing/2014/main" id="{39198353-814E-46E5-B03B-74EA016613D3}"/>
              </a:ext>
            </a:extLst>
          </p:cNvPr>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6509900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Configuring Nodes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Already covered</a:t>
            </a:r>
          </a:p>
        </p:txBody>
      </p:sp>
    </p:spTree>
    <p:extLst>
      <p:ext uri="{BB962C8B-B14F-4D97-AF65-F5344CB8AC3E}">
        <p14:creationId xmlns:p14="http://schemas.microsoft.com/office/powerpoint/2010/main" val="10439601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US" b="1" dirty="0">
                <a:solidFill>
                  <a:schemeClr val="bg1"/>
                </a:solidFill>
                <a:latin typeface="+mn-lt"/>
              </a:rPr>
              <a:t>Controlling Jenkins system properties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52431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has several "hidden" features </a:t>
            </a:r>
          </a:p>
          <a:p>
            <a:pPr marL="742950" lvl="1" indent="-285750">
              <a:buFont typeface="Arial" panose="020B0604020202020204" pitchFamily="34" charset="0"/>
              <a:buChar char="•"/>
            </a:pPr>
            <a:r>
              <a:rPr lang="en-US" b="1" dirty="0">
                <a:solidFill>
                  <a:schemeClr val="bg1"/>
                </a:solidFill>
              </a:rPr>
              <a:t>can enable with system properties.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System properties are defined by passing </a:t>
            </a:r>
          </a:p>
          <a:p>
            <a:pPr marL="742950" lvl="1" indent="-285750">
              <a:buFont typeface="Arial" panose="020B0604020202020204" pitchFamily="34" charset="0"/>
              <a:buChar char="•"/>
            </a:pPr>
            <a:r>
              <a:rPr lang="en-US" b="1" dirty="0">
                <a:solidFill>
                  <a:schemeClr val="bg1"/>
                </a:solidFill>
              </a:rPr>
              <a:t>-</a:t>
            </a:r>
            <a:r>
              <a:rPr lang="en-US" b="1" dirty="0" err="1">
                <a:solidFill>
                  <a:schemeClr val="bg1"/>
                </a:solidFill>
              </a:rPr>
              <a:t>Dproperty</a:t>
            </a:r>
            <a:r>
              <a:rPr lang="en-US" b="1" dirty="0">
                <a:solidFill>
                  <a:schemeClr val="bg1"/>
                </a:solidFill>
              </a:rPr>
              <a:t>=value </a:t>
            </a:r>
          </a:p>
          <a:p>
            <a:pPr marL="742950" lvl="1" indent="-285750">
              <a:buFont typeface="Arial" panose="020B0604020202020204" pitchFamily="34" charset="0"/>
              <a:buChar char="•"/>
            </a:pPr>
            <a:r>
              <a:rPr lang="en-US" b="1" dirty="0">
                <a:solidFill>
                  <a:schemeClr val="bg1"/>
                </a:solidFill>
              </a:rPr>
              <a:t>to the java command line while starting Jenkins. </a:t>
            </a:r>
          </a:p>
          <a:p>
            <a:pPr marL="285750" lvl="0" indent="-285750">
              <a:buFont typeface="Arial" panose="020B0604020202020204" pitchFamily="34" charset="0"/>
              <a:buChar char="•"/>
            </a:pPr>
            <a:r>
              <a:rPr lang="en-US" b="1" dirty="0">
                <a:solidFill>
                  <a:schemeClr val="bg1"/>
                </a:solidFill>
              </a:rPr>
              <a:t>N.B: </a:t>
            </a:r>
          </a:p>
          <a:p>
            <a:pPr marL="742950" lvl="1" indent="-285750">
              <a:buFont typeface="Arial" panose="020B0604020202020204" pitchFamily="34" charset="0"/>
              <a:buChar char="•"/>
            </a:pPr>
            <a:r>
              <a:rPr lang="en-US" b="1" dirty="0">
                <a:solidFill>
                  <a:schemeClr val="bg1"/>
                </a:solidFill>
              </a:rPr>
              <a:t>pass all of these arguments before the -jar argument, </a:t>
            </a:r>
          </a:p>
          <a:p>
            <a:pPr marL="742950" lvl="1" indent="-285750">
              <a:buFont typeface="Arial" panose="020B0604020202020204" pitchFamily="34" charset="0"/>
              <a:buChar char="•"/>
            </a:pPr>
            <a:r>
              <a:rPr lang="en-US" b="1" dirty="0">
                <a:solidFill>
                  <a:schemeClr val="bg1"/>
                </a:solidFill>
              </a:rPr>
              <a:t>else they will be ignored. Example:</a:t>
            </a:r>
          </a:p>
          <a:p>
            <a:pPr marL="285750" lvl="0" indent="-285750">
              <a:buFont typeface="Arial" panose="020B0604020202020204" pitchFamily="34" charset="0"/>
              <a:buChar char="•"/>
            </a:pPr>
            <a:r>
              <a:rPr lang="en-US" b="1" dirty="0">
                <a:solidFill>
                  <a:schemeClr val="bg1"/>
                </a:solidFill>
              </a:rPr>
              <a:t>e.g. </a:t>
            </a:r>
          </a:p>
          <a:p>
            <a:pPr marL="742950" lvl="1" indent="-285750">
              <a:buFont typeface="Arial" panose="020B0604020202020204" pitchFamily="34" charset="0"/>
              <a:buChar char="•"/>
            </a:pPr>
            <a:r>
              <a:rPr lang="en-US" b="1" dirty="0">
                <a:solidFill>
                  <a:schemeClr val="bg1"/>
                </a:solidFill>
              </a:rPr>
              <a:t>java -</a:t>
            </a:r>
            <a:r>
              <a:rPr lang="en-US" b="1" dirty="0" err="1">
                <a:solidFill>
                  <a:schemeClr val="bg1"/>
                </a:solidFill>
              </a:rPr>
              <a:t>Dhudson.footerURL</a:t>
            </a:r>
            <a:r>
              <a:rPr lang="en-US" b="1" dirty="0">
                <a:solidFill>
                  <a:schemeClr val="bg1"/>
                </a:solidFill>
              </a:rPr>
              <a:t>=http://example.org -jar </a:t>
            </a:r>
            <a:r>
              <a:rPr lang="en-US" b="1" dirty="0" err="1">
                <a:solidFill>
                  <a:schemeClr val="bg1"/>
                </a:solidFill>
              </a:rPr>
              <a:t>jenkins.war</a:t>
            </a: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List of system properties are really huge.</a:t>
            </a:r>
          </a:p>
          <a:p>
            <a:pPr marL="285750" lvl="0" indent="-285750">
              <a:buFont typeface="Arial" panose="020B0604020202020204" pitchFamily="34" charset="0"/>
              <a:buChar char="•"/>
            </a:pPr>
            <a:r>
              <a:rPr lang="en-US" b="1" dirty="0">
                <a:solidFill>
                  <a:schemeClr val="bg1"/>
                </a:solidFill>
              </a:rPr>
              <a:t>Entire list can be seen at </a:t>
            </a:r>
          </a:p>
          <a:p>
            <a:pPr marL="285750" lvl="0" indent="-285750">
              <a:buFont typeface="Arial" panose="020B0604020202020204" pitchFamily="34" charset="0"/>
              <a:buChar char="•"/>
            </a:pPr>
            <a:r>
              <a:rPr lang="en-US" b="1" dirty="0">
                <a:solidFill>
                  <a:schemeClr val="bg1"/>
                </a:solidFill>
              </a:rPr>
              <a:t>https://www.jenkins.io/doc/book/managing/system-properties/</a:t>
            </a:r>
          </a:p>
          <a:p>
            <a:pPr marL="285750" lvl="0" indent="-285750">
              <a:buFont typeface="Arial" panose="020B0604020202020204" pitchFamily="34" charset="0"/>
              <a:buChar char="•"/>
            </a:pPr>
            <a:r>
              <a:rPr lang="en-US" b="1" dirty="0">
                <a:solidFill>
                  <a:schemeClr val="bg1"/>
                </a:solidFill>
              </a:rPr>
              <a:t>		</a:t>
            </a:r>
          </a:p>
        </p:txBody>
      </p:sp>
    </p:spTree>
    <p:extLst>
      <p:ext uri="{BB962C8B-B14F-4D97-AF65-F5344CB8AC3E}">
        <p14:creationId xmlns:p14="http://schemas.microsoft.com/office/powerpoint/2010/main" val="2859168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23353</TotalTime>
  <Words>11748</Words>
  <Application>Microsoft Office PowerPoint</Application>
  <PresentationFormat>Widescreen</PresentationFormat>
  <Paragraphs>1970</Paragraphs>
  <Slides>149</Slides>
  <Notes>148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149</vt:i4>
      </vt:variant>
    </vt:vector>
  </HeadingPairs>
  <TitlesOfParts>
    <vt:vector size="153" baseType="lpstr">
      <vt:lpstr>Arial</vt:lpstr>
      <vt:lpstr>Calibri</vt:lpstr>
      <vt:lpstr>Calibri Light</vt:lpstr>
      <vt:lpstr>Office Theme</vt:lpstr>
      <vt:lpstr>           Jenkins  </vt:lpstr>
      <vt:lpstr>Agenda</vt:lpstr>
      <vt:lpstr>Agenda</vt:lpstr>
      <vt:lpstr>Agenda</vt:lpstr>
      <vt:lpstr>Agenda</vt:lpstr>
      <vt:lpstr>Agenda</vt:lpstr>
      <vt:lpstr>Installation of Jenkins</vt:lpstr>
      <vt:lpstr>Installing Jenkins</vt:lpstr>
      <vt:lpstr>What is Jenkins</vt:lpstr>
      <vt:lpstr>What is Jenkins</vt:lpstr>
      <vt:lpstr>What is Jenkins</vt:lpstr>
      <vt:lpstr>Adv. of Jenkins</vt:lpstr>
      <vt:lpstr>Installing Jenkins</vt:lpstr>
      <vt:lpstr>A simple use case in Jenkins</vt:lpstr>
      <vt:lpstr>Overview of Jenkins UI</vt:lpstr>
      <vt:lpstr>Jenkins Jobs</vt:lpstr>
      <vt:lpstr>Jenkins Architecture</vt:lpstr>
      <vt:lpstr>Jenkins Master</vt:lpstr>
      <vt:lpstr>Jenkins Master</vt:lpstr>
      <vt:lpstr>Jenkins Slave</vt:lpstr>
      <vt:lpstr>Types of Jenkins slaves</vt:lpstr>
      <vt:lpstr>Types of Jenkins slaves</vt:lpstr>
      <vt:lpstr>Web Framework </vt:lpstr>
      <vt:lpstr>Web Framework cntd.. </vt:lpstr>
      <vt:lpstr>Web Framework cntd.. </vt:lpstr>
      <vt:lpstr>Overview of flow of most (CI/CD) jobs</vt:lpstr>
      <vt:lpstr>Architecting for scale</vt:lpstr>
      <vt:lpstr>Agent to master connections</vt:lpstr>
      <vt:lpstr>Agent to master connections</vt:lpstr>
      <vt:lpstr>How does master-slave work?</vt:lpstr>
      <vt:lpstr>How does master-slave work?</vt:lpstr>
      <vt:lpstr>Master to agent connections</vt:lpstr>
      <vt:lpstr>Have master launch agent via ssh</vt:lpstr>
      <vt:lpstr>Using ssh</vt:lpstr>
      <vt:lpstr>Using ssh</vt:lpstr>
      <vt:lpstr>Using ssh</vt:lpstr>
      <vt:lpstr>Using ssh</vt:lpstr>
      <vt:lpstr>Using ssh</vt:lpstr>
      <vt:lpstr>Agent connecting to Jenkins master</vt:lpstr>
      <vt:lpstr>Agent connecting to Jenkins master</vt:lpstr>
      <vt:lpstr>Agent connecting to Jenkins master</vt:lpstr>
      <vt:lpstr>Agent connecting to Jenkins master - Windows</vt:lpstr>
      <vt:lpstr>Agent connecting to Jenkins master - Linux</vt:lpstr>
      <vt:lpstr>Different ways of starting agents</vt:lpstr>
      <vt:lpstr>Have master launch agent on Windows</vt:lpstr>
      <vt:lpstr>Write your own script to launch Jenkins agents</vt:lpstr>
      <vt:lpstr>Write your own script to launch Jenkins agents</vt:lpstr>
      <vt:lpstr>Launch agent via "JNLP" agent browser -&gt; master </vt:lpstr>
      <vt:lpstr>Launch agent via "JNLP" agent browser -&gt; master </vt:lpstr>
      <vt:lpstr>Kohsuke Kawaguchi's set up of Jenkins agents</vt:lpstr>
      <vt:lpstr>Kohsuke Kawaguchi's set up of Jenkins agents</vt:lpstr>
      <vt:lpstr>Kohsuke Kawaguchi's set up of Jenkins agents</vt:lpstr>
      <vt:lpstr>Kohsuke Kawaguchi's set up of Jenkins agents</vt:lpstr>
      <vt:lpstr>Debugging node addition</vt:lpstr>
      <vt:lpstr>Debugging node addition</vt:lpstr>
      <vt:lpstr>Choosing jobs should run on which agent</vt:lpstr>
      <vt:lpstr>PowerPoint Presentation</vt:lpstr>
      <vt:lpstr>Jenkins Pipeline</vt:lpstr>
      <vt:lpstr>Jenkins Pipeline</vt:lpstr>
      <vt:lpstr>Advantages Of Jenkins Pipeline</vt:lpstr>
      <vt:lpstr>Continuous Delivery Pipelines</vt:lpstr>
      <vt:lpstr>Continuous Integration (CI) </vt:lpstr>
      <vt:lpstr>Continuous Integration (CI) </vt:lpstr>
      <vt:lpstr>Continuous Deployment (CD) </vt:lpstr>
      <vt:lpstr>Advantages Of Jenkins CI/CD</vt:lpstr>
      <vt:lpstr>Pain points of using Jenkins</vt:lpstr>
      <vt:lpstr>Jenkins (CI) </vt:lpstr>
      <vt:lpstr>Advantages Of Jenkins Pipeline </vt:lpstr>
      <vt:lpstr>JenkinsFile</vt:lpstr>
      <vt:lpstr>Scripted pipeline </vt:lpstr>
      <vt:lpstr>Declarative pipeline</vt:lpstr>
      <vt:lpstr>Key elements in the script</vt:lpstr>
      <vt:lpstr>Pipeline</vt:lpstr>
      <vt:lpstr>Node</vt:lpstr>
      <vt:lpstr>Agent</vt:lpstr>
      <vt:lpstr>Agent</vt:lpstr>
      <vt:lpstr>Stages</vt:lpstr>
      <vt:lpstr>Steps</vt:lpstr>
      <vt:lpstr>Creating first Jenkins pipeline</vt:lpstr>
      <vt:lpstr>Creating first Jenkins pipeline</vt:lpstr>
      <vt:lpstr>Creating first Jenkins pipeline</vt:lpstr>
      <vt:lpstr>Creating first Jenkins pipeline</vt:lpstr>
      <vt:lpstr>Default Scripted Pipeline</vt:lpstr>
      <vt:lpstr>Default Scripted Pipeline</vt:lpstr>
      <vt:lpstr>Pipeline Syntax</vt:lpstr>
      <vt:lpstr>Generate Script</vt:lpstr>
      <vt:lpstr> </vt:lpstr>
      <vt:lpstr>Software testing </vt:lpstr>
      <vt:lpstr>Unit Testing</vt:lpstr>
      <vt:lpstr>Integration Test</vt:lpstr>
      <vt:lpstr>Automation Testing Best Practices</vt:lpstr>
      <vt:lpstr>Testing Challenge</vt:lpstr>
      <vt:lpstr>Test Automation Strategy</vt:lpstr>
      <vt:lpstr>Test Usage Strategy</vt:lpstr>
      <vt:lpstr>Points to consider</vt:lpstr>
      <vt:lpstr>Points to consider</vt:lpstr>
      <vt:lpstr> </vt:lpstr>
      <vt:lpstr>Configuring Nodes</vt:lpstr>
      <vt:lpstr>Controlling Jenkins system properties</vt:lpstr>
      <vt:lpstr>Controlling Jenkins system properties</vt:lpstr>
      <vt:lpstr>Controlling Jenkins system properties</vt:lpstr>
      <vt:lpstr>System Property file</vt:lpstr>
      <vt:lpstr>System Property file - Change System Time Zone</vt:lpstr>
      <vt:lpstr>Managing security</vt:lpstr>
      <vt:lpstr>Managing security</vt:lpstr>
      <vt:lpstr>TCP Port</vt:lpstr>
      <vt:lpstr>TCP Port</vt:lpstr>
      <vt:lpstr>Managing security - Access Control</vt:lpstr>
      <vt:lpstr>Authorization</vt:lpstr>
      <vt:lpstr>Security Realm</vt:lpstr>
      <vt:lpstr>Authorization</vt:lpstr>
      <vt:lpstr>Security Realm</vt:lpstr>
      <vt:lpstr>Security Realm</vt:lpstr>
      <vt:lpstr>Authorization</vt:lpstr>
      <vt:lpstr>Authorization</vt:lpstr>
      <vt:lpstr>Authorization</vt:lpstr>
      <vt:lpstr>Authorization</vt:lpstr>
      <vt:lpstr>SECUIRY CONTINUES</vt:lpstr>
      <vt:lpstr>SECUIRY CONTINUES - Markup Formatter</vt:lpstr>
      <vt:lpstr>Cross Site Request Forgery</vt:lpstr>
      <vt:lpstr>Cross Site Request Forgery</vt:lpstr>
      <vt:lpstr>Disable CSRF checking</vt:lpstr>
      <vt:lpstr>Managing Users</vt:lpstr>
      <vt:lpstr>Managing tools</vt:lpstr>
      <vt:lpstr>Managing tools</vt:lpstr>
      <vt:lpstr>Managing tools</vt:lpstr>
      <vt:lpstr>Managing tools</vt:lpstr>
      <vt:lpstr>Managing tools</vt:lpstr>
      <vt:lpstr>Jenkins CLI</vt:lpstr>
      <vt:lpstr>Jenkins CLI</vt:lpstr>
      <vt:lpstr>Jenkins CLI</vt:lpstr>
      <vt:lpstr>Jenkins CLI</vt:lpstr>
      <vt:lpstr>Script Console</vt:lpstr>
      <vt:lpstr>Script Console</vt:lpstr>
      <vt:lpstr>Script Console</vt:lpstr>
      <vt:lpstr>Script Console</vt:lpstr>
      <vt:lpstr>Groovy Hook Scripts</vt:lpstr>
      <vt:lpstr>Groovy Hook Scripts - Post initialization script</vt:lpstr>
      <vt:lpstr>Groovy Hook Scripts - Boot failure hook</vt:lpstr>
      <vt:lpstr>Master/Slave Architecture</vt:lpstr>
      <vt:lpstr>Jenkins Master/Slave</vt:lpstr>
      <vt:lpstr>Views</vt:lpstr>
      <vt:lpstr>Deployments</vt:lpstr>
      <vt:lpstr>Working Strategy</vt:lpstr>
      <vt:lpstr>Pipelines</vt:lpstr>
      <vt:lpstr>Pipelines - Jenkinsfile</vt:lpstr>
      <vt:lpstr>Pipelines - Jenkinsfile</vt:lpstr>
      <vt:lpstr>Pipelines</vt:lpstr>
      <vt:lpstr>Pipelines - Agents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bring your attention</dc:title>
  <dc:creator>nevin</dc:creator>
  <cp:lastModifiedBy>Vilas Varghese</cp:lastModifiedBy>
  <cp:revision>912</cp:revision>
  <dcterms:created xsi:type="dcterms:W3CDTF">2019-09-14T09:29:44Z</dcterms:created>
  <dcterms:modified xsi:type="dcterms:W3CDTF">2020-12-06T17:42:59Z</dcterms:modified>
</cp:coreProperties>
</file>