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90" r:id="rId3"/>
    <p:sldId id="626" r:id="rId4"/>
    <p:sldId id="342" r:id="rId5"/>
    <p:sldId id="625" r:id="rId6"/>
    <p:sldId id="364" r:id="rId7"/>
    <p:sldId id="341" r:id="rId8"/>
    <p:sldId id="360" r:id="rId9"/>
    <p:sldId id="362" r:id="rId10"/>
    <p:sldId id="363" r:id="rId11"/>
    <p:sldId id="343" r:id="rId12"/>
    <p:sldId id="351" r:id="rId13"/>
    <p:sldId id="365" r:id="rId14"/>
    <p:sldId id="366" r:id="rId15"/>
    <p:sldId id="543" r:id="rId16"/>
    <p:sldId id="368" r:id="rId17"/>
    <p:sldId id="369" r:id="rId18"/>
    <p:sldId id="546" r:id="rId19"/>
    <p:sldId id="367" r:id="rId20"/>
    <p:sldId id="381" r:id="rId21"/>
    <p:sldId id="548" r:id="rId22"/>
    <p:sldId id="374" r:id="rId23"/>
    <p:sldId id="547" r:id="rId24"/>
    <p:sldId id="384" r:id="rId25"/>
    <p:sldId id="552" r:id="rId26"/>
    <p:sldId id="378" r:id="rId27"/>
    <p:sldId id="379" r:id="rId28"/>
    <p:sldId id="628" r:id="rId29"/>
    <p:sldId id="632" r:id="rId30"/>
    <p:sldId id="656" r:id="rId31"/>
    <p:sldId id="657" r:id="rId32"/>
    <p:sldId id="659" r:id="rId33"/>
    <p:sldId id="658" r:id="rId34"/>
    <p:sldId id="660" r:id="rId35"/>
    <p:sldId id="661" r:id="rId36"/>
    <p:sldId id="665" r:id="rId37"/>
    <p:sldId id="662" r:id="rId38"/>
    <p:sldId id="663" r:id="rId39"/>
    <p:sldId id="664" r:id="rId40"/>
    <p:sldId id="638" r:id="rId41"/>
    <p:sldId id="639" r:id="rId42"/>
    <p:sldId id="640" r:id="rId43"/>
    <p:sldId id="629" r:id="rId44"/>
    <p:sldId id="634" r:id="rId45"/>
    <p:sldId id="630" r:id="rId46"/>
    <p:sldId id="633" r:id="rId47"/>
    <p:sldId id="631" r:id="rId48"/>
    <p:sldId id="666" r:id="rId49"/>
    <p:sldId id="627" r:id="rId50"/>
    <p:sldId id="349" r:id="rId51"/>
    <p:sldId id="669" r:id="rId52"/>
    <p:sldId id="670" r:id="rId53"/>
    <p:sldId id="352" r:id="rId54"/>
    <p:sldId id="671" r:id="rId55"/>
    <p:sldId id="355" r:id="rId56"/>
    <p:sldId id="668" r:id="rId57"/>
    <p:sldId id="673" r:id="rId58"/>
    <p:sldId id="672" r:id="rId59"/>
    <p:sldId id="674" r:id="rId60"/>
    <p:sldId id="675" r:id="rId61"/>
    <p:sldId id="676" r:id="rId62"/>
    <p:sldId id="677" r:id="rId63"/>
    <p:sldId id="678" r:id="rId64"/>
    <p:sldId id="679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las Varghese" initials="VV" lastIdx="2" clrIdx="0">
    <p:extLst>
      <p:ext uri="{19B8F6BF-5375-455C-9EA6-DF929625EA0E}">
        <p15:presenceInfo xmlns:p15="http://schemas.microsoft.com/office/powerpoint/2012/main" userId="6848bb4c4a422a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E3E8"/>
    <a:srgbClr val="A288F4"/>
    <a:srgbClr val="E29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5256" autoAdjust="0"/>
  </p:normalViewPr>
  <p:slideViewPr>
    <p:cSldViewPr snapToGrid="0">
      <p:cViewPr varScale="1">
        <p:scale>
          <a:sx n="73" d="100"/>
          <a:sy n="73" d="100"/>
        </p:scale>
        <p:origin x="72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6252-5F50-4106-9C23-9E03A675631E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EC36-385F-48D4-8D43-C67229F8A2A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0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199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073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56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99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810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0286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53769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5595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39610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0978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2213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9784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84533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8668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89695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15743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63531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14933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46156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16469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93565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3279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4324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17567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74985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55582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95364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41864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01436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83259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27375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9784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836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8836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18834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79330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29759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88473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25563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843367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985958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468275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36124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50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3745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277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51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40823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52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7885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53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5475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54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75384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55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27981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56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686059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57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142284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58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21596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59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914676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60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0637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89993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61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9542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62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624313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63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393320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64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698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779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85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370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1025-0C1A-4933-A168-91163B26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4D26-0AA9-4E47-B365-B9251792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8642-775C-4F9E-8C23-38C02939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B178-C399-48C7-B7B5-CD4247D1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C8B9-CF53-4D3A-958C-A249D52A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01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726F-DC6D-45CD-8CB5-D81D0A05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C0BF-257B-4DBB-9F6D-B577C12DE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08E7-6330-4E2B-82FD-F530AF65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18EB-5D70-4B37-87F2-698F9AD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21CB-5DD8-4E62-B34B-73839F43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3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F1D7F-97B8-4491-9AA4-9B4709B6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7F3B-382F-4F44-9736-862392D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9B58-8EF9-4383-83F4-CB6A72E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D439-1731-4A0C-874A-D13F242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E33-D2A8-440A-A7AC-4887A1F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25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2F5-6A0F-40EE-A125-E36F4DF3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1730-C4E5-4658-B785-3D38DC87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F39A-BA2F-47B7-905F-3547A2B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9269-367C-48D4-BBD5-3F7D4DD5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24D3-C384-47A7-8AD1-75BCC6F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58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68C5-AD9F-4D92-9DA7-752F642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A4B4-3291-4308-B079-5C23998F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D0A4-EC75-477B-886E-F86728CA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0F42-5332-45EC-BCAD-F99DAF1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73E0-9F23-4DDC-A0C4-24DCFAF2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12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48A3-9712-435C-BAEB-D0379E0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A1D-90E4-4052-9E1A-95AA0E75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E9F20-75C6-4543-8097-D079AAC0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522C-4E1B-4978-A859-25B293E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75C5-4A2A-4FA5-9BD1-58348E63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C483-47F6-47EB-82E5-A7DA33A6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83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B0EF-1D7C-40A2-B8BC-023BB691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737B-2D8A-4C5D-A42D-15DC39CCF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977F-9CC1-48E2-A4D9-5B46BAB2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E5B86-0B84-42EE-8101-BC4A5454E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5B7C7-C422-450A-B4ED-10A9CBC4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D02D-8B70-4242-9B57-888AECC6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B3AF0-CDA4-4164-90A2-9653082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656B4-ADF9-453A-A7EA-EDEB1A35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65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8281-1BF7-4A93-B38C-98BED8E7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184A-FE27-4EC3-B0E1-6B5A5B00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6C4F-BD78-4053-A4E2-871E4E1C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3562-EE81-4E48-9DA3-8B2CA34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22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6D2C6-AE68-401D-BF3A-0D31D86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EB83A-268F-493B-9EF6-FD5732D5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C66E-4913-4D4C-A9B0-5C631391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51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B4AE-B4A8-4C37-8A07-62D6C44A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E944-D65F-4E58-9DAA-EB7D0530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F934-A65D-4A8F-B468-F52E112F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9A3DD-DEC3-45A9-83AD-36AEBBA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465D-33A5-4228-BB46-3B4ED4A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E48B-41EE-4527-AE2F-75C890FF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11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C4-460E-4939-9525-2E5E88D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C94FF-381E-4CBF-BCED-83E7168B0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803-719E-475B-AFBA-D21A90F2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D2C7-3996-4398-84F3-E1946425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8094-E0B2-49A0-8D03-C23DD5AD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F51C-7DE0-4189-800E-DC854893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15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7ACF-CD0B-4903-B9DF-7F21923E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D794-F0F4-47F5-9EF3-7EA56A2E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5A0-4199-4F11-8F41-C792FA36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692B-153F-4DFE-BFBD-A2AE2C7443B6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83E1-190B-4037-A804-BBC0AA34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99B1-7459-4F52-8796-5A3A1BDE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C687-D20D-4B79-B64F-4BECF413196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301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enkins.io/download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enkins.io/doc/book/installing/windows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nkins.io/doc/book/pipeline/scaling-pipeline/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jenkins-c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213" y="0"/>
            <a:ext cx="9987280" cy="6412375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Jenkins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26" name="Picture 2" descr="Jenkins Artwork">
            <a:extLst>
              <a:ext uri="{FF2B5EF4-FFF2-40B4-BE49-F238E27FC236}">
                <a16:creationId xmlns:a16="http://schemas.microsoft.com/office/drawing/2014/main" id="{4D73A048-9F16-4D48-B26D-B4ED4822D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790" y="1665788"/>
            <a:ext cx="17621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020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Installing Jenkins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26004" y="1212352"/>
            <a:ext cx="106158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 supports two different installations.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Normal install procedures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Already explained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Using java command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Run the WAR file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 “Web application </a:t>
            </a:r>
            <a:r>
              <a:rPr lang="en-US" b="1" dirty="0" err="1">
                <a:solidFill>
                  <a:schemeClr val="bg1"/>
                </a:solidFill>
              </a:rPr>
              <a:t>ARchive</a:t>
            </a:r>
            <a:r>
              <a:rPr lang="en-US" b="1" dirty="0">
                <a:solidFill>
                  <a:schemeClr val="bg1"/>
                </a:solidFill>
              </a:rPr>
              <a:t> (WAR)” file can be started from the command line: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Download the latest stable Jenkins WAR file from following </a:t>
            </a:r>
            <a:r>
              <a:rPr lang="en-US" b="1" dirty="0" err="1">
                <a:solidFill>
                  <a:schemeClr val="bg1"/>
                </a:solidFill>
              </a:rPr>
              <a:t>url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https://www.jenkins.io/download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Run the command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java -jar </a:t>
            </a:r>
            <a:r>
              <a:rPr lang="en-US" b="1" dirty="0" err="1">
                <a:solidFill>
                  <a:schemeClr val="bg1"/>
                </a:solidFill>
              </a:rPr>
              <a:t>jenkins.war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Browse to http://localhost&lt; or </a:t>
            </a:r>
            <a:r>
              <a:rPr lang="en-US" b="1" dirty="0" err="1">
                <a:solidFill>
                  <a:schemeClr val="bg1"/>
                </a:solidFill>
              </a:rPr>
              <a:t>ip</a:t>
            </a:r>
            <a:r>
              <a:rPr lang="en-US" b="1" dirty="0">
                <a:solidFill>
                  <a:schemeClr val="bg1"/>
                </a:solidFill>
              </a:rPr>
              <a:t>&gt;:8080 and wait until the Unlock Jenkins page appears.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Continue on with the Post-installation setup wizard below.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548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Overview of Jenkins UI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838200" y="1225689"/>
            <a:ext cx="106158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 Tabs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Lockable Resource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If a build requires a resource which is already locked,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it will wait for the resource to be free.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Resource can be a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Node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Printers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Phones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Computers,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Adding lockable resources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 Manage Jenkins &gt; Configure System go to Lockable Resources Manager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Select Add Lockable Resource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Each lockable resource has the following properties: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Name – </a:t>
            </a:r>
            <a:r>
              <a:rPr lang="en-US" b="1" dirty="0" err="1">
                <a:solidFill>
                  <a:schemeClr val="bg1"/>
                </a:solidFill>
              </a:rPr>
              <a:t>e.g</a:t>
            </a:r>
            <a:r>
              <a:rPr lang="en-US" b="1" dirty="0">
                <a:solidFill>
                  <a:schemeClr val="bg1"/>
                </a:solidFill>
              </a:rPr>
              <a:t> Printer_ColorA3_2342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Description - .</a:t>
            </a:r>
            <a:r>
              <a:rPr lang="en-US" b="1" dirty="0" err="1">
                <a:solidFill>
                  <a:schemeClr val="bg1"/>
                </a:solidFill>
              </a:rPr>
              <a:t>e.g</a:t>
            </a:r>
            <a:r>
              <a:rPr lang="en-US" b="1" dirty="0">
                <a:solidFill>
                  <a:schemeClr val="bg1"/>
                </a:solidFill>
              </a:rPr>
              <a:t> Printers in the Danish Office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Labels - Space-delimited list of Labels (Not containing spaces) used to identify a pool of resources. i.e. </a:t>
            </a:r>
            <a:r>
              <a:rPr lang="en-US" b="1" dirty="0" err="1">
                <a:solidFill>
                  <a:schemeClr val="bg1"/>
                </a:solidFill>
              </a:rPr>
              <a:t>DK_Printers_Office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DK_Printer_Production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DK_Printer_Engineering</a:t>
            </a:r>
            <a:endParaRPr lang="en-US" b="1" dirty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Reserved by - If non-empty, the resource will be unavailable for jobs. i.e. All printers are currently not available due to maintenance.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143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Jenkins Jobs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Hands 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Define First Job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Options in Job setup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Failing Jobs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Create a Job referring to an existing Job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Edit Job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Navigate through Jobs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Delete Job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Configure Job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Scheduling Jobs</a:t>
            </a:r>
          </a:p>
        </p:txBody>
      </p:sp>
    </p:spTree>
    <p:extLst>
      <p:ext uri="{BB962C8B-B14F-4D97-AF65-F5344CB8AC3E}">
        <p14:creationId xmlns:p14="http://schemas.microsoft.com/office/powerpoint/2010/main" val="1410778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Jenkins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414561"/>
            <a:ext cx="106158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 includes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jobs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Plugins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Credentials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Nodes/Agents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Global Configs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Static Slaves (on prem)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VM’s or real machine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Dynamic Slaves (on cloud)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Cloud VM’s or Docker containers</a:t>
            </a:r>
          </a:p>
          <a:p>
            <a:pPr lvl="0"/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Key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Master 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Slave 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Web interface</a:t>
            </a:r>
          </a:p>
        </p:txBody>
      </p:sp>
    </p:spTree>
    <p:extLst>
      <p:ext uri="{BB962C8B-B14F-4D97-AF65-F5344CB8AC3E}">
        <p14:creationId xmlns:p14="http://schemas.microsoft.com/office/powerpoint/2010/main" val="3577651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Jenkins Master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Holds all key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Key components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 Jobs: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Collection of steps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e.g. 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Build source code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Test code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Run shell script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Run Ansible role in a remote host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Good support for CI/CD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 Plugins: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Generally community-developed modules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Install in your Jenkins server.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lets you add functionalities that are not natively available in Jenkins.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Custom plugins can be developed.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 Plugin Index can be found at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https://plugins.jenkins.io/	</a:t>
            </a:r>
          </a:p>
        </p:txBody>
      </p:sp>
    </p:spTree>
    <p:extLst>
      <p:ext uri="{BB962C8B-B14F-4D97-AF65-F5344CB8AC3E}">
        <p14:creationId xmlns:p14="http://schemas.microsoft.com/office/powerpoint/2010/main" val="2744703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Jenkins Master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 User: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 has its own user database.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be used for Jenkins’s authentication.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 Global Security: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Has the following two primary authentication methods.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User data maintained in Jenkins’s own user database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LDAP Integration:-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 authentication using corporate LDAP configuration.</a:t>
            </a:r>
          </a:p>
          <a:p>
            <a:pPr lvl="2"/>
            <a:r>
              <a:rPr lang="en-US" b="1" dirty="0">
                <a:solidFill>
                  <a:schemeClr val="bg1"/>
                </a:solidFill>
              </a:rPr>
              <a:t>Authorization data is always stored in Jenkins.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Master responsible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Scheduling build jobs.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Dispatching builds to the slaves for the actual execution.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Manage the slaves (possibly taking them online and offline as required).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Recording and presenting the build results.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Jobs can be executed on Jenkins Master and slaves</a:t>
            </a:r>
          </a:p>
        </p:txBody>
      </p:sp>
    </p:spTree>
    <p:extLst>
      <p:ext uri="{BB962C8B-B14F-4D97-AF65-F5344CB8AC3E}">
        <p14:creationId xmlns:p14="http://schemas.microsoft.com/office/powerpoint/2010/main" val="3555255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Jenkins Slave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Worker nodes/agent/slave for the jobs configured in Jenkins server.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 slave is not mandatory.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Recommended approach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have segregated Jenkins Slaves for different job requirements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don’t mess up the Jenkins server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No limit on Jenkins slave count	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Combination of Mac, Windows &amp; Linux servers supported as slaves.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restrict jobs to run on specific slaves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But preferably they should be as replaceable as possible.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Set up a workflow and strategy based on your project needs.</a:t>
            </a:r>
          </a:p>
        </p:txBody>
      </p:sp>
    </p:spTree>
    <p:extLst>
      <p:ext uri="{BB962C8B-B14F-4D97-AF65-F5344CB8AC3E}">
        <p14:creationId xmlns:p14="http://schemas.microsoft.com/office/powerpoint/2010/main" val="2212185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Types of Jenkins slaves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Two types of Slave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Slave Nodes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Servers (Windows/Linux)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Slaves will be up and running all the time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Stay connected to the Jenkins server.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Use custom scripts to shut down and restart when is not used. 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Typically during nights &amp; weekends.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Slave Clouds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Dynamic slaves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 job will launch this slave as VM/container on demand and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Deleted once the job is completed.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Saves money in terms of infra cost especially at scale.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343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Types of Jenkins slaves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 Slaves are responsible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Hears requests from the Jenkins Master instance.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Slaves can run on a variety of operating systems.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The job of a Slave is to execute what they are asked 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i.e. executing build jobs dispatched by the Master.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configure a project to always run on 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particular Slave machine 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particular type of Slave machine 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simply let Jenkins pick the next available Slave.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002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Overview of flow of most (CI/CD) jobs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838200" y="1212352"/>
            <a:ext cx="106158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Code stored in SCM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 plugins integrate with all plugins easily.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Configure </a:t>
            </a:r>
            <a:r>
              <a:rPr lang="en-US" b="1" dirty="0" err="1">
                <a:solidFill>
                  <a:schemeClr val="bg1"/>
                </a:solidFill>
              </a:rPr>
              <a:t>scm</a:t>
            </a:r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download the code automatically from </a:t>
            </a:r>
            <a:r>
              <a:rPr lang="en-US" b="1" dirty="0" err="1">
                <a:solidFill>
                  <a:schemeClr val="bg1"/>
                </a:solidFill>
              </a:rPr>
              <a:t>scm</a:t>
            </a: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Build the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Run build related validation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Run static </a:t>
            </a:r>
            <a:r>
              <a:rPr lang="en-US" b="1" dirty="0" err="1">
                <a:solidFill>
                  <a:schemeClr val="bg1"/>
                </a:solidFill>
              </a:rPr>
              <a:t>anlaysis</a:t>
            </a: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Create an artifact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Mostly a docker image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Deploy the artifact in deployable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Mostly create a docker container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Run test cases on the container.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If tests passes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merge the code into git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Run any certification process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Release the product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An option is push to </a:t>
            </a:r>
            <a:r>
              <a:rPr lang="en-US" b="1" dirty="0" err="1">
                <a:solidFill>
                  <a:schemeClr val="bg1"/>
                </a:solidFill>
              </a:rPr>
              <a:t>DockerHub</a:t>
            </a: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Deploy into Kubernetes environment from </a:t>
            </a:r>
            <a:r>
              <a:rPr lang="en-US" b="1" dirty="0" err="1">
                <a:solidFill>
                  <a:schemeClr val="bg1"/>
                </a:solidFill>
              </a:rPr>
              <a:t>DockerHub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26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+mn-lt"/>
              </a:rPr>
              <a:t>Agenda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838200" y="1482894"/>
            <a:ext cx="106158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Introduction to infrastructure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Introduction to Jenkins &amp; CI / CD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 platform overview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Software Development processes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What is Continuous Integration?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What is Continuous Delivery?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What is Continuous Deployment?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 Pipelines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Build automation basics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Continuous Deployment / Delivery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Running multiple steps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Recording and reporting test results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End of pipeline tasks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Creating a Project in GitHub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Forking /Cloning from your repository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357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Agent to master connections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Historically, Jenkins master and agents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behaved as if it was like a single distributed process.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Agent can ask a master to do just about anything within the confinement of the operating system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E.g. access files on the master or trigger other jobs on Jenkins.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This exposes security issues,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Recommended sophisticated trust separation model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Agents can be less trusted than the master in enterprises.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Starting 1.587 (and 1.580.1),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 added a subsystem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 wall between master and agent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Allows less trusted agents to be connected to a master. </a:t>
            </a:r>
          </a:p>
        </p:txBody>
      </p:sp>
    </p:spTree>
    <p:extLst>
      <p:ext uri="{BB962C8B-B14F-4D97-AF65-F5344CB8AC3E}">
        <p14:creationId xmlns:p14="http://schemas.microsoft.com/office/powerpoint/2010/main" val="1250952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Agent to master connections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Since Jenkins 2.0,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this subsystem is enabled for all new installations of Jenkins.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highly recommend you turn this mode 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e.g.Use</a:t>
            </a:r>
            <a:r>
              <a:rPr lang="en-US" b="1" dirty="0">
                <a:solidFill>
                  <a:schemeClr val="bg1"/>
                </a:solidFill>
              </a:rPr>
              <a:t> cases when you need such high security: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Use case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Agents are managed by another person (not Jenkins administrator)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because they have special requirement for their build jobs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Use case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You have some jobs that are configured to run on a specific agent because it is sensitive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 turn this switch on,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Go to "Manage Jenkins" &gt; "Configure Global Security", and check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"Agent → Controller Security“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Or Agent ports.</a:t>
            </a:r>
          </a:p>
        </p:txBody>
      </p:sp>
    </p:spTree>
    <p:extLst>
      <p:ext uri="{BB962C8B-B14F-4D97-AF65-F5344CB8AC3E}">
        <p14:creationId xmlns:p14="http://schemas.microsoft.com/office/powerpoint/2010/main" val="982736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Using </a:t>
            </a:r>
            <a:r>
              <a:rPr lang="en-IN" b="1" dirty="0" err="1">
                <a:solidFill>
                  <a:schemeClr val="bg1"/>
                </a:solidFill>
                <a:latin typeface="+mn-lt"/>
              </a:rPr>
              <a:t>ssh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bg1"/>
                </a:solidFill>
              </a:rPr>
              <a:t>Refer D:\PraiseTheLord\HSBGInfotech\Others\vilas\devops\jenkins\Lab\AddAgents\instructions.txt</a:t>
            </a: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297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Using </a:t>
            </a:r>
            <a:r>
              <a:rPr lang="en-IN" b="1" dirty="0" err="1">
                <a:solidFill>
                  <a:schemeClr val="bg1"/>
                </a:solidFill>
                <a:latin typeface="+mn-lt"/>
              </a:rPr>
              <a:t>ssh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37992" y="1330374"/>
            <a:ext cx="10615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Configure the Slave using Manage Jenkins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Configure the node as shown below Manage Jenkins &gt; Manage Nodes &gt; New Node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5814CA-86BB-4F82-AF4B-909743901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97" y="2025568"/>
            <a:ext cx="10720998" cy="412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03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Choosing jobs should run on which agent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10100" y="1706725"/>
            <a:ext cx="10510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Restrict where a job can be executed.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Enter the label provided while creating the agent</a:t>
            </a:r>
          </a:p>
        </p:txBody>
      </p:sp>
    </p:spTree>
    <p:extLst>
      <p:ext uri="{BB962C8B-B14F-4D97-AF65-F5344CB8AC3E}">
        <p14:creationId xmlns:p14="http://schemas.microsoft.com/office/powerpoint/2010/main" val="2782780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Agent connecting to Jenkins master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37992" y="1718300"/>
            <a:ext cx="10615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https://wiki.jenkins.io/display/JENKINS/Step+by+step+guide+to+set+up+master+and+agent+machines+on+Windows</a:t>
            </a:r>
          </a:p>
        </p:txBody>
      </p:sp>
    </p:spTree>
    <p:extLst>
      <p:ext uri="{BB962C8B-B14F-4D97-AF65-F5344CB8AC3E}">
        <p14:creationId xmlns:p14="http://schemas.microsoft.com/office/powerpoint/2010/main" val="895918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Agent connecting to Jenkins master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Fill out the following: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Set a number of executors : 1/2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Set a Remote FS Root: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 home directory for the master on the agent machine.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For a Windows agent, use something like: "C:\Jenkins\"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For a Linux agent, use something like: /home/centos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Select the appropriate Usage setting: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For an additional worker: Utilize this node as much as possible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For specialized jobs: Leave this machine for tied jobs only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Launch Method: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Windows agent is by using Launch agent via Java Web Start 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(Recommended for Windows. In </a:t>
            </a:r>
            <a:r>
              <a:rPr lang="en-US" b="1" dirty="0">
                <a:solidFill>
                  <a:srgbClr val="FF0000"/>
                </a:solidFill>
              </a:rPr>
              <a:t>Linux also we will be selecting the same</a:t>
            </a:r>
            <a:r>
              <a:rPr lang="en-US" b="1" dirty="0">
                <a:solidFill>
                  <a:schemeClr val="bg1"/>
                </a:solidFill>
              </a:rPr>
              <a:t>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Fill the rest also as appropriate.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Press OK.</a:t>
            </a:r>
          </a:p>
        </p:txBody>
      </p:sp>
    </p:spTree>
    <p:extLst>
      <p:ext uri="{BB962C8B-B14F-4D97-AF65-F5344CB8AC3E}">
        <p14:creationId xmlns:p14="http://schemas.microsoft.com/office/powerpoint/2010/main" val="482443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Agent connecting to Jenkins master - Windows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838200" y="1459538"/>
            <a:ext cx="10615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For windows only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Now you need to connect your agent machine to the master using the following steps.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a. For windows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Open a browser on the agent machine and go to the Jenkins master server </a:t>
            </a:r>
            <a:r>
              <a:rPr lang="en-US" b="1" dirty="0" err="1">
                <a:solidFill>
                  <a:schemeClr val="bg1"/>
                </a:solidFill>
              </a:rPr>
              <a:t>url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(http://yourjenkinsmaster:8080).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Go to Manage Jenkins &gt; Manage Nodes,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Click on the newly created agent machine. You will need to login as someone that has the "Connect" Agent permission if you have configured global security.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	Click on the Launch button to launch agent from browser on agent.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8A26778-AA41-4D7F-AB3B-C1871A5BE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939" y="4015049"/>
            <a:ext cx="9444942" cy="212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509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2509365"/>
            <a:ext cx="10615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SOFTWARE DEVELOPMENT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</a:rPr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3408191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Software Development 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Software engineering process of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analyzing user requirements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designing, building, and testing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	software application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	will satisfy those requirements.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Various execution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Waterfall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Spiral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Agile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Scrum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0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09221" y="3063599"/>
            <a:ext cx="10615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6000" b="1" dirty="0">
                <a:solidFill>
                  <a:schemeClr val="bg1"/>
                </a:solidFill>
              </a:rPr>
              <a:t>Introduction to Jenkins &amp; CI / CD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223018-8CDB-4793-A1F6-EAF252E27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39214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Waterfall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Feasibility Study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Requirements analysis and specification: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Design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Coding and Unit testing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Integration and System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Alpha Testing: Dev/QE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Beta Testing: Early bird customer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Acceptance Testing: before deployment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Maintenance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Corrective Maintenance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Perfective Maintenance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Adaptive Maintenance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Process from my experience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Service oriented companies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Product oriented companies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On Prem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On Cloud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539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Spiral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696215"/>
            <a:ext cx="10615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Support for Risk Handling.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Diagram looks like a spiral with many loops.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Number of loops can vary.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Each loop: Phase of the software development process.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Project manager dynamically determines the number of phases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Radius of the spiral: represents the expenses(cost) of the project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Angular dimension represents: Progress made so far in the current phase.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773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Spiral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212352"/>
            <a:ext cx="1061580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Each phase of Spiral Model is divided into four quadrants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Functions of these four quadrants -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Objectives determination and identify alternative solutions: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Requirement gathering,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Objectives are identified, elaborated and analyzed at the start of every phase.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Alternative solutions possible for the phase are proposed in this quadrant.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Identify and resolve Risks: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Evaluate all possible solutions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Select the best possible solution.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Risks associated with that solution is identified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Resolve risk using the best possible strategy.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End of this quadrant: Prototype is built for the best possible solution.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Develop next version of the Product: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Developed and verify identified features.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End of this quadrant: the next version of the software is available.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Review and plan for the next Phase: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Customers evaluate the so far developed version of the software.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Planning for the next phase is started.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106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Agile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Implemented using a specific process.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They share some basic characteristics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Few of Agile SDLC models are given below: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Scrum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Extreme programming (XP)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Lean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Crystal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Atern</a:t>
            </a:r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Feature-driven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Unified process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2267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Agile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Requirements: decomposed into small parts that can be incrementally developed.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Iterative development.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Each incremental part is developed over an iteration.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Each iteration completed within a couple of weeks only.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Long-term plans are not made.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Steps involve in agile SDLC models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Requirement gathering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Requirement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Unit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Acceptance testing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The time to complete an iteration: Time Box.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Time-box: maximum amount of time needed to deliver an iteration to customers.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End date for an iteration does not change.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Deliver an increment to the customer after each Time-box.</a:t>
            </a:r>
          </a:p>
        </p:txBody>
      </p:sp>
    </p:spTree>
    <p:extLst>
      <p:ext uri="{BB962C8B-B14F-4D97-AF65-F5344CB8AC3E}">
        <p14:creationId xmlns:p14="http://schemas.microsoft.com/office/powerpoint/2010/main" val="38640982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Principles of Agile model - reworded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Customer Engagement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Establish close contact with the customer during development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gain a clear understanding of various 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usually includes a customer representative on the team.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End of each iteration: stakeholders and the customer representative review, the progress made and re-evaluate the requirements.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Agile model relies 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working software deployment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rather than comprehensive documentation.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Frequent delivery of incremental versions of the software to the customer representative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 intervals of few weeks.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Requirement change requests from the customer are encouraged and efficiently incorporated.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Team members and their communication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Emphasizes on having efficient team members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Enhancing communications among them is given more importance.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Enhanced communication achieved through face-to-face communication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rather than through the exchange of formal documents.</a:t>
            </a:r>
          </a:p>
        </p:txBody>
      </p:sp>
    </p:spTree>
    <p:extLst>
      <p:ext uri="{BB962C8B-B14F-4D97-AF65-F5344CB8AC3E}">
        <p14:creationId xmlns:p14="http://schemas.microsoft.com/office/powerpoint/2010/main" val="4769812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Principles of Agile model - reworded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Recommended development team size should be kept small (5 to 9 peoples)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help the team members meaningfully engage in face-to-face communication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have collaborative work environment.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Pair programming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Agile development process usually (may) deploy Pair Programming.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Two programmers work together at one work-station.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One does coding while the other reviews the code as it is typed in.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The two programmers switch their roles every hour or so.</a:t>
            </a:r>
          </a:p>
        </p:txBody>
      </p:sp>
    </p:spTree>
    <p:extLst>
      <p:ext uri="{BB962C8B-B14F-4D97-AF65-F5344CB8AC3E}">
        <p14:creationId xmlns:p14="http://schemas.microsoft.com/office/powerpoint/2010/main" val="27620787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Advantages of Agile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Quick feedback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Happy and informed customer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Changes are welcome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Reduces development time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3261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Agile - Roles in Agile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Scrum Master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Product Owner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Cross functional team</a:t>
            </a:r>
          </a:p>
        </p:txBody>
      </p:sp>
    </p:spTree>
    <p:extLst>
      <p:ext uri="{BB962C8B-B14F-4D97-AF65-F5344CB8AC3E}">
        <p14:creationId xmlns:p14="http://schemas.microsoft.com/office/powerpoint/2010/main" val="8934986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Agile – Scrum Master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Team/Slave leader and facilitator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Helps and coaches the team members to follow agile practices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The responsibilities of a scrum master are as follows −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 enable close co-operation between all roles and functions.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 remove any blocks.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 shield the team from any disturbances.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 work with the organization to track the progress and processes of the company.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 ensure that Agile Inspect &amp; Adapt processes are leveraged properly which includes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Daily stand-ups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Planned meetings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Demo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Review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Retrospective Meetings and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 facilitate team meetings and decision-making process.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63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Infrastructure – AWS / Local machine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02855" y="1644940"/>
            <a:ext cx="10615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Open source automation server written in java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execute anything on the local machine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connect to remote machines and execute script on the same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Huge set of plugins</a:t>
            </a:r>
          </a:p>
        </p:txBody>
      </p:sp>
    </p:spTree>
    <p:extLst>
      <p:ext uri="{BB962C8B-B14F-4D97-AF65-F5344CB8AC3E}">
        <p14:creationId xmlns:p14="http://schemas.microsoft.com/office/powerpoint/2010/main" val="30932497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Agile – Product Owner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Drives the product from business perspective.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The responsibilities or a Product Owner are as follows −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 define the requirements and prioritize their values.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 determine the release date and contents.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 take an active role in iteration planning and release planning meetings.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 ensure that team is working on the most valued requirement.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 represent the voice of the customer.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 accept the user stories that meet the definition of done and defined acceptance criteria.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3809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Agile - Cross-functional Team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Cross-functional Team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Every agile team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Should be a self-sufficient team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Preferably 5 to 9 team members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T-shirt sized members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Product Owner and Scrum master are considered to be a part of Scrum Team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0495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How an Agile Team Plans its Work?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Product Backlog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Spring Backlog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Grooming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Planning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Story pointing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Stories (and Epics)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Definition of Done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Acceptance Criteria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145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2509365"/>
            <a:ext cx="10615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b="1" dirty="0">
                <a:solidFill>
                  <a:schemeClr val="bg1"/>
                </a:solidFill>
              </a:rPr>
              <a:t>CONTINOUS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6620154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Continuous Integration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Continuous integration (CI)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Practice of merging all developers' working copies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 a shared mainline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several times a day.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Grady </a:t>
            </a:r>
            <a:r>
              <a:rPr lang="en-US" b="1" dirty="0" err="1">
                <a:solidFill>
                  <a:schemeClr val="bg1"/>
                </a:solidFill>
              </a:rPr>
              <a:t>Booch</a:t>
            </a:r>
            <a:r>
              <a:rPr lang="en-US" b="1" dirty="0">
                <a:solidFill>
                  <a:schemeClr val="bg1"/>
                </a:solidFill>
              </a:rPr>
              <a:t> first proposed the term CI in his 1991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he did not advocate integrating several times a day.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Extreme programming (XP) adopted the concept of CI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Advocated integrating more than once per day – perhaps as many as tens of times per day.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9866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2509365"/>
            <a:ext cx="10615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b="1" dirty="0">
                <a:solidFill>
                  <a:schemeClr val="bg1"/>
                </a:solidFill>
              </a:rPr>
              <a:t>Continuous Delivery</a:t>
            </a:r>
          </a:p>
          <a:p>
            <a:pPr lvl="0" algn="ctr"/>
            <a:endParaRPr 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3464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Continuous Delivery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Process of the building release quality artifact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be deployed to production with no extra stage or step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Continuous Integration + automated release process.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Release process can be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Certification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Early bird release and feedback</a:t>
            </a:r>
          </a:p>
        </p:txBody>
      </p:sp>
    </p:spTree>
    <p:extLst>
      <p:ext uri="{BB962C8B-B14F-4D97-AF65-F5344CB8AC3E}">
        <p14:creationId xmlns:p14="http://schemas.microsoft.com/office/powerpoint/2010/main" val="19872157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2509365"/>
            <a:ext cx="10615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b="1" dirty="0">
                <a:solidFill>
                  <a:schemeClr val="bg1"/>
                </a:solidFill>
              </a:rPr>
              <a:t>CONTINOUS DEPLOYMENT</a:t>
            </a:r>
          </a:p>
          <a:p>
            <a:pPr lvl="0" algn="ctr"/>
            <a:endParaRPr 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6810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Continuous Deployment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All changes that passes automated “Continuous delivery” process are deployed to production</a:t>
            </a:r>
          </a:p>
        </p:txBody>
      </p:sp>
    </p:spTree>
    <p:extLst>
      <p:ext uri="{BB962C8B-B14F-4D97-AF65-F5344CB8AC3E}">
        <p14:creationId xmlns:p14="http://schemas.microsoft.com/office/powerpoint/2010/main" val="32474376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2509365"/>
            <a:ext cx="10615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b="1" dirty="0">
                <a:solidFill>
                  <a:schemeClr val="bg1"/>
                </a:solidFill>
              </a:rPr>
              <a:t>JENKINS PIPELINE</a:t>
            </a:r>
          </a:p>
        </p:txBody>
      </p:sp>
    </p:spTree>
    <p:extLst>
      <p:ext uri="{BB962C8B-B14F-4D97-AF65-F5344CB8AC3E}">
        <p14:creationId xmlns:p14="http://schemas.microsoft.com/office/powerpoint/2010/main" val="4151180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Installation of Jenkins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02855" y="1644940"/>
            <a:ext cx="10615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Open source automation server written in java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Installing </a:t>
            </a:r>
            <a:r>
              <a:rPr lang="en-US" b="1" dirty="0" err="1">
                <a:solidFill>
                  <a:schemeClr val="bg1"/>
                </a:solidFill>
              </a:rPr>
              <a:t>jenkins</a:t>
            </a: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Windows: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hlinkClick r:id="rId3"/>
              </a:rPr>
              <a:t>https://jenkins.io/download/</a:t>
            </a:r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hlinkClick r:id="rId4"/>
              </a:rPr>
              <a:t>https://www.jenkins.io/doc/book/installing/windows/</a:t>
            </a:r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https://stackoverflow.com/questions/44174587/how-to-restart-jenkins-in-windows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Linux: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	CentOS: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Refer my wiki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3298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Jenkins Pipelines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02855" y="1644940"/>
            <a:ext cx="106158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What is continuous deployment pipeline?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Automation of process for getting software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from version control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 your deploying it to production.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 Pipeline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 suite of plugins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implement and integrate continuous delivery pipelines into Jenkins.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Provides lot of tools for modeling simple-to-complex delivery pipelines "as code".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Definition of Jenkins Pipeline is typically written into a text file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called </a:t>
            </a:r>
            <a:r>
              <a:rPr lang="en-US" b="1" dirty="0" err="1">
                <a:solidFill>
                  <a:schemeClr val="bg1"/>
                </a:solidFill>
              </a:rPr>
              <a:t>Jenkinsfile</a:t>
            </a:r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be checked into a project’s source control repository.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3287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Jenkins Pipelines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02855" y="1644940"/>
            <a:ext cx="10615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Group of events or jobs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Interlinked with one another in a sequence.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Combination of plugins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Support integration and implementation of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continuous delivery pipelines using Jenkins.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Has an extensible automation server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create simple or complex delivery pipelines "as code," via pipeline DSL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(DSL: Domain-specific Language).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6078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Pipelines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02855" y="1644940"/>
            <a:ext cx="106158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Collection of jobs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trigger in the specified sequence.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Used to incorporate continuous delivery in our software development workflow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Pipeline as code in Jenkins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Define the entire deployment flow through code.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All standard jobs defined by Jenkins are manually coded as a single script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They can be stored in a version control system.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Follows the ‘pipeline as code’ discipline.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No need to build several jobs for each phase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Code the entire workflow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put it in a </a:t>
            </a:r>
            <a:r>
              <a:rPr lang="en-US" b="1" dirty="0" err="1">
                <a:solidFill>
                  <a:schemeClr val="bg1"/>
                </a:solidFill>
              </a:rPr>
              <a:t>Jenkinsfile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incorporate User inputs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Restart from saved checkpoint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Run jobs in parallel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Integrate with other plugins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Allows conditional loops (for, when)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2432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Advantages of Jenkins Pipeline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23875" y="1655450"/>
            <a:ext cx="106158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define the complete deployment flow through configuration and code.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	Written in a single file (adv?)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Standard Jenkins jobs can be written manually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	as an entire script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	can be managed with a version control system.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incorporate User inputs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Restart from saved checkpoint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Run jobs in parallel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Integrate with other plugins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Allows conditional loops (for, when)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Follows “Pipeline as a code”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Uses </a:t>
            </a:r>
            <a:r>
              <a:rPr lang="en-US" b="1" dirty="0" err="1">
                <a:solidFill>
                  <a:schemeClr val="bg1"/>
                </a:solidFill>
              </a:rPr>
              <a:t>Jenkinsfile</a:t>
            </a:r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 text file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If used, stores the entire workflow as code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be checked into an SCM on your local system.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developers can access, edit and check the code at all times.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Written using the Groovy DSL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be created through a text/groovy editor 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through the configuration page on the Jenkins instance.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3711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Pipeline as a code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23875" y="1655450"/>
            <a:ext cx="106158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No need to create multiple jobs for each process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code entire workflow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Place it in a Jenkins file.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Uses Groovy DSL (Domain Specific Language),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model easy to complex pipelines as code.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Code stored in text file called ‘</a:t>
            </a:r>
            <a:r>
              <a:rPr lang="en-US" b="1" dirty="0" err="1">
                <a:solidFill>
                  <a:schemeClr val="bg1"/>
                </a:solidFill>
              </a:rPr>
              <a:t>Jenkinsfile</a:t>
            </a:r>
            <a:r>
              <a:rPr lang="en-US" b="1" dirty="0">
                <a:solidFill>
                  <a:schemeClr val="bg1"/>
                </a:solidFill>
              </a:rPr>
              <a:t>’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be stored in Source Code Management.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Supports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conditional loops, forks, join operations and allow parallel execution tasks.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Allows user feedback into the pipeline.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Resilient in terms of Jenkins’ master down time.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resume from checkpoints saved.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incorporate multiple additional plugins and add-ins.</a:t>
            </a:r>
          </a:p>
        </p:txBody>
      </p:sp>
    </p:spTree>
    <p:extLst>
      <p:ext uri="{BB962C8B-B14F-4D97-AF65-F5344CB8AC3E}">
        <p14:creationId xmlns:p14="http://schemas.microsoft.com/office/powerpoint/2010/main" val="30550307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Some good reads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02855" y="1644940"/>
            <a:ext cx="10615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Scaling pipelines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hlinkClick r:id="rId3"/>
              </a:rPr>
              <a:t>https://www.jenkins.io/doc/book/pipeline/scaling-pipeline/</a:t>
            </a:r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https://www.katalon.com/resources-center/blog/ci-cd-pipeline/</a:t>
            </a:r>
          </a:p>
        </p:txBody>
      </p:sp>
    </p:spTree>
    <p:extLst>
      <p:ext uri="{BB962C8B-B14F-4D97-AF65-F5344CB8AC3E}">
        <p14:creationId xmlns:p14="http://schemas.microsoft.com/office/powerpoint/2010/main" val="40663240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Pipelines - Agents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838200" y="1476775"/>
            <a:ext cx="106158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like a physical machine/</a:t>
            </a:r>
            <a:r>
              <a:rPr lang="en-US" b="1" dirty="0" err="1">
                <a:solidFill>
                  <a:schemeClr val="bg1"/>
                </a:solidFill>
              </a:rPr>
              <a:t>vm</a:t>
            </a:r>
            <a:r>
              <a:rPr lang="en-US" b="1" dirty="0">
                <a:solidFill>
                  <a:schemeClr val="bg1"/>
                </a:solidFill>
              </a:rPr>
              <a:t>/docker instance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run multiple builds using just one Jenkins instance.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Helps spread the workload to various agents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be defined for an entire pipeline or specific stage.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Instructs Jenkins to assign the builds to an executor.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 Jenkins pipeline may be executed from one or more agent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Most commonly used Agent parameters are: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Any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Runs stage pipeline on any available agent in Jenkins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None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If present, this parameter is added to the root of the pipeline.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There is no global agent for the entire pipeline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Each stage must define its own agent.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Label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Performs on the labeled agent the pipeline/stage.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Docker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Pipeline is executed on a docker container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e.g. docker can be used to pull an image of Ubuntu.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This image can now be used to run multiple commands as an execution environment.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3556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Pipelines - Agents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02855" y="1644940"/>
            <a:ext cx="10615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Agent example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pipeline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agent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docker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  image  centos'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     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}</a:t>
            </a:r>
          </a:p>
        </p:txBody>
      </p:sp>
    </p:spTree>
    <p:extLst>
      <p:ext uri="{BB962C8B-B14F-4D97-AF65-F5344CB8AC3E}">
        <p14:creationId xmlns:p14="http://schemas.microsoft.com/office/powerpoint/2010/main" val="26001939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Stages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02855" y="1644940"/>
            <a:ext cx="1061580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Defines the actual work that needs to be completed.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The work is defined in the form of stages.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There can be multiple levels inside this.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Each stage executes a particular task.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pipeline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agent any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stages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stage (‘Pull')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stage (‘Build')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stage (‘Test')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stage (‘Integrate')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stage (Deploy')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}         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21232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Steps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02855" y="1644940"/>
            <a:ext cx="10615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Within a stage block,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pipeline can be described as a series of steps.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Such steps are performed in sequence for the execution of a level.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Within a Steps guideline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there must be at least one step.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pipeline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agent any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stages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  stage ('Build')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      steps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          echo  'Running build phase. '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      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  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4604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Installing Jenkins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26004" y="1212352"/>
            <a:ext cx="10615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Initial password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Almost all files are stored inside Jenkins home directory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The command: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sudo</a:t>
            </a:r>
            <a:r>
              <a:rPr lang="en-US" b="1" dirty="0">
                <a:solidFill>
                  <a:schemeClr val="bg1"/>
                </a:solidFill>
              </a:rPr>
              <a:t> cat /var/lib/</a:t>
            </a:r>
            <a:r>
              <a:rPr lang="en-US" b="1" dirty="0" err="1">
                <a:solidFill>
                  <a:schemeClr val="bg1"/>
                </a:solidFill>
              </a:rPr>
              <a:t>jenkins</a:t>
            </a:r>
            <a:r>
              <a:rPr lang="en-US" b="1" dirty="0">
                <a:solidFill>
                  <a:schemeClr val="bg1"/>
                </a:solidFill>
              </a:rPr>
              <a:t>/secrets/</a:t>
            </a:r>
            <a:r>
              <a:rPr lang="en-US" b="1" dirty="0" err="1">
                <a:solidFill>
                  <a:schemeClr val="bg1"/>
                </a:solidFill>
              </a:rPr>
              <a:t>initialAdminPassword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print the password at console.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Typical Jenkins home install directory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Linux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/var/lib/</a:t>
            </a:r>
            <a:r>
              <a:rPr lang="en-US" b="1" dirty="0" err="1">
                <a:solidFill>
                  <a:schemeClr val="bg1"/>
                </a:solidFill>
              </a:rPr>
              <a:t>jenkins</a:t>
            </a:r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Windows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C:\Program Files\Jenkins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Mac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/Users/vilas/Desktop/Tools/Jenkins</a:t>
            </a:r>
          </a:p>
        </p:txBody>
      </p:sp>
    </p:spTree>
    <p:extLst>
      <p:ext uri="{BB962C8B-B14F-4D97-AF65-F5344CB8AC3E}">
        <p14:creationId xmlns:p14="http://schemas.microsoft.com/office/powerpoint/2010/main" val="15815298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Pipelines - Agents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02855" y="1644940"/>
            <a:ext cx="10615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Agent example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pipeline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agent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docker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  image  centos'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     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}</a:t>
            </a:r>
          </a:p>
        </p:txBody>
      </p:sp>
    </p:spTree>
    <p:extLst>
      <p:ext uri="{BB962C8B-B14F-4D97-AF65-F5344CB8AC3E}">
        <p14:creationId xmlns:p14="http://schemas.microsoft.com/office/powerpoint/2010/main" val="13102617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Pipelines - Agents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02855" y="1644940"/>
            <a:ext cx="10615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Agent example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pipeline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agent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docker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  image  centos'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     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}</a:t>
            </a:r>
          </a:p>
        </p:txBody>
      </p:sp>
    </p:spTree>
    <p:extLst>
      <p:ext uri="{BB962C8B-B14F-4D97-AF65-F5344CB8AC3E}">
        <p14:creationId xmlns:p14="http://schemas.microsoft.com/office/powerpoint/2010/main" val="38096581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Pipelines - Agents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02855" y="1644940"/>
            <a:ext cx="10615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Agent example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pipeline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agent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docker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  image  centos'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     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}</a:t>
            </a:r>
          </a:p>
        </p:txBody>
      </p:sp>
    </p:spTree>
    <p:extLst>
      <p:ext uri="{BB962C8B-B14F-4D97-AF65-F5344CB8AC3E}">
        <p14:creationId xmlns:p14="http://schemas.microsoft.com/office/powerpoint/2010/main" val="23876416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Pipelines - Agents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02855" y="1644940"/>
            <a:ext cx="10615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Agent example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pipeline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agent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docker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  image  centos'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     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}</a:t>
            </a:r>
          </a:p>
        </p:txBody>
      </p:sp>
    </p:spTree>
    <p:extLst>
      <p:ext uri="{BB962C8B-B14F-4D97-AF65-F5344CB8AC3E}">
        <p14:creationId xmlns:p14="http://schemas.microsoft.com/office/powerpoint/2010/main" val="20094352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Pipelines - Agents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02855" y="1644940"/>
            <a:ext cx="10615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Agent example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pipeline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agent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docker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  image  centos'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     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}</a:t>
            </a:r>
          </a:p>
        </p:txBody>
      </p:sp>
    </p:spTree>
    <p:extLst>
      <p:ext uri="{BB962C8B-B14F-4D97-AF65-F5344CB8AC3E}">
        <p14:creationId xmlns:p14="http://schemas.microsoft.com/office/powerpoint/2010/main" val="1594327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What is Jenkins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02855" y="1644940"/>
            <a:ext cx="106158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Open source automation server written in java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Continuous integration tool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Perform tasks repeatedly and intelligently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detects changes in SCM systems like git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 fork of original </a:t>
            </a:r>
            <a:r>
              <a:rPr lang="en-US" b="1" dirty="0" err="1">
                <a:solidFill>
                  <a:schemeClr val="bg1"/>
                </a:solidFill>
              </a:rPr>
              <a:t>hudson</a:t>
            </a:r>
            <a:r>
              <a:rPr lang="en-US" b="1" dirty="0">
                <a:solidFill>
                  <a:schemeClr val="bg1"/>
                </a:solidFill>
              </a:rPr>
              <a:t> project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Plug-in extensibility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hlinkClick r:id="rId3"/>
              </a:rPr>
              <a:t>http://jenkins-ci.org</a:t>
            </a: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Cross Platform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Built using Java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Supports a wide variety of engineering patterns and technologies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Support organization of all sizes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Endless automation possibilities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Vibrant plugin ecosystem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Several jobs can be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Controlled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Monitored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Combined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12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What is Jenkins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02855" y="1644940"/>
            <a:ext cx="10615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Examples of tasks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pulling code from a repository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performing static code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building your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executing unit tests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automated tests and/or performance tests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deploying your application.</a:t>
            </a:r>
            <a:endParaRPr lang="en-IN" b="1" dirty="0">
              <a:solidFill>
                <a:schemeClr val="bg1"/>
              </a:solidFill>
            </a:endParaRPr>
          </a:p>
          <a:p>
            <a:pPr lvl="0"/>
            <a:endParaRPr lang="en-IN" b="1" dirty="0">
              <a:solidFill>
                <a:schemeClr val="bg1"/>
              </a:solidFill>
            </a:endParaRPr>
          </a:p>
          <a:p>
            <a:pPr lvl="0"/>
            <a:r>
              <a:rPr lang="en-US" b="1" dirty="0">
                <a:solidFill>
                  <a:schemeClr val="bg1"/>
                </a:solidFill>
              </a:rPr>
              <a:t>Jenkins server can execute tasks on Jenkins client machines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209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Adv. of Jenkins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26004" y="1212352"/>
            <a:ext cx="106158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 offers many attractive features for developers: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Easy Installation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Platform-agnostic, Java-based, ready to run.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Easy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Easily set up and configure using UI, featuring error checks and a built-in help function.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Available Plugins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1500+ plugins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Extensible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Extended using plugins, endless possibilities for what it can do.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Easy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Distribute work across multiple machines/platforms.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Free Open Source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backed by heavy community support.</a:t>
            </a:r>
          </a:p>
        </p:txBody>
      </p:sp>
    </p:spTree>
    <p:extLst>
      <p:ext uri="{BB962C8B-B14F-4D97-AF65-F5344CB8AC3E}">
        <p14:creationId xmlns:p14="http://schemas.microsoft.com/office/powerpoint/2010/main" val="3359404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27696</TotalTime>
  <Words>3951</Words>
  <Application>Microsoft Office PowerPoint</Application>
  <PresentationFormat>Widescreen</PresentationFormat>
  <Paragraphs>756</Paragraphs>
  <Slides>64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8" baseType="lpstr">
      <vt:lpstr>Arial</vt:lpstr>
      <vt:lpstr>Calibri</vt:lpstr>
      <vt:lpstr>Calibri Light</vt:lpstr>
      <vt:lpstr>Office Theme</vt:lpstr>
      <vt:lpstr>           Jenkins  </vt:lpstr>
      <vt:lpstr>Agenda</vt:lpstr>
      <vt:lpstr>  </vt:lpstr>
      <vt:lpstr>Infrastructure – AWS / Local machine</vt:lpstr>
      <vt:lpstr>Installation of Jenkins</vt:lpstr>
      <vt:lpstr>Installing Jenkins</vt:lpstr>
      <vt:lpstr>What is Jenkins</vt:lpstr>
      <vt:lpstr>What is Jenkins</vt:lpstr>
      <vt:lpstr>Adv. of Jenkins</vt:lpstr>
      <vt:lpstr>Installing Jenkins</vt:lpstr>
      <vt:lpstr>Overview of Jenkins UI</vt:lpstr>
      <vt:lpstr>Jenkins Jobs</vt:lpstr>
      <vt:lpstr>Jenkins Architecture</vt:lpstr>
      <vt:lpstr>Jenkins Master</vt:lpstr>
      <vt:lpstr>Jenkins Master</vt:lpstr>
      <vt:lpstr>Jenkins Slave</vt:lpstr>
      <vt:lpstr>Types of Jenkins slaves</vt:lpstr>
      <vt:lpstr>Types of Jenkins slaves</vt:lpstr>
      <vt:lpstr>Overview of flow of most (CI/CD) jobs</vt:lpstr>
      <vt:lpstr>Agent to master connections</vt:lpstr>
      <vt:lpstr>Agent to master connections</vt:lpstr>
      <vt:lpstr>Using ssh</vt:lpstr>
      <vt:lpstr>Using ssh</vt:lpstr>
      <vt:lpstr>Choosing jobs should run on which agent</vt:lpstr>
      <vt:lpstr>Agent connecting to Jenkins master</vt:lpstr>
      <vt:lpstr>Agent connecting to Jenkins master</vt:lpstr>
      <vt:lpstr>Agent connecting to Jenkins master - Windows</vt:lpstr>
      <vt:lpstr>PowerPoint Presentation</vt:lpstr>
      <vt:lpstr>Software Development Process</vt:lpstr>
      <vt:lpstr>Waterfall</vt:lpstr>
      <vt:lpstr>Spiral</vt:lpstr>
      <vt:lpstr>Spiral</vt:lpstr>
      <vt:lpstr>Agile</vt:lpstr>
      <vt:lpstr>Agile</vt:lpstr>
      <vt:lpstr>Principles of Agile model - reworded</vt:lpstr>
      <vt:lpstr>Principles of Agile model - reworded</vt:lpstr>
      <vt:lpstr>Advantages of Agile</vt:lpstr>
      <vt:lpstr>Agile - Roles in Agile</vt:lpstr>
      <vt:lpstr>Agile – Scrum Master</vt:lpstr>
      <vt:lpstr>Agile – Product Owner</vt:lpstr>
      <vt:lpstr>Agile - Cross-functional Team</vt:lpstr>
      <vt:lpstr>How an Agile Team Plans its Work?</vt:lpstr>
      <vt:lpstr>PowerPoint Presentation</vt:lpstr>
      <vt:lpstr>Continuous Integration</vt:lpstr>
      <vt:lpstr>PowerPoint Presentation</vt:lpstr>
      <vt:lpstr>Continuous Delivery</vt:lpstr>
      <vt:lpstr>PowerPoint Presentation</vt:lpstr>
      <vt:lpstr>Continuous Deployment</vt:lpstr>
      <vt:lpstr>PowerPoint Presentation</vt:lpstr>
      <vt:lpstr>Jenkins Pipelines</vt:lpstr>
      <vt:lpstr>Jenkins Pipelines</vt:lpstr>
      <vt:lpstr>Pipelines</vt:lpstr>
      <vt:lpstr>Advantages of Jenkins Pipeline</vt:lpstr>
      <vt:lpstr>Pipeline as a code</vt:lpstr>
      <vt:lpstr>Some good reads</vt:lpstr>
      <vt:lpstr>Pipelines - Agents</vt:lpstr>
      <vt:lpstr>Pipelines - Agents</vt:lpstr>
      <vt:lpstr>Stages</vt:lpstr>
      <vt:lpstr>Steps</vt:lpstr>
      <vt:lpstr>Pipelines - Agents</vt:lpstr>
      <vt:lpstr>Pipelines - Agents</vt:lpstr>
      <vt:lpstr>Pipelines - Agents</vt:lpstr>
      <vt:lpstr>Pipelines - Agents</vt:lpstr>
      <vt:lpstr>Pipelines - Agents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bring your attention</dc:title>
  <dc:creator>nevin</dc:creator>
  <cp:lastModifiedBy>Vilas Varghese</cp:lastModifiedBy>
  <cp:revision>1020</cp:revision>
  <dcterms:created xsi:type="dcterms:W3CDTF">2019-09-14T09:29:44Z</dcterms:created>
  <dcterms:modified xsi:type="dcterms:W3CDTF">2020-12-10T04:03:33Z</dcterms:modified>
</cp:coreProperties>
</file>