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88" r:id="rId6"/>
    <p:sldId id="285" r:id="rId7"/>
    <p:sldId id="291" r:id="rId8"/>
    <p:sldId id="292" r:id="rId9"/>
    <p:sldId id="294" r:id="rId10"/>
    <p:sldId id="295"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111" d="100"/>
          <a:sy n="111" d="100"/>
        </p:scale>
        <p:origin x="594" y="9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10/14/2022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10/14/2022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10/14/2022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10/14/2022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10/14/2022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10/14/2022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10/14/2022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10/14/2022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10/14/2022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10/14/2022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10/14/2022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10/14/2022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lucidchart.com/blog/agile-software-development-life-cycle" TargetMode="External"/><Relationship Id="rId2" Type="http://schemas.openxmlformats.org/officeDocument/2006/relationships/hyperlink" Target="https://www.qrpinternational.be/blog/glossary/who-is-the-scrum-developer-role-and-responsabilities/" TargetMode="External"/><Relationship Id="rId1" Type="http://schemas.openxmlformats.org/officeDocument/2006/relationships/slideLayout" Target="../slideLayouts/slideLayout11.xml"/><Relationship Id="rId6" Type="http://schemas.openxmlformats.org/officeDocument/2006/relationships/hyperlink" Target="https://www.scrum.org/resources/blog/equality-accountabilities-scrum" TargetMode="External"/><Relationship Id="rId5" Type="http://schemas.openxmlformats.org/officeDocument/2006/relationships/hyperlink" Target="https://www.orangescrum.com/tutorial/agile-scrum-management-an-overview/understanding-the-scrum-team-and-scrum-roles" TargetMode="External"/><Relationship Id="rId4" Type="http://schemas.openxmlformats.org/officeDocument/2006/relationships/hyperlink" Target="https://www.forbes.com/advisor/business/agile-vs-waterfall-method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164320" y="1977734"/>
            <a:ext cx="4662407" cy="1451265"/>
          </a:xfrm>
        </p:spPr>
        <p:txBody>
          <a:bodyPr>
            <a:noAutofit/>
          </a:bodyPr>
          <a:lstStyle/>
          <a:p>
            <a:pPr algn="ctr"/>
            <a:r>
              <a:rPr lang="en-US" sz="4800" dirty="0"/>
              <a:t>SCRUM-AGILE TEAM</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295369" y="5585181"/>
            <a:ext cx="3222058" cy="964620"/>
          </a:xfrm>
        </p:spPr>
        <p:txBody>
          <a:bodyPr/>
          <a:lstStyle/>
          <a:p>
            <a:r>
              <a:rPr lang="en-US" dirty="0"/>
              <a:t>Presentation by: James Soto</a:t>
            </a:r>
          </a:p>
          <a:p>
            <a:r>
              <a:rPr lang="en-US" dirty="0"/>
              <a:t>October 14, 2022</a:t>
            </a:r>
          </a:p>
        </p:txBody>
      </p:sp>
      <p:pic>
        <p:nvPicPr>
          <p:cNvPr id="6" name="Picture Placeholder 5" descr="Logo, company name&#10;&#10;Description automatically generated">
            <a:extLst>
              <a:ext uri="{FF2B5EF4-FFF2-40B4-BE49-F238E27FC236}">
                <a16:creationId xmlns:a16="http://schemas.microsoft.com/office/drawing/2014/main" id="{A80C954E-47C0-A722-1BFD-BE330795A303}"/>
              </a:ext>
            </a:extLst>
          </p:cNvPr>
          <p:cNvPicPr>
            <a:picLocks noGrp="1" noChangeAspect="1"/>
          </p:cNvPicPr>
          <p:nvPr>
            <p:ph type="pic" sz="quarter" idx="11"/>
          </p:nvPr>
        </p:nvPicPr>
        <p:blipFill rotWithShape="1">
          <a:blip r:embed="rId3"/>
          <a:srcRect l="-1067" r="-4416" b="-5681"/>
          <a:stretch/>
        </p:blipFill>
        <p:spPr>
          <a:xfrm>
            <a:off x="4857770" y="1173065"/>
            <a:ext cx="7419444" cy="4511869"/>
          </a:xfr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p:txBody>
          <a:bodyPr/>
          <a:lstStyle/>
          <a:p>
            <a:r>
              <a:rPr lang="en-US" dirty="0"/>
              <a:t>Our Team</a:t>
            </a:r>
          </a:p>
        </p:txBody>
      </p:sp>
      <p:sp>
        <p:nvSpPr>
          <p:cNvPr id="21" name="Text Placeholder 20">
            <a:extLst>
              <a:ext uri="{FF2B5EF4-FFF2-40B4-BE49-F238E27FC236}">
                <a16:creationId xmlns:a16="http://schemas.microsoft.com/office/drawing/2014/main" id="{6EBE147A-9B99-4FFD-BC53-05C5BD025E32}"/>
              </a:ext>
            </a:extLst>
          </p:cNvPr>
          <p:cNvSpPr>
            <a:spLocks noGrp="1"/>
          </p:cNvSpPr>
          <p:nvPr>
            <p:ph type="body" sz="quarter" idx="16"/>
          </p:nvPr>
        </p:nvSpPr>
        <p:spPr/>
        <p:txBody>
          <a:bodyPr/>
          <a:lstStyle/>
          <a:p>
            <a:pPr algn="ctr"/>
            <a:r>
              <a:rPr lang="en-US" dirty="0"/>
              <a:t>Product Owner</a:t>
            </a:r>
            <a:endParaRPr lang="en-US" sz="1400" dirty="0"/>
          </a:p>
        </p:txBody>
      </p:sp>
      <p:sp>
        <p:nvSpPr>
          <p:cNvPr id="23" name="Text Placeholder 22">
            <a:extLst>
              <a:ext uri="{FF2B5EF4-FFF2-40B4-BE49-F238E27FC236}">
                <a16:creationId xmlns:a16="http://schemas.microsoft.com/office/drawing/2014/main" id="{B28CF967-AF84-4550-882F-01B6C8B02C75}"/>
              </a:ext>
            </a:extLst>
          </p:cNvPr>
          <p:cNvSpPr>
            <a:spLocks noGrp="1"/>
          </p:cNvSpPr>
          <p:nvPr>
            <p:ph type="body" sz="quarter" idx="17"/>
          </p:nvPr>
        </p:nvSpPr>
        <p:spPr/>
        <p:txBody>
          <a:bodyPr/>
          <a:lstStyle/>
          <a:p>
            <a:pPr algn="ctr"/>
            <a:r>
              <a:rPr lang="en-US" dirty="0"/>
              <a:t>Scrum Master</a:t>
            </a:r>
            <a:endParaRPr lang="en-US" sz="1400" dirty="0"/>
          </a:p>
        </p:txBody>
      </p:sp>
      <p:sp>
        <p:nvSpPr>
          <p:cNvPr id="24" name="Text Placeholder 23">
            <a:extLst>
              <a:ext uri="{FF2B5EF4-FFF2-40B4-BE49-F238E27FC236}">
                <a16:creationId xmlns:a16="http://schemas.microsoft.com/office/drawing/2014/main" id="{0CA6C2C2-4BD8-4FEE-965C-BE8235FB383E}"/>
              </a:ext>
            </a:extLst>
          </p:cNvPr>
          <p:cNvSpPr>
            <a:spLocks noGrp="1"/>
          </p:cNvSpPr>
          <p:nvPr>
            <p:ph type="body" sz="quarter" idx="18"/>
          </p:nvPr>
        </p:nvSpPr>
        <p:spPr/>
        <p:txBody>
          <a:bodyPr/>
          <a:lstStyle/>
          <a:p>
            <a:pPr algn="ctr"/>
            <a:r>
              <a:rPr lang="en-US" dirty="0"/>
              <a:t>Developer</a:t>
            </a:r>
            <a:endParaRPr lang="en-US" sz="1400" dirty="0"/>
          </a:p>
        </p:txBody>
      </p:sp>
      <p:sp>
        <p:nvSpPr>
          <p:cNvPr id="26" name="Text Placeholder 25">
            <a:extLst>
              <a:ext uri="{FF2B5EF4-FFF2-40B4-BE49-F238E27FC236}">
                <a16:creationId xmlns:a16="http://schemas.microsoft.com/office/drawing/2014/main" id="{CF7E2B50-41CF-47DF-94E2-23B31B1BEC27}"/>
              </a:ext>
            </a:extLst>
          </p:cNvPr>
          <p:cNvSpPr>
            <a:spLocks noGrp="1"/>
          </p:cNvSpPr>
          <p:nvPr>
            <p:ph type="body" sz="quarter" idx="19"/>
          </p:nvPr>
        </p:nvSpPr>
        <p:spPr/>
        <p:txBody>
          <a:bodyPr/>
          <a:lstStyle/>
          <a:p>
            <a:pPr algn="ctr"/>
            <a:r>
              <a:rPr lang="en-US" dirty="0"/>
              <a:t>Tester</a:t>
            </a:r>
          </a:p>
        </p:txBody>
      </p:sp>
      <p:sp>
        <p:nvSpPr>
          <p:cNvPr id="28" name="Text Placeholder 27">
            <a:extLst>
              <a:ext uri="{FF2B5EF4-FFF2-40B4-BE49-F238E27FC236}">
                <a16:creationId xmlns:a16="http://schemas.microsoft.com/office/drawing/2014/main" id="{D404C012-EAAC-4BFF-A8C9-DE3B7374A6FC}"/>
              </a:ext>
            </a:extLst>
          </p:cNvPr>
          <p:cNvSpPr>
            <a:spLocks noGrp="1"/>
          </p:cNvSpPr>
          <p:nvPr>
            <p:ph type="body" sz="quarter" idx="20"/>
          </p:nvPr>
        </p:nvSpPr>
        <p:spPr/>
        <p:txBody>
          <a:bodyPr/>
          <a:lstStyle/>
          <a:p>
            <a:pPr algn="ctr"/>
            <a:r>
              <a:rPr lang="en-US" dirty="0"/>
              <a:t>Client</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10/14/2022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7" name="Picture Placeholder 6">
            <a:extLst>
              <a:ext uri="{FF2B5EF4-FFF2-40B4-BE49-F238E27FC236}">
                <a16:creationId xmlns:a16="http://schemas.microsoft.com/office/drawing/2014/main" id="{CC5BE6FB-29CC-5B68-5281-861B46396B9F}"/>
              </a:ext>
            </a:extLst>
          </p:cNvPr>
          <p:cNvSpPr>
            <a:spLocks noGrp="1"/>
          </p:cNvSpPr>
          <p:nvPr>
            <p:ph type="pic" sz="quarter" idx="15"/>
          </p:nvPr>
        </p:nvSpPr>
        <p:spPr/>
      </p:sp>
      <p:pic>
        <p:nvPicPr>
          <p:cNvPr id="9" name="Picture 8">
            <a:extLst>
              <a:ext uri="{FF2B5EF4-FFF2-40B4-BE49-F238E27FC236}">
                <a16:creationId xmlns:a16="http://schemas.microsoft.com/office/drawing/2014/main" id="{A797D258-C009-26C1-0000-06E8F06E0CA1}"/>
              </a:ext>
            </a:extLst>
          </p:cNvPr>
          <p:cNvPicPr>
            <a:picLocks noChangeAspect="1"/>
          </p:cNvPicPr>
          <p:nvPr/>
        </p:nvPicPr>
        <p:blipFill>
          <a:blip r:embed="rId2"/>
          <a:stretch>
            <a:fillRect/>
          </a:stretch>
        </p:blipFill>
        <p:spPr>
          <a:xfrm>
            <a:off x="9309578" y="3550995"/>
            <a:ext cx="1935216" cy="2849805"/>
          </a:xfrm>
          <a:prstGeom prst="rect">
            <a:avLst/>
          </a:prstGeom>
        </p:spPr>
      </p:pic>
      <p:sp>
        <p:nvSpPr>
          <p:cNvPr id="12" name="Picture Placeholder 11">
            <a:extLst>
              <a:ext uri="{FF2B5EF4-FFF2-40B4-BE49-F238E27FC236}">
                <a16:creationId xmlns:a16="http://schemas.microsoft.com/office/drawing/2014/main" id="{AB95D161-1421-EDAC-8F8A-5F98291D19F2}"/>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912AB251-7692-3F08-5369-EC3289B5F4B8}"/>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2CBFDBAA-A983-CF54-43BE-C95B44022154}"/>
              </a:ext>
            </a:extLst>
          </p:cNvPr>
          <p:cNvSpPr>
            <a:spLocks noGrp="1"/>
          </p:cNvSpPr>
          <p:nvPr>
            <p:ph type="pic" sz="quarter" idx="12"/>
          </p:nvPr>
        </p:nvSpPr>
        <p:spPr/>
      </p:sp>
      <p:sp>
        <p:nvSpPr>
          <p:cNvPr id="20" name="Picture Placeholder 19">
            <a:extLst>
              <a:ext uri="{FF2B5EF4-FFF2-40B4-BE49-F238E27FC236}">
                <a16:creationId xmlns:a16="http://schemas.microsoft.com/office/drawing/2014/main" id="{9CE480F5-F7D8-C7A2-8480-DE509CA3F5BC}"/>
              </a:ext>
            </a:extLst>
          </p:cNvPr>
          <p:cNvSpPr>
            <a:spLocks noGrp="1"/>
          </p:cNvSpPr>
          <p:nvPr>
            <p:ph type="pic" sz="quarter" idx="11"/>
          </p:nvPr>
        </p:nvSpPr>
        <p:spPr/>
      </p:sp>
      <p:pic>
        <p:nvPicPr>
          <p:cNvPr id="30" name="Picture 29">
            <a:extLst>
              <a:ext uri="{FF2B5EF4-FFF2-40B4-BE49-F238E27FC236}">
                <a16:creationId xmlns:a16="http://schemas.microsoft.com/office/drawing/2014/main" id="{16EF0035-A1AF-E317-6133-DF9F67619E4D}"/>
              </a:ext>
            </a:extLst>
          </p:cNvPr>
          <p:cNvPicPr>
            <a:picLocks noChangeAspect="1"/>
          </p:cNvPicPr>
          <p:nvPr/>
        </p:nvPicPr>
        <p:blipFill>
          <a:blip r:embed="rId3"/>
          <a:stretch>
            <a:fillRect/>
          </a:stretch>
        </p:blipFill>
        <p:spPr>
          <a:xfrm>
            <a:off x="7196525" y="3550995"/>
            <a:ext cx="1921140" cy="2848123"/>
          </a:xfrm>
          <a:prstGeom prst="rect">
            <a:avLst/>
          </a:prstGeom>
        </p:spPr>
      </p:pic>
      <p:pic>
        <p:nvPicPr>
          <p:cNvPr id="32" name="Picture 31">
            <a:extLst>
              <a:ext uri="{FF2B5EF4-FFF2-40B4-BE49-F238E27FC236}">
                <a16:creationId xmlns:a16="http://schemas.microsoft.com/office/drawing/2014/main" id="{A1A1AE99-1340-F70B-82B3-FDD22CF3F559}"/>
              </a:ext>
            </a:extLst>
          </p:cNvPr>
          <p:cNvPicPr>
            <a:picLocks noChangeAspect="1"/>
          </p:cNvPicPr>
          <p:nvPr/>
        </p:nvPicPr>
        <p:blipFill>
          <a:blip r:embed="rId4"/>
          <a:stretch>
            <a:fillRect/>
          </a:stretch>
        </p:blipFill>
        <p:spPr>
          <a:xfrm>
            <a:off x="5131398" y="3550995"/>
            <a:ext cx="1912036" cy="2848122"/>
          </a:xfrm>
          <a:prstGeom prst="rect">
            <a:avLst/>
          </a:prstGeom>
        </p:spPr>
      </p:pic>
      <p:pic>
        <p:nvPicPr>
          <p:cNvPr id="34" name="Picture 33">
            <a:extLst>
              <a:ext uri="{FF2B5EF4-FFF2-40B4-BE49-F238E27FC236}">
                <a16:creationId xmlns:a16="http://schemas.microsoft.com/office/drawing/2014/main" id="{524180F4-9470-0CE1-D578-FF40B9469FB1}"/>
              </a:ext>
            </a:extLst>
          </p:cNvPr>
          <p:cNvPicPr>
            <a:picLocks noChangeAspect="1"/>
          </p:cNvPicPr>
          <p:nvPr/>
        </p:nvPicPr>
        <p:blipFill>
          <a:blip r:embed="rId5"/>
          <a:stretch>
            <a:fillRect/>
          </a:stretch>
        </p:blipFill>
        <p:spPr>
          <a:xfrm>
            <a:off x="3044723" y="3550995"/>
            <a:ext cx="1966273" cy="2794177"/>
          </a:xfrm>
          <a:prstGeom prst="rect">
            <a:avLst/>
          </a:prstGeom>
        </p:spPr>
      </p:pic>
      <p:pic>
        <p:nvPicPr>
          <p:cNvPr id="38" name="Picture 37">
            <a:extLst>
              <a:ext uri="{FF2B5EF4-FFF2-40B4-BE49-F238E27FC236}">
                <a16:creationId xmlns:a16="http://schemas.microsoft.com/office/drawing/2014/main" id="{05673F45-BB45-7CE8-3F4A-997BFF52D927}"/>
              </a:ext>
            </a:extLst>
          </p:cNvPr>
          <p:cNvPicPr>
            <a:picLocks noChangeAspect="1"/>
          </p:cNvPicPr>
          <p:nvPr/>
        </p:nvPicPr>
        <p:blipFill>
          <a:blip r:embed="rId6"/>
          <a:stretch>
            <a:fillRect/>
          </a:stretch>
        </p:blipFill>
        <p:spPr>
          <a:xfrm>
            <a:off x="1040670" y="3560203"/>
            <a:ext cx="1862656" cy="2801475"/>
          </a:xfrm>
          <a:prstGeom prst="rect">
            <a:avLst/>
          </a:prstGeom>
        </p:spPr>
      </p:pic>
    </p:spTree>
    <p:extLst>
      <p:ext uri="{BB962C8B-B14F-4D97-AF65-F5344CB8AC3E}">
        <p14:creationId xmlns:p14="http://schemas.microsoft.com/office/powerpoint/2010/main" val="40835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Diagram, timeline&#10;&#10;Description automatically generated">
            <a:extLst>
              <a:ext uri="{FF2B5EF4-FFF2-40B4-BE49-F238E27FC236}">
                <a16:creationId xmlns:a16="http://schemas.microsoft.com/office/drawing/2014/main" id="{D69CA90B-D77E-9B44-B608-621725B89683}"/>
              </a:ext>
            </a:extLst>
          </p:cNvPr>
          <p:cNvPicPr>
            <a:picLocks noGrp="1" noChangeAspect="1"/>
          </p:cNvPicPr>
          <p:nvPr>
            <p:ph type="pic" sz="quarter" idx="10"/>
          </p:nvPr>
        </p:nvPicPr>
        <p:blipFill rotWithShape="1">
          <a:blip r:embed="rId2"/>
          <a:srcRect t="-45" r="255" b="2961"/>
          <a:stretch/>
        </p:blipFill>
        <p:spPr>
          <a:xfrm>
            <a:off x="5846803" y="145869"/>
            <a:ext cx="4415073" cy="3283131"/>
          </a:xfrm>
        </p:spPr>
      </p:pic>
      <p:sp>
        <p:nvSpPr>
          <p:cNvPr id="21" name="Content Placeholder 2">
            <a:extLst>
              <a:ext uri="{FF2B5EF4-FFF2-40B4-BE49-F238E27FC236}">
                <a16:creationId xmlns:a16="http://schemas.microsoft.com/office/drawing/2014/main" id="{22CC63A2-719F-1DE8-5A2E-3B50216D38C0}"/>
              </a:ext>
            </a:extLst>
          </p:cNvPr>
          <p:cNvSpPr>
            <a:spLocks noGrp="1"/>
          </p:cNvSpPr>
          <p:nvPr>
            <p:ph idx="4294967295"/>
          </p:nvPr>
        </p:nvSpPr>
        <p:spPr>
          <a:xfrm>
            <a:off x="1028700" y="4032250"/>
            <a:ext cx="3108325" cy="2286000"/>
          </a:xfrm>
        </p:spPr>
        <p:txBody>
          <a:bodyPr>
            <a:normAutofit fontScale="32500" lnSpcReduction="20000"/>
          </a:bodyPr>
          <a:lstStyle/>
          <a:p>
            <a:pPr marL="0" indent="0" algn="ctr">
              <a:buNone/>
            </a:pPr>
            <a:r>
              <a:rPr lang="en-US" dirty="0"/>
              <a:t>Product Owner </a:t>
            </a:r>
          </a:p>
          <a:p>
            <a:r>
              <a:rPr lang="en-US" dirty="0"/>
              <a:t>Communicates the prioritized business requirements to the scrum team</a:t>
            </a:r>
          </a:p>
          <a:p>
            <a:r>
              <a:rPr lang="en-US" dirty="0"/>
              <a:t>Defines the acceptance criteria</a:t>
            </a:r>
          </a:p>
          <a:p>
            <a:r>
              <a:rPr lang="en-US" dirty="0"/>
              <a:t>Defines and prioritizes  the product backlog</a:t>
            </a:r>
          </a:p>
          <a:p>
            <a:r>
              <a:rPr lang="en-US" dirty="0"/>
              <a:t>Evaluate the completely work and provide feedback</a:t>
            </a:r>
          </a:p>
        </p:txBody>
      </p:sp>
      <p:sp>
        <p:nvSpPr>
          <p:cNvPr id="23" name="Content Placeholder 3">
            <a:extLst>
              <a:ext uri="{FF2B5EF4-FFF2-40B4-BE49-F238E27FC236}">
                <a16:creationId xmlns:a16="http://schemas.microsoft.com/office/drawing/2014/main" id="{D78E8B5E-283D-AB96-8C5F-54092F815CE2}"/>
              </a:ext>
            </a:extLst>
          </p:cNvPr>
          <p:cNvSpPr>
            <a:spLocks noGrp="1"/>
          </p:cNvSpPr>
          <p:nvPr>
            <p:ph idx="4294967295"/>
          </p:nvPr>
        </p:nvSpPr>
        <p:spPr>
          <a:xfrm>
            <a:off x="4541520" y="3895568"/>
            <a:ext cx="3108960" cy="2285999"/>
          </a:xfrm>
        </p:spPr>
        <p:txBody>
          <a:bodyPr>
            <a:normAutofit fontScale="32500" lnSpcReduction="20000"/>
          </a:bodyPr>
          <a:lstStyle/>
          <a:p>
            <a:pPr marL="0" indent="0" algn="ctr">
              <a:buNone/>
            </a:pPr>
            <a:r>
              <a:rPr lang="en-US" dirty="0"/>
              <a:t>Scrum Master </a:t>
            </a:r>
          </a:p>
          <a:p>
            <a:r>
              <a:rPr lang="en-US" dirty="0"/>
              <a:t>Ensures a proper work environment for the team</a:t>
            </a:r>
          </a:p>
          <a:p>
            <a:r>
              <a:rPr lang="en-US" dirty="0"/>
              <a:t>Keeps the entire team informed and on track</a:t>
            </a:r>
          </a:p>
          <a:p>
            <a:r>
              <a:rPr lang="en-US" dirty="0"/>
              <a:t>Coaches the team members</a:t>
            </a:r>
          </a:p>
          <a:p>
            <a:r>
              <a:rPr lang="en-US" dirty="0"/>
              <a:t>Hosts the daily stand-up meetings</a:t>
            </a:r>
          </a:p>
          <a:p>
            <a:r>
              <a:rPr lang="en-US" dirty="0"/>
              <a:t>Assists product owner with product backlog</a:t>
            </a:r>
          </a:p>
          <a:p>
            <a:r>
              <a:rPr lang="en-US" dirty="0"/>
              <a:t>Removes roadblocks</a:t>
            </a:r>
          </a:p>
        </p:txBody>
      </p:sp>
      <p:sp>
        <p:nvSpPr>
          <p:cNvPr id="25" name="Content Placeholder 4">
            <a:extLst>
              <a:ext uri="{FF2B5EF4-FFF2-40B4-BE49-F238E27FC236}">
                <a16:creationId xmlns:a16="http://schemas.microsoft.com/office/drawing/2014/main" id="{3BB3B3CC-5D40-53E2-D446-DE5942482646}"/>
              </a:ext>
            </a:extLst>
          </p:cNvPr>
          <p:cNvSpPr>
            <a:spLocks noGrp="1"/>
          </p:cNvSpPr>
          <p:nvPr>
            <p:ph idx="4294967295"/>
          </p:nvPr>
        </p:nvSpPr>
        <p:spPr>
          <a:xfrm>
            <a:off x="8054340" y="3895568"/>
            <a:ext cx="3108960" cy="2285999"/>
          </a:xfrm>
        </p:spPr>
        <p:txBody>
          <a:bodyPr>
            <a:normAutofit fontScale="32500" lnSpcReduction="20000"/>
          </a:bodyPr>
          <a:lstStyle/>
          <a:p>
            <a:pPr marL="0" indent="0" algn="ctr">
              <a:buNone/>
            </a:pPr>
            <a:r>
              <a:rPr lang="en-US" dirty="0"/>
              <a:t>The Scrum Team - Developer</a:t>
            </a:r>
          </a:p>
          <a:p>
            <a:r>
              <a:rPr lang="en-US" dirty="0"/>
              <a:t>Achieve the goals define for each sprint</a:t>
            </a:r>
          </a:p>
          <a:p>
            <a:r>
              <a:rPr lang="en-US" dirty="0"/>
              <a:t>Attend daily scrum meetings to update other team members</a:t>
            </a:r>
          </a:p>
          <a:p>
            <a:r>
              <a:rPr lang="en-US" dirty="0"/>
              <a:t>Create the deliverables</a:t>
            </a:r>
          </a:p>
          <a:p>
            <a:r>
              <a:rPr lang="en-US" dirty="0"/>
              <a:t>Identify improvements during sprint reviews to help in the next sprints</a:t>
            </a:r>
          </a:p>
          <a:p>
            <a:r>
              <a:rPr lang="en-US" dirty="0"/>
              <a:t>Participate in retrospect project meetings</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a:xfrm>
            <a:off x="133350" y="6486982"/>
            <a:ext cx="2743200" cy="365125"/>
          </a:xfrm>
        </p:spPr>
        <p:txBody>
          <a:bodyPr anchor="ctr">
            <a:normAutofit/>
          </a:bodyPr>
          <a:lstStyle/>
          <a:p>
            <a:pPr>
              <a:spcAft>
                <a:spcPts val="600"/>
              </a:spcAft>
            </a:pPr>
            <a:fld id="{5AF05980-54E0-4F3D-BAF3-4CE06FA77025}" type="datetime1">
              <a:rPr lang="en-US" smtClean="0"/>
              <a:pPr>
                <a:spcAft>
                  <a:spcPts val="600"/>
                </a:spcAft>
              </a:pPr>
              <a:t>10/14/2022</a:t>
            </a:fld>
            <a:endParaRPr lang="en-US"/>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479071" y="828936"/>
            <a:ext cx="3924300" cy="2434386"/>
          </a:xfrm>
        </p:spPr>
        <p:txBody>
          <a:bodyPr anchor="ctr">
            <a:normAutofit/>
          </a:bodyPr>
          <a:lstStyle/>
          <a:p>
            <a:pPr algn="ctr"/>
            <a:r>
              <a:rPr lang="en-US" dirty="0"/>
              <a:t>Roles</a:t>
            </a:r>
          </a:p>
        </p:txBody>
      </p:sp>
    </p:spTree>
    <p:extLst>
      <p:ext uri="{BB962C8B-B14F-4D97-AF65-F5344CB8AC3E}">
        <p14:creationId xmlns:p14="http://schemas.microsoft.com/office/powerpoint/2010/main" val="28655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E9C329B-6DFE-88D8-E03F-7205EC8D57A5}"/>
              </a:ext>
            </a:extLst>
          </p:cNvPr>
          <p:cNvSpPr>
            <a:spLocks noGrp="1"/>
          </p:cNvSpPr>
          <p:nvPr>
            <p:ph type="dt" sz="half" idx="2"/>
          </p:nvPr>
        </p:nvSpPr>
        <p:spPr/>
        <p:txBody>
          <a:bodyPr/>
          <a:lstStyle/>
          <a:p>
            <a:fld id="{E199D1A0-04AB-4DD4-B9DB-BDEC5E64C94C}" type="datetime1">
              <a:rPr lang="en-US" smtClean="0"/>
              <a:t>10/14/2022</a:t>
            </a:fld>
            <a:endParaRPr lang="en-US" dirty="0"/>
          </a:p>
        </p:txBody>
      </p:sp>
      <p:sp>
        <p:nvSpPr>
          <p:cNvPr id="7" name="Slide Number Placeholder 6">
            <a:extLst>
              <a:ext uri="{FF2B5EF4-FFF2-40B4-BE49-F238E27FC236}">
                <a16:creationId xmlns:a16="http://schemas.microsoft.com/office/drawing/2014/main" id="{CE3C15F5-7656-97FA-CF47-937C9DEB908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1" name="Title 10">
            <a:extLst>
              <a:ext uri="{FF2B5EF4-FFF2-40B4-BE49-F238E27FC236}">
                <a16:creationId xmlns:a16="http://schemas.microsoft.com/office/drawing/2014/main" id="{EA1784C3-6D3D-5B0E-A696-932733D6CBE0}"/>
              </a:ext>
            </a:extLst>
          </p:cNvPr>
          <p:cNvSpPr>
            <a:spLocks noGrp="1"/>
          </p:cNvSpPr>
          <p:nvPr>
            <p:ph type="title"/>
          </p:nvPr>
        </p:nvSpPr>
        <p:spPr/>
        <p:txBody>
          <a:bodyPr/>
          <a:lstStyle/>
          <a:p>
            <a:pPr algn="ctr"/>
            <a:r>
              <a:rPr lang="en-US" dirty="0"/>
              <a:t>Agile SDLC</a:t>
            </a:r>
          </a:p>
        </p:txBody>
      </p:sp>
      <p:pic>
        <p:nvPicPr>
          <p:cNvPr id="10" name="Picture 9">
            <a:extLst>
              <a:ext uri="{FF2B5EF4-FFF2-40B4-BE49-F238E27FC236}">
                <a16:creationId xmlns:a16="http://schemas.microsoft.com/office/drawing/2014/main" id="{AEF3310C-E2D1-0E24-C853-E5731CA01E84}"/>
              </a:ext>
            </a:extLst>
          </p:cNvPr>
          <p:cNvPicPr>
            <a:picLocks noChangeAspect="1"/>
          </p:cNvPicPr>
          <p:nvPr/>
        </p:nvPicPr>
        <p:blipFill>
          <a:blip r:embed="rId2"/>
          <a:stretch>
            <a:fillRect/>
          </a:stretch>
        </p:blipFill>
        <p:spPr>
          <a:xfrm>
            <a:off x="1829186" y="2487395"/>
            <a:ext cx="8533628" cy="3300222"/>
          </a:xfrm>
          <a:prstGeom prst="rect">
            <a:avLst/>
          </a:prstGeom>
        </p:spPr>
      </p:pic>
    </p:spTree>
    <p:extLst>
      <p:ext uri="{BB962C8B-B14F-4D97-AF65-F5344CB8AC3E}">
        <p14:creationId xmlns:p14="http://schemas.microsoft.com/office/powerpoint/2010/main" val="397541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97DE9142-09E3-EAC0-309A-AF8411C32351}"/>
              </a:ext>
            </a:extLst>
          </p:cNvPr>
          <p:cNvSpPr>
            <a:spLocks noGrp="1"/>
          </p:cNvSpPr>
          <p:nvPr>
            <p:ph type="dt" sz="half" idx="2"/>
          </p:nvPr>
        </p:nvSpPr>
        <p:spPr/>
        <p:txBody>
          <a:bodyPr/>
          <a:lstStyle/>
          <a:p>
            <a:fld id="{AAD2DF6D-B715-4785-8DEA-9165C638CF44}" type="datetime1">
              <a:rPr lang="en-US" smtClean="0"/>
              <a:t>10/14/2022</a:t>
            </a:fld>
            <a:endParaRPr lang="en-US" dirty="0"/>
          </a:p>
        </p:txBody>
      </p:sp>
      <p:sp>
        <p:nvSpPr>
          <p:cNvPr id="9" name="Slide Number Placeholder 8">
            <a:extLst>
              <a:ext uri="{FF2B5EF4-FFF2-40B4-BE49-F238E27FC236}">
                <a16:creationId xmlns:a16="http://schemas.microsoft.com/office/drawing/2014/main" id="{87AE11BD-2073-B168-F917-F9BAA87F15E4}"/>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0" name="Title 9">
            <a:extLst>
              <a:ext uri="{FF2B5EF4-FFF2-40B4-BE49-F238E27FC236}">
                <a16:creationId xmlns:a16="http://schemas.microsoft.com/office/drawing/2014/main" id="{32A84505-98E1-64F0-098F-2E2C59D1CA09}"/>
              </a:ext>
            </a:extLst>
          </p:cNvPr>
          <p:cNvSpPr>
            <a:spLocks noGrp="1"/>
          </p:cNvSpPr>
          <p:nvPr>
            <p:ph type="title"/>
          </p:nvPr>
        </p:nvSpPr>
        <p:spPr/>
        <p:txBody>
          <a:bodyPr/>
          <a:lstStyle/>
          <a:p>
            <a:pPr algn="ctr"/>
            <a:r>
              <a:rPr lang="en-US" dirty="0">
                <a:solidFill>
                  <a:schemeClr val="bg1"/>
                </a:solidFill>
              </a:rPr>
              <a:t>SDLC Phases</a:t>
            </a:r>
          </a:p>
        </p:txBody>
      </p:sp>
      <p:sp>
        <p:nvSpPr>
          <p:cNvPr id="11" name="Text Placeholder 10">
            <a:extLst>
              <a:ext uri="{FF2B5EF4-FFF2-40B4-BE49-F238E27FC236}">
                <a16:creationId xmlns:a16="http://schemas.microsoft.com/office/drawing/2014/main" id="{1EBBAE1F-007C-F017-EDA5-AC69B10C2D7A}"/>
              </a:ext>
            </a:extLst>
          </p:cNvPr>
          <p:cNvSpPr>
            <a:spLocks noGrp="1"/>
          </p:cNvSpPr>
          <p:nvPr>
            <p:ph type="body" sz="quarter" idx="16"/>
          </p:nvPr>
        </p:nvSpPr>
        <p:spPr>
          <a:xfrm>
            <a:off x="0" y="2276382"/>
            <a:ext cx="1866900" cy="711200"/>
          </a:xfrm>
        </p:spPr>
        <p:txBody>
          <a:bodyPr/>
          <a:lstStyle/>
          <a:p>
            <a:pPr algn="ctr"/>
            <a:r>
              <a:rPr lang="en-US" dirty="0">
                <a:solidFill>
                  <a:schemeClr val="bg1"/>
                </a:solidFill>
              </a:rPr>
              <a:t>Concept</a:t>
            </a:r>
          </a:p>
        </p:txBody>
      </p:sp>
      <p:sp>
        <p:nvSpPr>
          <p:cNvPr id="12" name="Text Placeholder 11">
            <a:extLst>
              <a:ext uri="{FF2B5EF4-FFF2-40B4-BE49-F238E27FC236}">
                <a16:creationId xmlns:a16="http://schemas.microsoft.com/office/drawing/2014/main" id="{1E4134F7-3ED3-9E96-7076-4BDB9C658626}"/>
              </a:ext>
            </a:extLst>
          </p:cNvPr>
          <p:cNvSpPr>
            <a:spLocks noGrp="1"/>
          </p:cNvSpPr>
          <p:nvPr>
            <p:ph type="body" sz="quarter" idx="17"/>
          </p:nvPr>
        </p:nvSpPr>
        <p:spPr>
          <a:xfrm>
            <a:off x="1808162" y="2295587"/>
            <a:ext cx="1866900" cy="711200"/>
          </a:xfrm>
        </p:spPr>
        <p:txBody>
          <a:bodyPr/>
          <a:lstStyle/>
          <a:p>
            <a:pPr algn="ctr"/>
            <a:r>
              <a:rPr lang="en-US" dirty="0">
                <a:solidFill>
                  <a:schemeClr val="bg1"/>
                </a:solidFill>
              </a:rPr>
              <a:t>Inception</a:t>
            </a:r>
          </a:p>
        </p:txBody>
      </p:sp>
      <p:sp>
        <p:nvSpPr>
          <p:cNvPr id="13" name="Text Placeholder 12">
            <a:extLst>
              <a:ext uri="{FF2B5EF4-FFF2-40B4-BE49-F238E27FC236}">
                <a16:creationId xmlns:a16="http://schemas.microsoft.com/office/drawing/2014/main" id="{B61B1579-C627-EA1E-DA5B-C31DBC098060}"/>
              </a:ext>
            </a:extLst>
          </p:cNvPr>
          <p:cNvSpPr>
            <a:spLocks noGrp="1"/>
          </p:cNvSpPr>
          <p:nvPr>
            <p:ph type="body" sz="quarter" idx="18"/>
          </p:nvPr>
        </p:nvSpPr>
        <p:spPr>
          <a:xfrm>
            <a:off x="3864639" y="2273284"/>
            <a:ext cx="1866900" cy="711200"/>
          </a:xfrm>
        </p:spPr>
        <p:txBody>
          <a:bodyPr/>
          <a:lstStyle/>
          <a:p>
            <a:pPr algn="ctr"/>
            <a:r>
              <a:rPr lang="en-US" dirty="0">
                <a:solidFill>
                  <a:schemeClr val="bg1"/>
                </a:solidFill>
              </a:rPr>
              <a:t>Construction</a:t>
            </a:r>
          </a:p>
          <a:p>
            <a:pPr algn="ctr"/>
            <a:r>
              <a:rPr lang="en-US" dirty="0">
                <a:solidFill>
                  <a:schemeClr val="bg1"/>
                </a:solidFill>
              </a:rPr>
              <a:t>Iteration</a:t>
            </a:r>
          </a:p>
        </p:txBody>
      </p:sp>
      <p:sp>
        <p:nvSpPr>
          <p:cNvPr id="14" name="Text Placeholder 13">
            <a:extLst>
              <a:ext uri="{FF2B5EF4-FFF2-40B4-BE49-F238E27FC236}">
                <a16:creationId xmlns:a16="http://schemas.microsoft.com/office/drawing/2014/main" id="{45783945-8D7C-B314-BF7A-E9BD40E78E09}"/>
              </a:ext>
            </a:extLst>
          </p:cNvPr>
          <p:cNvSpPr>
            <a:spLocks noGrp="1"/>
          </p:cNvSpPr>
          <p:nvPr>
            <p:ph type="body" sz="quarter" idx="19"/>
          </p:nvPr>
        </p:nvSpPr>
        <p:spPr>
          <a:xfrm>
            <a:off x="5832178" y="2295587"/>
            <a:ext cx="1866900" cy="711200"/>
          </a:xfrm>
        </p:spPr>
        <p:txBody>
          <a:bodyPr/>
          <a:lstStyle/>
          <a:p>
            <a:pPr algn="ctr"/>
            <a:r>
              <a:rPr lang="en-US" dirty="0">
                <a:solidFill>
                  <a:schemeClr val="bg1"/>
                </a:solidFill>
              </a:rPr>
              <a:t>Release</a:t>
            </a:r>
          </a:p>
        </p:txBody>
      </p:sp>
      <p:sp>
        <p:nvSpPr>
          <p:cNvPr id="15" name="Text Placeholder 14">
            <a:extLst>
              <a:ext uri="{FF2B5EF4-FFF2-40B4-BE49-F238E27FC236}">
                <a16:creationId xmlns:a16="http://schemas.microsoft.com/office/drawing/2014/main" id="{C59E0F15-35BF-5585-F13E-DB27C37FD5E0}"/>
              </a:ext>
            </a:extLst>
          </p:cNvPr>
          <p:cNvSpPr>
            <a:spLocks noGrp="1"/>
          </p:cNvSpPr>
          <p:nvPr>
            <p:ph type="body" sz="quarter" idx="20"/>
          </p:nvPr>
        </p:nvSpPr>
        <p:spPr>
          <a:xfrm>
            <a:off x="7788016" y="2295587"/>
            <a:ext cx="1866900" cy="711200"/>
          </a:xfrm>
        </p:spPr>
        <p:txBody>
          <a:bodyPr/>
          <a:lstStyle/>
          <a:p>
            <a:pPr algn="ctr"/>
            <a:r>
              <a:rPr lang="en-US" dirty="0">
                <a:solidFill>
                  <a:schemeClr val="bg1"/>
                </a:solidFill>
              </a:rPr>
              <a:t>Maintenance</a:t>
            </a:r>
          </a:p>
          <a:p>
            <a:pPr algn="ctr"/>
            <a:r>
              <a:rPr lang="en-US" dirty="0">
                <a:solidFill>
                  <a:schemeClr val="bg1"/>
                </a:solidFill>
              </a:rPr>
              <a:t>Production</a:t>
            </a:r>
          </a:p>
        </p:txBody>
      </p:sp>
      <p:sp>
        <p:nvSpPr>
          <p:cNvPr id="17" name="TextBox 16">
            <a:extLst>
              <a:ext uri="{FF2B5EF4-FFF2-40B4-BE49-F238E27FC236}">
                <a16:creationId xmlns:a16="http://schemas.microsoft.com/office/drawing/2014/main" id="{3F14DD77-968A-C284-7FA3-D4776AF1419C}"/>
              </a:ext>
            </a:extLst>
          </p:cNvPr>
          <p:cNvSpPr txBox="1"/>
          <p:nvPr/>
        </p:nvSpPr>
        <p:spPr>
          <a:xfrm>
            <a:off x="177483" y="2817755"/>
            <a:ext cx="1748154" cy="3416320"/>
          </a:xfrm>
          <a:prstGeom prst="rect">
            <a:avLst/>
          </a:prstGeom>
          <a:noFill/>
        </p:spPr>
        <p:txBody>
          <a:bodyPr wrap="square" rtlCol="0">
            <a:spAutoFit/>
          </a:bodyPr>
          <a:lstStyle/>
          <a:p>
            <a:r>
              <a:rPr lang="en-US" dirty="0">
                <a:solidFill>
                  <a:srgbClr val="333333"/>
                </a:solidFill>
                <a:latin typeface="Georgia" panose="02040502050405020303" pitchFamily="18" charset="0"/>
              </a:rPr>
              <a:t>T</a:t>
            </a:r>
            <a:r>
              <a:rPr lang="en-US" b="0" i="0" dirty="0">
                <a:solidFill>
                  <a:srgbClr val="333333"/>
                </a:solidFill>
                <a:effectLst/>
                <a:latin typeface="Georgia" panose="02040502050405020303" pitchFamily="18" charset="0"/>
              </a:rPr>
              <a:t>he stakeholder will determine the objective and scope of the software. The Product Owner documents the key requirements of the product.</a:t>
            </a:r>
            <a:endParaRPr lang="en-US" dirty="0"/>
          </a:p>
        </p:txBody>
      </p:sp>
      <p:sp>
        <p:nvSpPr>
          <p:cNvPr id="20" name="Text Placeholder 11">
            <a:extLst>
              <a:ext uri="{FF2B5EF4-FFF2-40B4-BE49-F238E27FC236}">
                <a16:creationId xmlns:a16="http://schemas.microsoft.com/office/drawing/2014/main" id="{AFFE2AE9-66B7-FD0E-589A-3DD637235357}"/>
              </a:ext>
            </a:extLst>
          </p:cNvPr>
          <p:cNvSpPr txBox="1">
            <a:spLocks/>
          </p:cNvSpPr>
          <p:nvPr/>
        </p:nvSpPr>
        <p:spPr>
          <a:xfrm>
            <a:off x="9750709" y="2273284"/>
            <a:ext cx="1866900" cy="71120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accent2">
                    <a:lumMod val="50000"/>
                  </a:schemeClr>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bg1"/>
                </a:solidFill>
              </a:rPr>
              <a:t>Retirement</a:t>
            </a:r>
          </a:p>
        </p:txBody>
      </p:sp>
      <p:sp>
        <p:nvSpPr>
          <p:cNvPr id="21" name="TextBox 20">
            <a:extLst>
              <a:ext uri="{FF2B5EF4-FFF2-40B4-BE49-F238E27FC236}">
                <a16:creationId xmlns:a16="http://schemas.microsoft.com/office/drawing/2014/main" id="{9E1A0E21-083B-722D-4C27-34B47BD69FEC}"/>
              </a:ext>
            </a:extLst>
          </p:cNvPr>
          <p:cNvSpPr txBox="1"/>
          <p:nvPr/>
        </p:nvSpPr>
        <p:spPr>
          <a:xfrm>
            <a:off x="1925637" y="3019544"/>
            <a:ext cx="1748154" cy="2031325"/>
          </a:xfrm>
          <a:prstGeom prst="rect">
            <a:avLst/>
          </a:prstGeom>
          <a:noFill/>
        </p:spPr>
        <p:txBody>
          <a:bodyPr wrap="square" rtlCol="0">
            <a:spAutoFit/>
          </a:bodyPr>
          <a:lstStyle/>
          <a:p>
            <a:r>
              <a:rPr lang="en-US" dirty="0">
                <a:solidFill>
                  <a:srgbClr val="333333"/>
                </a:solidFill>
                <a:latin typeface="Georgia" panose="02040502050405020303" pitchFamily="18" charset="0"/>
              </a:rPr>
              <a:t>Product owner creates the development team. The team designs a mockup for the UI.</a:t>
            </a:r>
            <a:endParaRPr lang="en-US" dirty="0"/>
          </a:p>
        </p:txBody>
      </p:sp>
      <p:sp>
        <p:nvSpPr>
          <p:cNvPr id="22" name="TextBox 21">
            <a:extLst>
              <a:ext uri="{FF2B5EF4-FFF2-40B4-BE49-F238E27FC236}">
                <a16:creationId xmlns:a16="http://schemas.microsoft.com/office/drawing/2014/main" id="{57F05BFF-D436-D562-7DEA-92E8FF5C3C1C}"/>
              </a:ext>
            </a:extLst>
          </p:cNvPr>
          <p:cNvSpPr txBox="1"/>
          <p:nvPr/>
        </p:nvSpPr>
        <p:spPr>
          <a:xfrm>
            <a:off x="3953063" y="2984484"/>
            <a:ext cx="1748154" cy="2308324"/>
          </a:xfrm>
          <a:prstGeom prst="rect">
            <a:avLst/>
          </a:prstGeom>
          <a:noFill/>
        </p:spPr>
        <p:txBody>
          <a:bodyPr wrap="square" rtlCol="0">
            <a:spAutoFit/>
          </a:bodyPr>
          <a:lstStyle/>
          <a:p>
            <a:r>
              <a:rPr lang="en-US" dirty="0">
                <a:solidFill>
                  <a:srgbClr val="333333"/>
                </a:solidFill>
                <a:latin typeface="Georgia" panose="02040502050405020303" pitchFamily="18" charset="0"/>
              </a:rPr>
              <a:t>The development works on the requirements. The team completes tasks during sprints.</a:t>
            </a:r>
            <a:endParaRPr lang="en-US" dirty="0"/>
          </a:p>
        </p:txBody>
      </p:sp>
      <p:sp>
        <p:nvSpPr>
          <p:cNvPr id="23" name="TextBox 22">
            <a:extLst>
              <a:ext uri="{FF2B5EF4-FFF2-40B4-BE49-F238E27FC236}">
                <a16:creationId xmlns:a16="http://schemas.microsoft.com/office/drawing/2014/main" id="{5C6CFDE0-865F-FEFA-544D-4CF8D652B3FF}"/>
              </a:ext>
            </a:extLst>
          </p:cNvPr>
          <p:cNvSpPr txBox="1"/>
          <p:nvPr/>
        </p:nvSpPr>
        <p:spPr>
          <a:xfrm>
            <a:off x="5820477" y="2918002"/>
            <a:ext cx="1748154" cy="2308324"/>
          </a:xfrm>
          <a:prstGeom prst="rect">
            <a:avLst/>
          </a:prstGeom>
          <a:noFill/>
        </p:spPr>
        <p:txBody>
          <a:bodyPr wrap="square" rtlCol="0">
            <a:spAutoFit/>
          </a:bodyPr>
          <a:lstStyle/>
          <a:p>
            <a:r>
              <a:rPr lang="en-US" dirty="0">
                <a:solidFill>
                  <a:srgbClr val="333333"/>
                </a:solidFill>
                <a:latin typeface="Georgia" panose="02040502050405020303" pitchFamily="18" charset="0"/>
              </a:rPr>
              <a:t>The QA team checks to ensure the product is free of bugs or issues before releasing the software.</a:t>
            </a:r>
            <a:endParaRPr lang="en-US" dirty="0"/>
          </a:p>
        </p:txBody>
      </p:sp>
      <p:sp>
        <p:nvSpPr>
          <p:cNvPr id="24" name="TextBox 23">
            <a:extLst>
              <a:ext uri="{FF2B5EF4-FFF2-40B4-BE49-F238E27FC236}">
                <a16:creationId xmlns:a16="http://schemas.microsoft.com/office/drawing/2014/main" id="{C0A7573D-2F7D-B96E-105A-5095091B216D}"/>
              </a:ext>
            </a:extLst>
          </p:cNvPr>
          <p:cNvSpPr txBox="1"/>
          <p:nvPr/>
        </p:nvSpPr>
        <p:spPr>
          <a:xfrm>
            <a:off x="7847389" y="3019544"/>
            <a:ext cx="1748154" cy="3139321"/>
          </a:xfrm>
          <a:prstGeom prst="rect">
            <a:avLst/>
          </a:prstGeom>
          <a:noFill/>
        </p:spPr>
        <p:txBody>
          <a:bodyPr wrap="square" rtlCol="0">
            <a:spAutoFit/>
          </a:bodyPr>
          <a:lstStyle/>
          <a:p>
            <a:r>
              <a:rPr lang="en-US" dirty="0">
                <a:solidFill>
                  <a:srgbClr val="333333"/>
                </a:solidFill>
                <a:latin typeface="Georgia" panose="02040502050405020303" pitchFamily="18" charset="0"/>
              </a:rPr>
              <a:t>T</a:t>
            </a:r>
            <a:r>
              <a:rPr lang="en-US" b="0" i="0" dirty="0">
                <a:solidFill>
                  <a:srgbClr val="333333"/>
                </a:solidFill>
                <a:effectLst/>
                <a:latin typeface="Georgia" panose="02040502050405020303" pitchFamily="18" charset="0"/>
              </a:rPr>
              <a:t>he development team provides regular support to the customer to ensure that the software runs smoothly without any bugs.</a:t>
            </a:r>
            <a:endParaRPr lang="en-US" dirty="0"/>
          </a:p>
        </p:txBody>
      </p:sp>
      <p:sp>
        <p:nvSpPr>
          <p:cNvPr id="25" name="TextBox 24">
            <a:extLst>
              <a:ext uri="{FF2B5EF4-FFF2-40B4-BE49-F238E27FC236}">
                <a16:creationId xmlns:a16="http://schemas.microsoft.com/office/drawing/2014/main" id="{A3D3DED4-AE13-26B9-41F7-A1A2C6FE8430}"/>
              </a:ext>
            </a:extLst>
          </p:cNvPr>
          <p:cNvSpPr txBox="1"/>
          <p:nvPr/>
        </p:nvSpPr>
        <p:spPr>
          <a:xfrm>
            <a:off x="9869455" y="2984484"/>
            <a:ext cx="1748154" cy="2031325"/>
          </a:xfrm>
          <a:prstGeom prst="rect">
            <a:avLst/>
          </a:prstGeom>
          <a:noFill/>
        </p:spPr>
        <p:txBody>
          <a:bodyPr wrap="square" rtlCol="0">
            <a:spAutoFit/>
          </a:bodyPr>
          <a:lstStyle/>
          <a:p>
            <a:r>
              <a:rPr lang="en-US" dirty="0">
                <a:solidFill>
                  <a:srgbClr val="333333"/>
                </a:solidFill>
                <a:latin typeface="Georgia" panose="02040502050405020303" pitchFamily="18" charset="0"/>
              </a:rPr>
              <a:t>Retirement of a system when new software is being introduced or has become outdated.</a:t>
            </a:r>
            <a:endParaRPr lang="en-US" dirty="0"/>
          </a:p>
        </p:txBody>
      </p:sp>
    </p:spTree>
    <p:extLst>
      <p:ext uri="{BB962C8B-B14F-4D97-AF65-F5344CB8AC3E}">
        <p14:creationId xmlns:p14="http://schemas.microsoft.com/office/powerpoint/2010/main" val="106935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4">
            <a:extLst>
              <a:ext uri="{FF2B5EF4-FFF2-40B4-BE49-F238E27FC236}">
                <a16:creationId xmlns:a16="http://schemas.microsoft.com/office/drawing/2014/main" id="{B5F035ED-4222-0837-3781-9E43541005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3600" kern="1200" dirty="0">
                <a:solidFill>
                  <a:srgbClr val="FFFFFF"/>
                </a:solidFill>
                <a:latin typeface="+mj-lt"/>
                <a:ea typeface="+mj-ea"/>
                <a:cs typeface="+mj-cs"/>
              </a:rPr>
              <a:t>Waterfall Vs</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Agile</a:t>
            </a:r>
          </a:p>
        </p:txBody>
      </p:sp>
      <p:pic>
        <p:nvPicPr>
          <p:cNvPr id="5" name="Picture 4">
            <a:extLst>
              <a:ext uri="{FF2B5EF4-FFF2-40B4-BE49-F238E27FC236}">
                <a16:creationId xmlns:a16="http://schemas.microsoft.com/office/drawing/2014/main" id="{84EFC287-D7B8-39AC-2AD6-2CE5F0BDB58F}"/>
              </a:ext>
            </a:extLst>
          </p:cNvPr>
          <p:cNvPicPr>
            <a:picLocks noChangeAspect="1"/>
          </p:cNvPicPr>
          <p:nvPr/>
        </p:nvPicPr>
        <p:blipFill>
          <a:blip r:embed="rId2"/>
          <a:stretch>
            <a:fillRect/>
          </a:stretch>
        </p:blipFill>
        <p:spPr>
          <a:xfrm>
            <a:off x="4777316" y="1582747"/>
            <a:ext cx="6780700" cy="3690176"/>
          </a:xfrm>
          <a:prstGeom prst="rect">
            <a:avLst/>
          </a:prstGeom>
        </p:spPr>
      </p:pic>
      <p:sp>
        <p:nvSpPr>
          <p:cNvPr id="2" name="Date Placeholder 1">
            <a:extLst>
              <a:ext uri="{FF2B5EF4-FFF2-40B4-BE49-F238E27FC236}">
                <a16:creationId xmlns:a16="http://schemas.microsoft.com/office/drawing/2014/main" id="{0E15B4B9-345D-BD1B-EF32-A2A5690512CA}"/>
              </a:ext>
            </a:extLst>
          </p:cNvPr>
          <p:cNvSpPr>
            <a:spLocks noGrp="1"/>
          </p:cNvSpPr>
          <p:nvPr>
            <p:ph type="dt" sz="half" idx="2"/>
          </p:nvPr>
        </p:nvSpPr>
        <p:spPr>
          <a:xfrm>
            <a:off x="8842248" y="6356350"/>
            <a:ext cx="1997202" cy="365125"/>
          </a:xfrm>
        </p:spPr>
        <p:txBody>
          <a:bodyPr vert="horz" lIns="91440" tIns="45720" rIns="91440" bIns="45720" rtlCol="0" anchor="ctr">
            <a:normAutofit/>
          </a:bodyPr>
          <a:lstStyle/>
          <a:p>
            <a:pPr algn="r">
              <a:spcAft>
                <a:spcPts val="600"/>
              </a:spcAft>
            </a:pPr>
            <a:fld id="{CF53EA80-260A-4EE9-83BB-E6DD04DEA906}" type="datetime1">
              <a:rPr lang="en-US" sz="1200">
                <a:solidFill>
                  <a:schemeClr val="tx1">
                    <a:alpha val="80000"/>
                  </a:schemeClr>
                </a:solidFill>
              </a:rPr>
              <a:pPr algn="r">
                <a:spcAft>
                  <a:spcPts val="600"/>
                </a:spcAft>
              </a:pPr>
              <a:t>10/14/2022</a:t>
            </a:fld>
            <a:endParaRPr lang="en-US" sz="1200">
              <a:solidFill>
                <a:schemeClr val="tx1">
                  <a:alpha val="80000"/>
                </a:schemeClr>
              </a:solidFill>
            </a:endParaRPr>
          </a:p>
        </p:txBody>
      </p:sp>
      <p:sp>
        <p:nvSpPr>
          <p:cNvPr id="3" name="Slide Number Placeholder 2">
            <a:extLst>
              <a:ext uri="{FF2B5EF4-FFF2-40B4-BE49-F238E27FC236}">
                <a16:creationId xmlns:a16="http://schemas.microsoft.com/office/drawing/2014/main" id="{28888970-75BA-418E-A3BF-E4275E3BBF83}"/>
              </a:ext>
            </a:extLst>
          </p:cNvPr>
          <p:cNvSpPr>
            <a:spLocks noGrp="1"/>
          </p:cNvSpPr>
          <p:nvPr>
            <p:ph type="sldNum" sz="quarter" idx="4"/>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sz="1200">
                <a:solidFill>
                  <a:schemeClr val="tx1">
                    <a:alpha val="80000"/>
                  </a:schemeClr>
                </a:solidFill>
                <a:latin typeface="+mn-lt"/>
                <a:cs typeface="+mn-cs"/>
              </a:rPr>
              <a:pPr>
                <a:spcAft>
                  <a:spcPts val="600"/>
                </a:spcAft>
              </a:pPr>
              <a:t>6</a:t>
            </a:fld>
            <a:endParaRPr lang="en-US" sz="1200">
              <a:solidFill>
                <a:schemeClr val="tx1">
                  <a:alpha val="80000"/>
                </a:schemeClr>
              </a:solidFill>
              <a:latin typeface="+mn-lt"/>
              <a:cs typeface="+mn-cs"/>
            </a:endParaRPr>
          </a:p>
        </p:txBody>
      </p:sp>
    </p:spTree>
    <p:extLst>
      <p:ext uri="{BB962C8B-B14F-4D97-AF65-F5344CB8AC3E}">
        <p14:creationId xmlns:p14="http://schemas.microsoft.com/office/powerpoint/2010/main" val="6630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5" name="Freeform: Shape 2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7" name="Freeform: Shape 2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itle 4">
            <a:extLst>
              <a:ext uri="{FF2B5EF4-FFF2-40B4-BE49-F238E27FC236}">
                <a16:creationId xmlns:a16="http://schemas.microsoft.com/office/drawing/2014/main" id="{B5F035ED-4222-0837-3781-9E43541005C2}"/>
              </a:ext>
            </a:extLst>
          </p:cNvPr>
          <p:cNvSpPr>
            <a:spLocks noGrp="1"/>
          </p:cNvSpPr>
          <p:nvPr>
            <p:ph type="title"/>
          </p:nvPr>
        </p:nvSpPr>
        <p:spPr>
          <a:xfrm>
            <a:off x="394814" y="2203236"/>
            <a:ext cx="3627534" cy="2251501"/>
          </a:xfrm>
        </p:spPr>
        <p:txBody>
          <a:bodyPr vert="horz" lIns="91440" tIns="45720" rIns="91440" bIns="45720" rtlCol="0" anchor="b">
            <a:normAutofit/>
          </a:bodyPr>
          <a:lstStyle/>
          <a:p>
            <a:pPr algn="ctr">
              <a:lnSpc>
                <a:spcPct val="90000"/>
              </a:lnSpc>
              <a:spcBef>
                <a:spcPct val="0"/>
              </a:spcBef>
            </a:pPr>
            <a:r>
              <a:rPr lang="en-US" sz="3600" kern="1200" dirty="0">
                <a:solidFill>
                  <a:schemeClr val="tx1"/>
                </a:solidFill>
                <a:latin typeface="+mj-lt"/>
                <a:ea typeface="+mj-ea"/>
                <a:cs typeface="+mj-cs"/>
              </a:rPr>
              <a:t>Waterfall Approach and</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Consideration Factors</a:t>
            </a:r>
          </a:p>
        </p:txBody>
      </p:sp>
      <p:sp>
        <p:nvSpPr>
          <p:cNvPr id="2" name="Date Placeholder 1">
            <a:extLst>
              <a:ext uri="{FF2B5EF4-FFF2-40B4-BE49-F238E27FC236}">
                <a16:creationId xmlns:a16="http://schemas.microsoft.com/office/drawing/2014/main" id="{0E15B4B9-345D-BD1B-EF32-A2A5690512CA}"/>
              </a:ext>
            </a:extLst>
          </p:cNvPr>
          <p:cNvSpPr>
            <a:spLocks noGrp="1"/>
          </p:cNvSpPr>
          <p:nvPr>
            <p:ph type="dt" sz="half" idx="2"/>
          </p:nvPr>
        </p:nvSpPr>
        <p:spPr>
          <a:xfrm>
            <a:off x="457201" y="234289"/>
            <a:ext cx="3222169" cy="348462"/>
          </a:xfrm>
        </p:spPr>
        <p:txBody>
          <a:bodyPr vert="horz" lIns="91440" tIns="45720" rIns="91440" bIns="45720" rtlCol="0" anchor="ctr">
            <a:normAutofit/>
          </a:bodyPr>
          <a:lstStyle/>
          <a:p>
            <a:pPr algn="ctr">
              <a:spcAft>
                <a:spcPts val="600"/>
              </a:spcAft>
            </a:pPr>
            <a:fld id="{CF53EA80-260A-4EE9-83BB-E6DD04DEA906}" type="datetime1">
              <a:rPr lang="en-US" sz="1200">
                <a:solidFill>
                  <a:schemeClr val="tx1">
                    <a:alpha val="60000"/>
                  </a:schemeClr>
                </a:solidFill>
              </a:rPr>
              <a:pPr algn="ctr">
                <a:spcAft>
                  <a:spcPts val="600"/>
                </a:spcAft>
              </a:pPr>
              <a:t>10/14/2022</a:t>
            </a:fld>
            <a:endParaRPr lang="en-US" sz="1200">
              <a:solidFill>
                <a:schemeClr val="tx1">
                  <a:alpha val="60000"/>
                </a:schemeClr>
              </a:solidFill>
            </a:endParaRPr>
          </a:p>
        </p:txBody>
      </p:sp>
      <p:sp>
        <p:nvSpPr>
          <p:cNvPr id="3" name="Slide Number Placeholder 2">
            <a:extLst>
              <a:ext uri="{FF2B5EF4-FFF2-40B4-BE49-F238E27FC236}">
                <a16:creationId xmlns:a16="http://schemas.microsoft.com/office/drawing/2014/main" id="{28888970-75BA-418E-A3BF-E4275E3BBF83}"/>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a:solidFill>
                  <a:srgbClr val="000000">
                    <a:alpha val="60000"/>
                  </a:srgbClr>
                </a:solidFill>
                <a:latin typeface="+mn-lt"/>
                <a:cs typeface="+mn-cs"/>
              </a:rPr>
              <a:pPr>
                <a:spcAft>
                  <a:spcPts val="600"/>
                </a:spcAft>
              </a:pPr>
              <a:t>7</a:t>
            </a:fld>
            <a:endParaRPr lang="en-US" sz="1200">
              <a:solidFill>
                <a:srgbClr val="000000">
                  <a:alpha val="60000"/>
                </a:srgbClr>
              </a:solidFill>
              <a:latin typeface="+mn-lt"/>
              <a:cs typeface="+mn-cs"/>
            </a:endParaRPr>
          </a:p>
        </p:txBody>
      </p:sp>
      <p:sp>
        <p:nvSpPr>
          <p:cNvPr id="4" name="Title 4">
            <a:extLst>
              <a:ext uri="{FF2B5EF4-FFF2-40B4-BE49-F238E27FC236}">
                <a16:creationId xmlns:a16="http://schemas.microsoft.com/office/drawing/2014/main" id="{60B90B43-74DB-5136-08FC-9AA6F538D6EB}"/>
              </a:ext>
            </a:extLst>
          </p:cNvPr>
          <p:cNvSpPr txBox="1">
            <a:spLocks/>
          </p:cNvSpPr>
          <p:nvPr/>
        </p:nvSpPr>
        <p:spPr>
          <a:xfrm>
            <a:off x="4874364" y="2038350"/>
            <a:ext cx="6860435" cy="2581275"/>
          </a:xfrm>
          <a:prstGeom prst="rect">
            <a:avLst/>
          </a:prstGeom>
        </p:spPr>
        <p:txBody>
          <a:bodyPr vert="horz" lIns="91440" tIns="45720" rIns="91440" bIns="45720" rtlCol="0" anchor="b">
            <a:normAutofit/>
          </a:bodyPr>
          <a:lstStyle>
            <a:lvl1pPr algn="l" defTabSz="914400" rtl="0" eaLnBrk="1" latinLnBrk="0" hangingPunct="1">
              <a:lnSpc>
                <a:spcPct val="150000"/>
              </a:lnSpc>
              <a:spcBef>
                <a:spcPts val="1000"/>
              </a:spcBef>
              <a:buNone/>
              <a:defRPr sz="2000" kern="1200">
                <a:solidFill>
                  <a:schemeClr val="accent2">
                    <a:lumMod val="50000"/>
                  </a:schemeClr>
                </a:solidFill>
                <a:latin typeface="+mj-lt"/>
                <a:ea typeface="+mj-ea"/>
                <a:cs typeface="+mj-cs"/>
              </a:defRPr>
            </a:lvl1pPr>
          </a:lstStyle>
          <a:p>
            <a:pPr algn="ctr">
              <a:lnSpc>
                <a:spcPct val="90000"/>
              </a:lnSpc>
              <a:spcBef>
                <a:spcPct val="0"/>
              </a:spcBef>
            </a:pPr>
            <a:r>
              <a:rPr lang="en-US" sz="1200" dirty="0">
                <a:solidFill>
                  <a:schemeClr val="tx1"/>
                </a:solidFill>
                <a:latin typeface="Times New Roman" panose="02020603050405020304" pitchFamily="18" charset="0"/>
                <a:cs typeface="Times New Roman" panose="02020603050405020304" pitchFamily="18" charset="0"/>
              </a:rPr>
              <a:t>The process would have been different if we used a waterfall development approach because the tasks/phases are done in linear steps where one tasks/phase needs to be considered done before moving onto the next tasks/phase as a deliverable. In waterfall the team establishes the requirements early in the project which could cause issues further into development if an issue comes up which then requires the team to go through every phase/tasks to find the error. Waterfall uses a fixed timeline where everything is mapped out before the project starts. During development, the client or stakeholders are not involved with the process, which stops the team from receiving feedback and implementing any changes.</a:t>
            </a:r>
          </a:p>
          <a:p>
            <a:pPr algn="ctr">
              <a:lnSpc>
                <a:spcPct val="90000"/>
              </a:lnSpc>
              <a:spcBef>
                <a:spcPct val="0"/>
              </a:spcBef>
            </a:pPr>
            <a:endParaRPr lang="en-US" sz="1200" dirty="0">
              <a:solidFill>
                <a:schemeClr val="tx1"/>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1200" dirty="0">
                <a:solidFill>
                  <a:schemeClr val="tx1"/>
                </a:solidFill>
                <a:latin typeface="Times New Roman" panose="02020603050405020304" pitchFamily="18" charset="0"/>
                <a:cs typeface="Times New Roman" panose="02020603050405020304" pitchFamily="18" charset="0"/>
              </a:rPr>
              <a:t>The factors I would consider if I were to choose a waterfall approach would be the size of the project, does the project require flexibility or is it a fixed project with a set schedule and budget. </a:t>
            </a:r>
          </a:p>
        </p:txBody>
      </p:sp>
    </p:spTree>
    <p:extLst>
      <p:ext uri="{BB962C8B-B14F-4D97-AF65-F5344CB8AC3E}">
        <p14:creationId xmlns:p14="http://schemas.microsoft.com/office/powerpoint/2010/main" val="26510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C4551-2663-89F2-C1D6-D6D1448E538C}"/>
              </a:ext>
            </a:extLst>
          </p:cNvPr>
          <p:cNvSpPr>
            <a:spLocks noGrp="1"/>
          </p:cNvSpPr>
          <p:nvPr>
            <p:ph type="dt" sz="half" idx="2"/>
          </p:nvPr>
        </p:nvSpPr>
        <p:spPr/>
        <p:txBody>
          <a:bodyPr/>
          <a:lstStyle/>
          <a:p>
            <a:fld id="{CF53EA80-260A-4EE9-83BB-E6DD04DEA906}" type="datetime1">
              <a:rPr lang="en-US" smtClean="0"/>
              <a:t>10/14/2022</a:t>
            </a:fld>
            <a:endParaRPr lang="en-US" dirty="0"/>
          </a:p>
        </p:txBody>
      </p:sp>
      <p:sp>
        <p:nvSpPr>
          <p:cNvPr id="3" name="Slide Number Placeholder 2">
            <a:extLst>
              <a:ext uri="{FF2B5EF4-FFF2-40B4-BE49-F238E27FC236}">
                <a16:creationId xmlns:a16="http://schemas.microsoft.com/office/drawing/2014/main" id="{3A9A9943-B9F1-2152-92BD-C049D336732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itle 3">
            <a:extLst>
              <a:ext uri="{FF2B5EF4-FFF2-40B4-BE49-F238E27FC236}">
                <a16:creationId xmlns:a16="http://schemas.microsoft.com/office/drawing/2014/main" id="{91D98694-2BBA-1D64-141A-A482107966BE}"/>
              </a:ext>
            </a:extLst>
          </p:cNvPr>
          <p:cNvSpPr>
            <a:spLocks noGrp="1"/>
          </p:cNvSpPr>
          <p:nvPr>
            <p:ph type="title"/>
          </p:nvPr>
        </p:nvSpPr>
        <p:spPr/>
        <p:txBody>
          <a:bodyPr/>
          <a:lstStyle/>
          <a:p>
            <a:r>
              <a:rPr lang="en-US" sz="4800" dirty="0"/>
              <a:t>Citations</a:t>
            </a:r>
          </a:p>
        </p:txBody>
      </p:sp>
      <p:sp>
        <p:nvSpPr>
          <p:cNvPr id="5" name="TextBox 4">
            <a:extLst>
              <a:ext uri="{FF2B5EF4-FFF2-40B4-BE49-F238E27FC236}">
                <a16:creationId xmlns:a16="http://schemas.microsoft.com/office/drawing/2014/main" id="{2B06A9E2-829C-7280-5C82-7726D09C62D5}"/>
              </a:ext>
            </a:extLst>
          </p:cNvPr>
          <p:cNvSpPr txBox="1"/>
          <p:nvPr/>
        </p:nvSpPr>
        <p:spPr>
          <a:xfrm>
            <a:off x="896829" y="2236206"/>
            <a:ext cx="10637286" cy="2585323"/>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https://www.qrpinternational.be/blog/glossary/who-is-the-scrum-developer-role-and-responsabilities/</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https://www.lucidchart.com/blog/agile-software-development-life-cycle</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https://www.forbes.com/advisor/business/agile-vs-waterfall-methodology/</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Citations for Pictures</a:t>
            </a:r>
          </a:p>
          <a:p>
            <a:r>
              <a:rPr lang="en-US" sz="1200"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https://www.orangescrum.com/tutorial/agile-scrum-management-an-overview/understanding-the-scrum-team-and-scrum-roles</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https://www.scrum.org/resources/blog/equality-accountabilities-scrum</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78065027"/>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{AEC917CF-B82D-450E-8B21-44EA38E60361}tf16411245_win32</Template>
  <TotalTime>80</TotalTime>
  <Words>507</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Biome Light</vt:lpstr>
      <vt:lpstr>Calibri</vt:lpstr>
      <vt:lpstr>Georgia</vt:lpstr>
      <vt:lpstr>Times New Roman</vt:lpstr>
      <vt:lpstr>Office Theme</vt:lpstr>
      <vt:lpstr>SCRUM-AGILE TEAM</vt:lpstr>
      <vt:lpstr>Our Team</vt:lpstr>
      <vt:lpstr>Roles</vt:lpstr>
      <vt:lpstr>Agile SDLC</vt:lpstr>
      <vt:lpstr>SDLC Phases</vt:lpstr>
      <vt:lpstr>Waterfall Vs Agile</vt:lpstr>
      <vt:lpstr>Waterfall Approach and Consideration Factors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TEAM</dc:title>
  <dc:creator>James Soto</dc:creator>
  <cp:lastModifiedBy>James Soto</cp:lastModifiedBy>
  <cp:revision>3</cp:revision>
  <dcterms:created xsi:type="dcterms:W3CDTF">2022-10-14T18:44:39Z</dcterms:created>
  <dcterms:modified xsi:type="dcterms:W3CDTF">2022-10-14T20:05:31Z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