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9" r:id="rId3"/>
    <p:sldId id="260" r:id="rId4"/>
    <p:sldId id="261" r:id="rId5"/>
    <p:sldId id="267" r:id="rId6"/>
    <p:sldId id="268" r:id="rId7"/>
    <p:sldId id="263" r:id="rId8"/>
    <p:sldId id="265"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75" d="100"/>
          <a:sy n="75" d="100"/>
        </p:scale>
        <p:origin x="183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Our first slide is on your functional system requirements which are essential for the operation of your system. The functional requirements are what we needed to implement to meet your goals. Your system will validate user credentials to log into your web application. Your system will show the student progress after each driving lesson, and it will also show the progress of each practice test and exam. During our meeting you showed us the vision of what you wanted the home page to look like and we believe we met and will exceed your expectations. For your home screen your system will display the following, the user's information, the instructors' notes, any special customer needs, the instructor's photo, </a:t>
            </a:r>
            <a:r>
              <a:rPr lang="en-US" baseline="0"/>
              <a:t>the student's </a:t>
            </a:r>
            <a:r>
              <a:rPr lang="en-US" baseline="0" dirty="0"/>
              <a:t>photo and any changes </a:t>
            </a:r>
            <a:r>
              <a:rPr lang="en-US" baseline="0"/>
              <a:t>from the DMV. </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0578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In this slide we are looking at the nonfunctional requirements implemented into your system. The system needed to run on all available platforms, which included all the current web browsers and mobile devices, iOS and Android. This allows DriverPass to get their product in as many hands as possible. The system was integrated using a server which allows the entire system to operate in real time, which will ensure that both the customer and DriverPass have the current up to date information. This is an essential part of your business where you have real time knowledge of where your vehicles are, what your instructors schedule looks like, and if the customer made any changes or modifications to their driving lessons.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For this diagram we have the many users that will interact with your system. The users that are interacting with your system are: your payment system where the customer will have the ability to make a payment, your instructors that will provide student feedback after every driving lesson, the owner who will have access to the entire system and able to update the information provided by the DMV, view reports, modify accounts, reset passwords, and update the tests and exams, we then have the administrator who will be able to create and open an account, have access to modify accounts and modify appointments, we have your IT dept who will perform system maintenance, reset passwords, and modify the system, and finally we have the customer who will be able to open an account, login into their account, schedule driving lessons, view the instructor feedback, take exams and tests and make payments. As you could see the entire system is catered to meet all of your needs and provide the user with every resource to ensure they are successful, which is </a:t>
            </a:r>
            <a:r>
              <a:rPr lang="en-US" baseline="0" dirty="0" err="1"/>
              <a:t>DriverPass’s</a:t>
            </a:r>
            <a:r>
              <a:rPr lang="en-US" baseline="0" dirty="0"/>
              <a:t> goal.</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I am breaking down the appointment management activity. This activity is at the heart of one of the many features we will be including in the finished product. Once the user logs into your web application, they will be sent to </a:t>
            </a:r>
            <a:r>
              <a:rPr lang="en-US" dirty="0" err="1"/>
              <a:t>DriverPass’s</a:t>
            </a:r>
            <a:r>
              <a:rPr lang="en-US" dirty="0"/>
              <a:t> home screen where they will navigate throughout the page and select an action. In this activity the action is to manage appointments. Once our user navigates to the scheduling screen the system will determine of the user has existing appointments or not. If they do have a scheduled appointment, the user will be able to see those appointments and could modify or reschedule the appointment. IF the user does not have an existing appointment the system will prompt them to schedule an appointment. After the user schedules, views or modifies their appointment the activity comes to an end.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I am breaking down the user login activity where the user is prompted to login when accessing your website. If the user does not have an account, they will need to register and create an account. Once a user has a valid account the user uses their login credentials to access the web application. The first step is for them to enter their username and password, if they enter the correct credentials, they are redirected to the home screen, if the credentials are wrong, they are prompted to enter them again. If they fail to enter the correct credentials after 3 tries, the account becomes locked and the admin team is notified, as requested. The admin team will start the process of account recovery and the user will once again be prompted to enter their username and password to gain access to the home page. This activity fills one of </a:t>
            </a:r>
            <a:r>
              <a:rPr lang="en-US" dirty="0" err="1"/>
              <a:t>DriverPass’s</a:t>
            </a:r>
            <a:r>
              <a:rPr lang="en-US" dirty="0"/>
              <a:t> needs with how we will secure their application and also how the user will be allowed to access their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24396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a:t>Let’s get into security.</a:t>
            </a:r>
          </a:p>
          <a:p>
            <a:endParaRPr lang="en-US" baseline="0" dirty="0"/>
          </a:p>
          <a:p>
            <a:r>
              <a:rPr lang="en-US" baseline="0" dirty="0"/>
              <a:t>We know security plays a major role in a company's success. To protect against hacks, brute force attacks, and data leaks we wanted to implement multiple layers of protection to both the company and the users. We believed that having a 2-factor authentication system in place would have the biggest impact. We would also secure the servers using SSL which is a security protocol that secures the communication between the client and the server. We will also encrypt the data and have IT remove unused accounts that are inactive after a specificized amount of days. In the future we could also add biometrics authentication to mobile devices accessing the web application. This adds another layer of security due to using the on device recorded face scan or fingerprint.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glaring limitation of the system design is the allotted time we were given to complete the system. With more time our development team could have worked out any bugs, errors or issues found in our code which ultimately would provide a better overall experience to you the client but also the user.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10/13/2022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10/13/2022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James Soto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pPr algn="ctr"/>
            <a:r>
              <a:rPr lang="en-US" dirty="0">
                <a:solidFill>
                  <a:schemeClr val="bg1"/>
                </a:solidFill>
              </a:rPr>
              <a:t>Functional</a:t>
            </a:r>
            <a:br>
              <a:rPr lang="en-US" dirty="0">
                <a:solidFill>
                  <a:schemeClr val="bg1"/>
                </a:solidFill>
              </a:rPr>
            </a:br>
            <a:r>
              <a:rPr lang="en-US" dirty="0">
                <a:solidFill>
                  <a:schemeClr val="bg1"/>
                </a:solidFill>
              </a:rPr>
              <a:t>System</a:t>
            </a:r>
            <a:br>
              <a:rPr lang="en-US" dirty="0">
                <a:solidFill>
                  <a:schemeClr val="bg1"/>
                </a:solidFill>
              </a:rPr>
            </a:br>
            <a:r>
              <a:rPr lang="en-US" dirty="0">
                <a:solidFill>
                  <a:schemeClr val="bg1"/>
                </a:solidFill>
              </a:rPr>
              <a:t>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validate user credentials when logging in.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the progress of each driving class.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the progress of each practice test and exam.</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display the user’s information.</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the driver’s notes.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display customers special needs.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the driver photo.</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show the student photo.</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be updated with new regulations and laws.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250757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pPr algn="ctr"/>
            <a:r>
              <a:rPr lang="en-US" dirty="0">
                <a:solidFill>
                  <a:schemeClr val="bg1"/>
                </a:solidFill>
              </a:rPr>
              <a:t>Nonfunctional</a:t>
            </a:r>
            <a:br>
              <a:rPr lang="en-US" dirty="0">
                <a:solidFill>
                  <a:schemeClr val="bg1"/>
                </a:solidFill>
              </a:rPr>
            </a:br>
            <a:r>
              <a:rPr lang="en-US" dirty="0">
                <a:solidFill>
                  <a:schemeClr val="bg1"/>
                </a:solidFill>
              </a:rPr>
              <a:t>System</a:t>
            </a:r>
            <a:br>
              <a:rPr lang="en-US" dirty="0">
                <a:solidFill>
                  <a:schemeClr val="bg1"/>
                </a:solidFill>
              </a:rPr>
            </a:br>
            <a:r>
              <a:rPr lang="en-US" dirty="0">
                <a:solidFill>
                  <a:schemeClr val="bg1"/>
                </a:solidFill>
              </a:rPr>
              <a:t>Requirements</a:t>
            </a:r>
          </a:p>
        </p:txBody>
      </p:sp>
      <p:sp>
        <p:nvSpPr>
          <p:cNvPr id="3" name="Content Placeholder 2"/>
          <p:cNvSpPr>
            <a:spLocks noGrp="1"/>
          </p:cNvSpPr>
          <p:nvPr>
            <p:ph idx="1"/>
          </p:nvPr>
        </p:nvSpPr>
        <p:spPr>
          <a:xfrm>
            <a:off x="6090574" y="801866"/>
            <a:ext cx="5306084" cy="5230634"/>
          </a:xfrm>
        </p:spPr>
        <p:txBody>
          <a:bodyPr anchor="ctr">
            <a:normAutofit fontScale="85000" lnSpcReduction="10000"/>
          </a:bodyPr>
          <a:lstStyle/>
          <a:p>
            <a:pPr marL="0" marR="0">
              <a:lnSpc>
                <a:spcPct val="107000"/>
              </a:lnSpc>
              <a:spcBef>
                <a:spcPts val="0"/>
              </a:spcBef>
              <a:spcAft>
                <a:spcPts val="12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system needs to run on all the available platforms so the user or company could access the information from anywhere. </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Android App</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iOS App</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Web browsers, including Google Chrome, Safari, Edge, Firefox</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2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system needs to be integrated with the server so when information is updated on any of the platforms, the updated information is displayed across the application and other platforms in real time.</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12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system should be updated regularly to ensure high performance and proper security: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New Security Updates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Reports of Crashing, Bugs and Errors</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Modifications to the Layout or UI</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r>
              <a:rPr lang="en-US" sz="1800" dirty="0">
                <a:effectLst/>
                <a:latin typeface="Calibri" panose="020F0502020204030204" pitchFamily="34" charset="0"/>
                <a:ea typeface="Times New Roman" panose="02020603050405020304" pitchFamily="18" charset="0"/>
              </a:rPr>
              <a:t>Update When New Laws and/or Regulations Come Out</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lowchart: Document 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Use Case Diagram</a:t>
            </a:r>
          </a:p>
        </p:txBody>
      </p:sp>
      <p:pic>
        <p:nvPicPr>
          <p:cNvPr id="5" name="Content Placeholder 4" descr="Diagram, schematic&#10;&#10;Description automatically generated">
            <a:extLst>
              <a:ext uri="{FF2B5EF4-FFF2-40B4-BE49-F238E27FC236}">
                <a16:creationId xmlns:a16="http://schemas.microsoft.com/office/drawing/2014/main" id="{A41302C2-50DF-A135-2AE6-1212B1413181}"/>
              </a:ext>
            </a:extLst>
          </p:cNvPr>
          <p:cNvPicPr>
            <a:picLocks noGrp="1" noChangeAspect="1"/>
          </p:cNvPicPr>
          <p:nvPr>
            <p:ph idx="1"/>
          </p:nvPr>
        </p:nvPicPr>
        <p:blipFill>
          <a:blip r:embed="rId4"/>
          <a:stretch>
            <a:fillRect/>
          </a:stretch>
        </p:blipFill>
        <p:spPr>
          <a:xfrm>
            <a:off x="4765044" y="640080"/>
            <a:ext cx="6233314" cy="557881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lowchart: Document 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Activity</a:t>
            </a:r>
            <a:br>
              <a:rPr lang="en-US" sz="3200" kern="1200">
                <a:solidFill>
                  <a:srgbClr val="FFFFFF"/>
                </a:solidFill>
                <a:latin typeface="+mj-lt"/>
                <a:ea typeface="+mj-ea"/>
                <a:cs typeface="+mj-cs"/>
              </a:rPr>
            </a:br>
            <a:r>
              <a:rPr lang="en-US" sz="3200" kern="1200">
                <a:solidFill>
                  <a:srgbClr val="FFFFFF"/>
                </a:solidFill>
                <a:latin typeface="+mj-lt"/>
                <a:ea typeface="+mj-ea"/>
                <a:cs typeface="+mj-cs"/>
              </a:rPr>
              <a:t>Diagram</a:t>
            </a:r>
          </a:p>
        </p:txBody>
      </p:sp>
      <p:pic>
        <p:nvPicPr>
          <p:cNvPr id="4" name="Content Placeholder 3" descr="Diagram&#10;&#10;Description automatically generated">
            <a:extLst>
              <a:ext uri="{FF2B5EF4-FFF2-40B4-BE49-F238E27FC236}">
                <a16:creationId xmlns:a16="http://schemas.microsoft.com/office/drawing/2014/main" id="{C43ED981-CB82-8788-C5FA-472527862AE2}"/>
              </a:ext>
            </a:extLst>
          </p:cNvPr>
          <p:cNvPicPr>
            <a:picLocks noGrp="1" noChangeAspect="1"/>
          </p:cNvPicPr>
          <p:nvPr>
            <p:ph idx="1"/>
          </p:nvPr>
        </p:nvPicPr>
        <p:blipFill>
          <a:blip r:embed="rId4"/>
          <a:stretch>
            <a:fillRect/>
          </a:stretch>
        </p:blipFill>
        <p:spPr>
          <a:xfrm>
            <a:off x="5943063" y="640080"/>
            <a:ext cx="3877277" cy="557881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lowchart: Document 2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Activity</a:t>
            </a:r>
            <a:br>
              <a:rPr lang="en-US" sz="3200" kern="1200">
                <a:solidFill>
                  <a:srgbClr val="FFFFFF"/>
                </a:solidFill>
                <a:latin typeface="+mj-lt"/>
                <a:ea typeface="+mj-ea"/>
                <a:cs typeface="+mj-cs"/>
              </a:rPr>
            </a:br>
            <a:r>
              <a:rPr lang="en-US" sz="3200" kern="1200">
                <a:solidFill>
                  <a:srgbClr val="FFFFFF"/>
                </a:solidFill>
                <a:latin typeface="+mj-lt"/>
                <a:ea typeface="+mj-ea"/>
                <a:cs typeface="+mj-cs"/>
              </a:rPr>
              <a:t>Diagram</a:t>
            </a:r>
          </a:p>
        </p:txBody>
      </p:sp>
      <p:pic>
        <p:nvPicPr>
          <p:cNvPr id="4" name="Content Placeholder 3" descr="Diagram&#10;&#10;Description automatically generated">
            <a:extLst>
              <a:ext uri="{FF2B5EF4-FFF2-40B4-BE49-F238E27FC236}">
                <a16:creationId xmlns:a16="http://schemas.microsoft.com/office/drawing/2014/main" id="{580AC425-8A6A-BE51-C6D0-C218527D767F}"/>
              </a:ext>
            </a:extLst>
          </p:cNvPr>
          <p:cNvPicPr>
            <a:picLocks noGrp="1" noChangeAspect="1"/>
          </p:cNvPicPr>
          <p:nvPr>
            <p:ph idx="1"/>
          </p:nvPr>
        </p:nvPicPr>
        <p:blipFill>
          <a:blip r:embed="rId4"/>
          <a:stretch>
            <a:fillRect/>
          </a:stretch>
        </p:blipFill>
        <p:spPr>
          <a:xfrm>
            <a:off x="4874253" y="640080"/>
            <a:ext cx="6014896" cy="5578816"/>
          </a:xfrm>
          <a:prstGeom prst="rect">
            <a:avLst/>
          </a:prstGeom>
        </p:spPr>
      </p:pic>
    </p:spTree>
    <p:custDataLst>
      <p:tags r:id="rId1"/>
    </p:custDataLst>
    <p:extLst>
      <p:ext uri="{BB962C8B-B14F-4D97-AF65-F5344CB8AC3E}">
        <p14:creationId xmlns:p14="http://schemas.microsoft.com/office/powerpoint/2010/main" val="172314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the user to login they will need a username and password. </a:t>
            </a:r>
            <a:endParaRPr lang="en-US" sz="11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Successful entries of username and password will then be asked to provide the 2-factor authentication code which will be set up with the users email and/or phone number.</a:t>
            </a:r>
            <a:endParaRPr lang="en-US" sz="1100"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enables 2 layers of protection for each user.</a:t>
            </a:r>
            <a:endParaRPr lang="en-US" sz="1100"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secure the connection and data exchange between the client and server I would use a SSL implementation. </a:t>
            </a:r>
            <a:endParaRPr lang="en-US" sz="11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SSL is a security protocol that secures communication between over a network. SSL works by authenticating clients and servers using digital certificates and by encrypting/decrypting communication using unique keys that are associated with authenticated clients and servers.</a:t>
            </a:r>
            <a:endParaRPr lang="en-US" sz="1100"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protect against brute force hacks, the IT dept should enable 2-factor authentication, advanced user passwords with long strong combinations, limit the amount of login tries and lockdown the account after excessive login attempts.</a:t>
            </a:r>
            <a:endParaRPr lang="en-US" sz="1100" dirty="0">
              <a:effectLst/>
              <a:latin typeface="Calibri" panose="020F0502020204030204" pitchFamily="34" charset="0"/>
              <a:ea typeface="Cambria" panose="02040503050406030204" pitchFamily="18" charset="0"/>
              <a:cs typeface="Calibri" panose="020F0502020204030204" pitchFamily="34"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Any account that has excessive amounts of login attempts will be locked and reported to the IT team and Management.</a:t>
            </a:r>
            <a:endParaRPr lang="en-US" sz="1100" dirty="0">
              <a:effectLst/>
              <a:latin typeface="Courier New" panose="02070309020205020404" pitchFamily="49" charset="0"/>
              <a:ea typeface="Courier New" panose="02070309020205020404" pitchFamily="49" charset="0"/>
              <a:cs typeface="Courier New" panose="02070309020205020404" pitchFamily="49"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will set up passive back end 256-bit encryption </a:t>
            </a:r>
            <a:endParaRPr lang="en-US" sz="1100" dirty="0">
              <a:effectLst/>
              <a:latin typeface="Courier New" panose="02070309020205020404" pitchFamily="49" charset="0"/>
              <a:ea typeface="Courier New" panose="02070309020205020404" pitchFamily="49" charset="0"/>
              <a:cs typeface="Courier New" panose="02070309020205020404" pitchFamily="49"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will remove any unused accounts that have been inactive for a certain amount of days, agreed upon by DriverPass.</a:t>
            </a:r>
            <a:endParaRPr lang="en-US" sz="1100" dirty="0">
              <a:effectLst/>
              <a:latin typeface="Courier New" panose="02070309020205020404" pitchFamily="49" charset="0"/>
              <a:ea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allotted time does not include for working out any bugs, errors or issues found in testing prior to the delivery of the system. </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customer wants a hands-off approach and wants the server to do all the work behind the scenes. We will have to tailor the server based on their budget and expectations, which could become a problem if the platforms require more resources, and the client does not have the budget.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application needs to run efficiently on both mobile devices and over the web, where the resources of each device will have different affects on the application. This requires that the code be optimized to run on all platforms.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1433</TotalTime>
  <Words>1915</Words>
  <Application>Microsoft Office PowerPoint</Application>
  <PresentationFormat>Widescreen</PresentationFormat>
  <Paragraphs>72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Symbol</vt:lpstr>
      <vt:lpstr>Office Theme</vt:lpstr>
      <vt:lpstr>DriverPass System Analysis</vt:lpstr>
      <vt:lpstr>Functional System Requirements</vt:lpstr>
      <vt:lpstr>Nonfunctional System Requirements</vt:lpstr>
      <vt:lpstr>Use Case Diagram</vt:lpstr>
      <vt:lpstr>Activity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James Soto</cp:lastModifiedBy>
  <cp:revision>22</cp:revision>
  <dcterms:created xsi:type="dcterms:W3CDTF">2019-10-14T02:36:52Z</dcterms:created>
  <dcterms:modified xsi:type="dcterms:W3CDTF">2022-10-13T14:36:00Z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