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8" r:id="rId3"/>
    <p:sldId id="291" r:id="rId4"/>
    <p:sldId id="292" r:id="rId5"/>
    <p:sldId id="293" r:id="rId6"/>
    <p:sldId id="294" r:id="rId7"/>
    <p:sldId id="295" r:id="rId8"/>
    <p:sldId id="289" r:id="rId9"/>
    <p:sldId id="296" r:id="rId10"/>
    <p:sldId id="318" r:id="rId11"/>
    <p:sldId id="319" r:id="rId12"/>
    <p:sldId id="325" r:id="rId13"/>
    <p:sldId id="326" r:id="rId14"/>
    <p:sldId id="327" r:id="rId15"/>
    <p:sldId id="297" r:id="rId16"/>
    <p:sldId id="320" r:id="rId17"/>
    <p:sldId id="321" r:id="rId18"/>
    <p:sldId id="322" r:id="rId19"/>
    <p:sldId id="323" r:id="rId20"/>
    <p:sldId id="324" r:id="rId21"/>
    <p:sldId id="328" r:id="rId22"/>
    <p:sldId id="329" r:id="rId23"/>
    <p:sldId id="330" r:id="rId24"/>
    <p:sldId id="298" r:id="rId25"/>
    <p:sldId id="317" r:id="rId26"/>
    <p:sldId id="316" r:id="rId27"/>
    <p:sldId id="315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9" r:id="rId36"/>
    <p:sldId id="310" r:id="rId37"/>
    <p:sldId id="311" r:id="rId38"/>
    <p:sldId id="312" r:id="rId39"/>
    <p:sldId id="307" r:id="rId40"/>
    <p:sldId id="308" r:id="rId41"/>
    <p:sldId id="313" r:id="rId42"/>
    <p:sldId id="306" r:id="rId43"/>
    <p:sldId id="31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FB9"/>
    <a:srgbClr val="3333FF"/>
    <a:srgbClr val="000000"/>
    <a:srgbClr val="FFFF00"/>
    <a:srgbClr val="FF9999"/>
    <a:srgbClr val="92DADC"/>
    <a:srgbClr val="FD1A09"/>
    <a:srgbClr val="C22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1" autoAdjust="0"/>
    <p:restoredTop sz="91991" autoAdjust="0"/>
  </p:normalViewPr>
  <p:slideViewPr>
    <p:cSldViewPr>
      <p:cViewPr varScale="1">
        <p:scale>
          <a:sx n="107" d="100"/>
          <a:sy n="107" d="100"/>
        </p:scale>
        <p:origin x="13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236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D121E-031E-4373-AF72-E60E098CB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A5523-B7FC-4B33-AECB-5D0ACE70B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1D2DE-DFEC-42CE-B936-7D93D24F2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ro-RO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624EA-FB5A-4200-82F6-BE63BF9B5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44877-F8FA-4BED-8458-337942A14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FB03E-152A-4DC6-B1B8-16AD9AC92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78F0-3C2D-440E-A4BF-7EBAA7CFC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CF601-137B-4C64-A351-A8CC6177E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BF29-8415-4BDF-ADB3-33E343CF0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81FB9-4C10-44E6-BC0D-99C4F7C95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0BFE9-050E-4841-837A-045910068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480D-DA0D-43A7-8619-8ABB6480C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34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035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8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9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667ACBE0-E03B-4903-A640-83C3D1A82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/wiki/Classless_Inter-Domain_Routing" TargetMode="External"/><Relationship Id="rId2" Type="http://schemas.openxmlformats.org/officeDocument/2006/relationships/hyperlink" Target="/wiki/Classful_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ls.ietf.org/html/rfc1918" TargetMode="External"/><Relationship Id="rId4" Type="http://schemas.openxmlformats.org/officeDocument/2006/relationships/hyperlink" Target="http://tools.ietf.org/html/rfc1597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hyperlink" Target="mk:@MSITStore:E:\UBB\Cursuri\Dadi-ComputerNetworks\Books\Illustrated%20TCP-IP%20-%20A%20Graphic%20Guide%20To%20The%20Protocol%20Suite%20(1999).chm::/images/fig04-03_0.gif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2590800"/>
          </a:xfrm>
        </p:spPr>
        <p:txBody>
          <a:bodyPr/>
          <a:lstStyle/>
          <a:p>
            <a:pPr algn="ctr" eaLnBrk="1" hangingPunct="1"/>
            <a:r>
              <a:rPr lang="en-US" smtClean="0"/>
              <a:t>Computer Networks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u="sng" smtClean="0"/>
              <a:t>The Network Layer 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648200"/>
            <a:ext cx="2057400" cy="762000"/>
          </a:xfrm>
        </p:spPr>
        <p:txBody>
          <a:bodyPr/>
          <a:lstStyle/>
          <a:p>
            <a:pPr eaLnBrk="1" hangingPunct="1"/>
            <a:r>
              <a:rPr lang="en-US" smtClean="0"/>
              <a:t>Lecture 7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514600" y="3962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>
                <a:latin typeface="Times New Roman" pitchFamily="18" charset="0"/>
              </a:rPr>
              <a:t>Adrian Sergiu DARABANT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Subnet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112568"/>
          </a:xfrm>
        </p:spPr>
        <p:txBody>
          <a:bodyPr/>
          <a:lstStyle/>
          <a:p>
            <a:r>
              <a:rPr lang="en-US" dirty="0" smtClean="0"/>
              <a:t>Basic concept:</a:t>
            </a:r>
          </a:p>
          <a:p>
            <a:pPr lvl="1"/>
            <a:r>
              <a:rPr lang="en-US" dirty="0" smtClean="0"/>
              <a:t>A subset of a class A, B or C network.</a:t>
            </a:r>
          </a:p>
          <a:p>
            <a:r>
              <a:rPr lang="en-US" dirty="0" smtClean="0"/>
              <a:t>IP addresses that do not use subnets consists of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network portion</a:t>
            </a:r>
            <a:r>
              <a:rPr lang="en-US" dirty="0" smtClean="0"/>
              <a:t>, and 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host portion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Represents a static two-level hierarchical addressing model.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840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Subnet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05000"/>
            <a:ext cx="8712968" cy="44763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IP subnets introduces a third level of </a:t>
            </a:r>
            <a:r>
              <a:rPr lang="en-US" dirty="0" smtClean="0"/>
              <a:t>hierarchy.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u="sng" dirty="0" smtClean="0"/>
              <a:t>network</a:t>
            </a:r>
            <a:r>
              <a:rPr lang="en-US" dirty="0" smtClean="0"/>
              <a:t> portion	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u="sng" dirty="0" smtClean="0"/>
              <a:t>subnet</a:t>
            </a:r>
            <a:r>
              <a:rPr lang="en-US" dirty="0" smtClean="0"/>
              <a:t> portion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u="sng" dirty="0" smtClean="0"/>
              <a:t>host</a:t>
            </a:r>
            <a:r>
              <a:rPr lang="en-US" dirty="0" smtClean="0"/>
              <a:t> portion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Allow more efficient (and structured)  utilization of the addresses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Uses network masks.</a:t>
            </a: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4464480" y="3311618"/>
            <a:ext cx="399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usually handled </a:t>
            </a:r>
            <a:r>
              <a:rPr lang="en-US" sz="1800" b="0" dirty="0" smtClean="0"/>
              <a:t>together as </a:t>
            </a:r>
            <a:r>
              <a:rPr lang="en-US" sz="1800" b="0" i="1" dirty="0" smtClean="0"/>
              <a:t>network</a:t>
            </a:r>
          </a:p>
          <a:p>
            <a:r>
              <a:rPr lang="en-US" sz="1800" b="0" dirty="0" smtClean="0"/>
              <a:t>but  with substructure</a:t>
            </a:r>
            <a:endParaRPr lang="ro-RO" sz="1800" b="0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3923928" y="3068960"/>
            <a:ext cx="504056" cy="864096"/>
          </a:xfrm>
          <a:prstGeom prst="rightBrace">
            <a:avLst/>
          </a:prstGeom>
          <a:solidFill>
            <a:schemeClr val="tx1">
              <a:lumMod val="20000"/>
              <a:lumOff val="80000"/>
              <a:alpha val="4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– 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global routing tables </a:t>
            </a:r>
            <a:r>
              <a:rPr lang="en-US" dirty="0" smtClean="0"/>
              <a:t> have </a:t>
            </a:r>
            <a:r>
              <a:rPr lang="en-US" dirty="0"/>
              <a:t>grown very fast in recent years.</a:t>
            </a:r>
          </a:p>
          <a:p>
            <a:pPr lvl="1"/>
            <a:r>
              <a:rPr lang="en-US" dirty="0" smtClean="0"/>
              <a:t>Caused </a:t>
            </a:r>
            <a:r>
              <a:rPr lang="en-US" dirty="0"/>
              <a:t>routers to become saturated.</a:t>
            </a:r>
          </a:p>
          <a:p>
            <a:r>
              <a:rPr lang="en-US" dirty="0" smtClean="0"/>
              <a:t>CIDR </a:t>
            </a:r>
            <a:r>
              <a:rPr lang="en-US" dirty="0"/>
              <a:t>is a new concept to manage IP </a:t>
            </a:r>
            <a:r>
              <a:rPr lang="en-US" dirty="0" smtClean="0"/>
              <a:t>networks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Classless </a:t>
            </a:r>
            <a:r>
              <a:rPr lang="en-US" dirty="0"/>
              <a:t>Inter Domain Routing.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concept of class A, B, C networks.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sizes of routing tables.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94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- Basic Idea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05000"/>
            <a:ext cx="8280920" cy="4476328"/>
          </a:xfrm>
        </p:spPr>
        <p:txBody>
          <a:bodyPr/>
          <a:lstStyle/>
          <a:p>
            <a:r>
              <a:rPr lang="en-US" dirty="0"/>
              <a:t>An IP address is represented by a </a:t>
            </a:r>
            <a:r>
              <a:rPr lang="en-US" u="sng" dirty="0" smtClean="0"/>
              <a:t>prefix</a:t>
            </a:r>
            <a:r>
              <a:rPr lang="en-US" dirty="0" smtClean="0"/>
              <a:t>, </a:t>
            </a:r>
            <a:r>
              <a:rPr lang="en-US" dirty="0"/>
              <a:t>which is the IP address of the </a:t>
            </a:r>
            <a:r>
              <a:rPr lang="en-US" dirty="0" smtClean="0"/>
              <a:t>network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followed by a slash, followed by </a:t>
            </a:r>
            <a:r>
              <a:rPr lang="en-US" dirty="0" smtClean="0"/>
              <a:t> a </a:t>
            </a:r>
            <a:r>
              <a:rPr lang="en-US" dirty="0"/>
              <a:t>number </a:t>
            </a:r>
            <a:r>
              <a:rPr lang="en-US" b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M</a:t>
            </a:r>
            <a:r>
              <a:rPr lang="en-US" dirty="0"/>
              <a:t>: number of leftmost contiguous bits </a:t>
            </a:r>
            <a:r>
              <a:rPr lang="en-US" dirty="0" smtClean="0"/>
              <a:t>to </a:t>
            </a:r>
            <a:r>
              <a:rPr lang="en-US" dirty="0"/>
              <a:t>be used for the network mask.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144.16.192.57 / 18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1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- Rules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05000"/>
            <a:ext cx="7783016" cy="4476328"/>
          </a:xfrm>
        </p:spPr>
        <p:txBody>
          <a:bodyPr/>
          <a:lstStyle/>
          <a:p>
            <a:r>
              <a:rPr lang="en-US" dirty="0"/>
              <a:t>The number of addresses in each </a:t>
            </a:r>
            <a:r>
              <a:rPr lang="en-US" dirty="0" smtClean="0"/>
              <a:t>block </a:t>
            </a:r>
            <a:r>
              <a:rPr lang="en-US" dirty="0"/>
              <a:t>must be a power of 2.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beginning address in each block </a:t>
            </a:r>
            <a:r>
              <a:rPr lang="en-US" dirty="0" smtClean="0"/>
              <a:t>must </a:t>
            </a:r>
            <a:r>
              <a:rPr lang="en-US" dirty="0"/>
              <a:t>be divisible by the number of </a:t>
            </a:r>
            <a:r>
              <a:rPr lang="en-US" dirty="0" smtClean="0"/>
              <a:t>addresses </a:t>
            </a:r>
            <a:r>
              <a:rPr lang="en-US" dirty="0"/>
              <a:t>in the block.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block that contains </a:t>
            </a:r>
            <a:r>
              <a:rPr lang="en-US" sz="2400" dirty="0">
                <a:solidFill>
                  <a:srgbClr val="FF0000"/>
                </a:solidFill>
              </a:rPr>
              <a:t>16</a:t>
            </a:r>
            <a:r>
              <a:rPr lang="en-US" sz="2400" dirty="0"/>
              <a:t> addresses </a:t>
            </a:r>
            <a:r>
              <a:rPr lang="en-US" sz="2400" dirty="0" smtClean="0"/>
              <a:t>cannot </a:t>
            </a:r>
            <a:r>
              <a:rPr lang="en-US" sz="2400" dirty="0"/>
              <a:t>have beginning address as </a:t>
            </a:r>
            <a:r>
              <a:rPr lang="en-US" sz="2400" dirty="0" smtClean="0"/>
              <a:t>193.226.40.</a:t>
            </a:r>
            <a:r>
              <a:rPr lang="en-US" sz="2400" dirty="0" smtClean="0">
                <a:solidFill>
                  <a:srgbClr val="FF0000"/>
                </a:solidFill>
              </a:rPr>
              <a:t>36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the address </a:t>
            </a:r>
            <a:r>
              <a:rPr lang="en-US" sz="2400" dirty="0" smtClean="0"/>
              <a:t>193.226.40.64 </a:t>
            </a:r>
            <a:r>
              <a:rPr lang="en-US" sz="2400" dirty="0"/>
              <a:t>is </a:t>
            </a:r>
            <a:r>
              <a:rPr lang="en-US" sz="2400" dirty="0" smtClean="0"/>
              <a:t>possible !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193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IP/</a:t>
            </a:r>
            <a:r>
              <a:rPr lang="en-US" dirty="0" err="1" smtClean="0"/>
              <a:t>Netmask</a:t>
            </a:r>
            <a:r>
              <a:rPr lang="en-US" dirty="0" smtClean="0"/>
              <a:t> - examples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4246240" cy="3600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209.220.186.8/255.255.255.252=&gt;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4048" y="1556792"/>
            <a:ext cx="237626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209.220.186.9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209.220.186.10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209.220.186.11</a:t>
            </a:r>
            <a:endParaRPr lang="en-US" sz="1800" b="0" dirty="0">
              <a:cs typeface="Times New Roman" pitchFamily="18" charset="0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1560" y="2996952"/>
            <a:ext cx="424624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sz="2000" b="0" dirty="0">
                <a:cs typeface="Times New Roman" pitchFamily="18" charset="0"/>
              </a:rPr>
              <a:t>209.220.186.8/255.255.255.248=&gt;	</a:t>
            </a:r>
            <a:endParaRPr lang="en-US" sz="2000" b="0" dirty="0">
              <a:solidFill>
                <a:srgbClr val="FD1A09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0" dirty="0" smtClean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200" y="2996952"/>
            <a:ext cx="281915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>
                <a:cs typeface="Times New Roman" pitchFamily="18" charset="0"/>
              </a:rPr>
              <a:t>209.220.186.8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209.220.186.9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209.220.186.10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209.220.186.11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209.220.186.12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209.220.186.13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209.220.186.14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209.220.186.15</a:t>
            </a:r>
            <a:endParaRPr lang="en-US" sz="1800" b="0" dirty="0"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693043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+mn-lt"/>
                <a:cs typeface="Times New Roman" pitchFamily="18" charset="0"/>
              </a:rPr>
              <a:t>209.220.186.8/255.255.255.240</a:t>
            </a:r>
            <a:endParaRPr lang="ro-RO" sz="2000" b="0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56316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D1A09"/>
                </a:solidFill>
              </a:rPr>
              <a:t>Invalid </a:t>
            </a:r>
            <a:r>
              <a:rPr lang="en-US" b="0" dirty="0" smtClean="0">
                <a:solidFill>
                  <a:srgbClr val="FD1A09"/>
                </a:solidFill>
              </a:rPr>
              <a:t>combination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2" grpId="0"/>
      <p:bldP spid="5" grpId="0"/>
      <p:bldP spid="6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masks</a:t>
            </a:r>
            <a:endParaRPr lang="ro-RO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568952" cy="2232248"/>
          </a:xfrm>
        </p:spPr>
        <p:txBody>
          <a:bodyPr/>
          <a:lstStyle/>
          <a:p>
            <a:r>
              <a:rPr lang="en-US" dirty="0" smtClean="0"/>
              <a:t>Network mask 255.0.0.0 is applied to  a class A network 10.0.0.0;</a:t>
            </a:r>
          </a:p>
          <a:p>
            <a:pPr lvl="1"/>
            <a:r>
              <a:rPr lang="en-US" dirty="0" smtClean="0"/>
              <a:t>Mask = series of contiguous 1’s followed by a series of contiguous 0’s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02336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11111111 </a:t>
            </a:r>
            <a:r>
              <a:rPr lang="en-US" dirty="0"/>
              <a:t> </a:t>
            </a:r>
            <a:r>
              <a:rPr lang="ro-RO" dirty="0" smtClean="0">
                <a:solidFill>
                  <a:schemeClr val="bg2"/>
                </a:solidFill>
              </a:rPr>
              <a:t>00000000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o-RO" dirty="0" smtClean="0">
                <a:solidFill>
                  <a:schemeClr val="bg2"/>
                </a:solidFill>
              </a:rPr>
              <a:t> 00000000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o-RO" dirty="0" smtClean="0">
                <a:solidFill>
                  <a:schemeClr val="bg2"/>
                </a:solidFill>
              </a:rPr>
              <a:t> 00000000</a:t>
            </a:r>
          </a:p>
        </p:txBody>
      </p:sp>
      <p:sp>
        <p:nvSpPr>
          <p:cNvPr id="5" name="Left Brace 4"/>
          <p:cNvSpPr/>
          <p:nvPr/>
        </p:nvSpPr>
        <p:spPr bwMode="auto">
          <a:xfrm rot="16200000">
            <a:off x="1547664" y="3908961"/>
            <a:ext cx="576064" cy="1728192"/>
          </a:xfrm>
          <a:prstGeom prst="leftBrace">
            <a:avLst>
              <a:gd name="adj1" fmla="val 21203"/>
              <a:gd name="adj2" fmla="val 50858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5064262" y="2256689"/>
            <a:ext cx="576064" cy="5064147"/>
          </a:xfrm>
          <a:prstGeom prst="leftBrace">
            <a:avLst>
              <a:gd name="adj1" fmla="val 21203"/>
              <a:gd name="adj2" fmla="val 50858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515719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4812234" y="5178438"/>
            <a:ext cx="119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430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Masks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05000"/>
            <a:ext cx="8568952" cy="4114800"/>
          </a:xfrm>
        </p:spPr>
        <p:txBody>
          <a:bodyPr/>
          <a:lstStyle/>
          <a:p>
            <a:r>
              <a:rPr lang="en-US" dirty="0" smtClean="0"/>
              <a:t>Provide a mechanism to split the IP address 10.0.0.20 into:</a:t>
            </a:r>
          </a:p>
          <a:p>
            <a:pPr lvl="1"/>
            <a:r>
              <a:rPr lang="en-US" dirty="0" smtClean="0"/>
              <a:t>A network portion – </a:t>
            </a:r>
            <a:r>
              <a:rPr lang="en-US" b="1" u="sng" dirty="0" smtClean="0"/>
              <a:t>10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 host portion – 0.0.</a:t>
            </a:r>
            <a:r>
              <a:rPr lang="en-US" b="1" u="sng" dirty="0" smtClean="0"/>
              <a:t>20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IP Address</a:t>
            </a:r>
            <a:r>
              <a:rPr lang="en-US" sz="2400" dirty="0" smtClean="0"/>
              <a:t>: </a:t>
            </a:r>
            <a:r>
              <a:rPr lang="en-US" sz="2000" dirty="0" smtClean="0"/>
              <a:t>10.0.0.20 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00001010</a:t>
            </a:r>
            <a:r>
              <a:rPr lang="en-US" sz="2000" dirty="0" smtClean="0"/>
              <a:t> 00000000 00000000 00010100</a:t>
            </a:r>
          </a:p>
          <a:p>
            <a:pPr marL="0" indent="0">
              <a:buNone/>
            </a:pPr>
            <a:r>
              <a:rPr lang="en-US" sz="2400" b="1" dirty="0" smtClean="0"/>
              <a:t>Mask: 	</a:t>
            </a:r>
            <a:r>
              <a:rPr lang="en-US" sz="2000" dirty="0" smtClean="0"/>
              <a:t>255.0.0.0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11111111</a:t>
            </a:r>
            <a:r>
              <a:rPr lang="en-US" sz="2000" dirty="0" smtClean="0"/>
              <a:t> 00000000 00000000 00000000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Network</a:t>
            </a:r>
            <a:r>
              <a:rPr lang="en-US" sz="2000" dirty="0" smtClean="0"/>
              <a:t>		Host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7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masks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05000"/>
            <a:ext cx="8496944" cy="4332312"/>
          </a:xfrm>
        </p:spPr>
        <p:txBody>
          <a:bodyPr/>
          <a:lstStyle/>
          <a:p>
            <a:r>
              <a:rPr lang="en-US" dirty="0" smtClean="0"/>
              <a:t>Class A, B and C addresses</a:t>
            </a:r>
          </a:p>
          <a:p>
            <a:pPr lvl="1"/>
            <a:r>
              <a:rPr lang="en-US" dirty="0" smtClean="0"/>
              <a:t>Have fixed division of network and host portions</a:t>
            </a:r>
          </a:p>
          <a:p>
            <a:pPr lvl="1"/>
            <a:r>
              <a:rPr lang="en-US" dirty="0" smtClean="0"/>
              <a:t>Can be expressed as masks</a:t>
            </a:r>
          </a:p>
          <a:p>
            <a:r>
              <a:rPr lang="ro-RO" dirty="0" smtClean="0"/>
              <a:t>Natural </a:t>
            </a:r>
            <a:r>
              <a:rPr lang="ro-RO" dirty="0" err="1" smtClean="0"/>
              <a:t>Masks</a:t>
            </a:r>
            <a:endParaRPr lang="en-US" dirty="0" smtClean="0"/>
          </a:p>
          <a:p>
            <a:pPr lvl="1"/>
            <a:r>
              <a:rPr lang="en-US" dirty="0" smtClean="0"/>
              <a:t>Class A: 255.0.0.0</a:t>
            </a:r>
          </a:p>
          <a:p>
            <a:pPr lvl="1"/>
            <a:r>
              <a:rPr lang="en-US" dirty="0" smtClean="0"/>
              <a:t>Class B: 255.255.0.0</a:t>
            </a:r>
          </a:p>
          <a:p>
            <a:pPr lvl="1"/>
            <a:r>
              <a:rPr lang="en-US" dirty="0" smtClean="0"/>
              <a:t>Class C: 255.255.255.0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220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Subnets out of masks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87072" cy="4752528"/>
          </a:xfrm>
        </p:spPr>
        <p:txBody>
          <a:bodyPr/>
          <a:lstStyle/>
          <a:p>
            <a:r>
              <a:rPr lang="en-US" dirty="0" smtClean="0"/>
              <a:t>Masks are very flexible.</a:t>
            </a:r>
          </a:p>
          <a:p>
            <a:pPr lvl="1"/>
            <a:r>
              <a:rPr lang="en-US" sz="2400" dirty="0" smtClean="0"/>
              <a:t>Using masks, networks can be divided into smaller subnets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sz="2400" dirty="0" smtClean="0"/>
              <a:t>By extending the network portion of the address into the host portion.</a:t>
            </a:r>
          </a:p>
          <a:p>
            <a:r>
              <a:rPr lang="en-US" dirty="0" smtClean="0"/>
              <a:t>Advantage gained:</a:t>
            </a:r>
          </a:p>
          <a:p>
            <a:pPr lvl="1"/>
            <a:r>
              <a:rPr lang="en-US" sz="2400" dirty="0" smtClean="0"/>
              <a:t>We can create a large number of subnets from one network.</a:t>
            </a:r>
          </a:p>
          <a:p>
            <a:pPr lvl="1"/>
            <a:r>
              <a:rPr lang="en-US" sz="2400" dirty="0" smtClean="0"/>
              <a:t>Can have less number of hosts per network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521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The Network Layer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1722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1143000" y="4743450"/>
            <a:ext cx="6705600" cy="457200"/>
          </a:xfrm>
          <a:prstGeom prst="rect">
            <a:avLst/>
          </a:prstGeom>
          <a:noFill/>
          <a:ln w="28575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1143000" y="1219200"/>
            <a:ext cx="6705600" cy="457200"/>
          </a:xfrm>
          <a:prstGeom prst="rect">
            <a:avLst/>
          </a:prstGeom>
          <a:noFill/>
          <a:ln w="28575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1143000" y="3562350"/>
            <a:ext cx="6705600" cy="457200"/>
          </a:xfrm>
          <a:prstGeom prst="rect">
            <a:avLst/>
          </a:prstGeom>
          <a:noFill/>
          <a:ln w="57150">
            <a:solidFill>
              <a:srgbClr val="FD1A0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1143000" y="4114800"/>
            <a:ext cx="6705600" cy="457200"/>
          </a:xfrm>
          <a:prstGeom prst="rect">
            <a:avLst/>
          </a:prstGeom>
          <a:noFill/>
          <a:ln w="28575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</a:t>
            </a:r>
            <a:endParaRPr lang="ro-RO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1435" y="1312152"/>
            <a:ext cx="7992888" cy="1911117"/>
            <a:chOff x="683568" y="1301859"/>
            <a:chExt cx="7992888" cy="1911117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2343070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IP Address</a:t>
              </a:r>
            </a:p>
            <a:p>
              <a:r>
                <a:rPr lang="en-US" b="0" dirty="0" smtClean="0"/>
                <a:t>193.226.40.45</a:t>
              </a:r>
              <a:endParaRPr lang="ro-RO" b="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79912" y="2742020"/>
              <a:ext cx="1152128" cy="461665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AND</a:t>
              </a:r>
              <a:endParaRPr lang="ro-RO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6136" y="2381979"/>
              <a:ext cx="2880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 Address</a:t>
              </a:r>
            </a:p>
            <a:p>
              <a:r>
                <a:rPr lang="en-US" b="0" dirty="0" smtClean="0"/>
                <a:t>193.226.40.0</a:t>
              </a:r>
              <a:endParaRPr lang="ro-RO" b="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3848" y="1301859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Network Mask</a:t>
              </a:r>
            </a:p>
            <a:p>
              <a:r>
                <a:rPr lang="en-US" b="0" dirty="0" smtClean="0"/>
                <a:t>255.255.255.0</a:t>
              </a:r>
              <a:endParaRPr lang="ro-RO" b="0" dirty="0"/>
            </a:p>
          </p:txBody>
        </p:sp>
        <p:cxnSp>
          <p:nvCxnSpPr>
            <p:cNvPr id="9" name="Straight Arrow Connector 8"/>
            <p:cNvCxnSpPr>
              <a:endCxn id="5" idx="1"/>
            </p:cNvCxnSpPr>
            <p:nvPr/>
          </p:nvCxnSpPr>
          <p:spPr bwMode="auto">
            <a:xfrm>
              <a:off x="2843808" y="2972851"/>
              <a:ext cx="936104" cy="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4932040" y="2972849"/>
              <a:ext cx="936104" cy="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" name="Straight Arrow Connector 10"/>
            <p:cNvCxnSpPr>
              <a:stCxn id="7" idx="2"/>
              <a:endCxn id="5" idx="0"/>
            </p:cNvCxnSpPr>
            <p:nvPr/>
          </p:nvCxnSpPr>
          <p:spPr bwMode="auto">
            <a:xfrm>
              <a:off x="4355976" y="2132856"/>
              <a:ext cx="0" cy="6091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683568" y="515719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IP Address</a:t>
            </a:r>
          </a:p>
          <a:p>
            <a:r>
              <a:rPr lang="en-US" b="0" dirty="0" smtClean="0"/>
              <a:t>193.226.40.45</a:t>
            </a:r>
            <a:endParaRPr lang="ro-RO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3779912" y="5556142"/>
            <a:ext cx="1152128" cy="461665"/>
          </a:xfrm>
          <a:prstGeom prst="rect">
            <a:avLst/>
          </a:prstGeom>
          <a:solidFill>
            <a:schemeClr val="tx1">
              <a:lumMod val="20000"/>
              <a:lumOff val="8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</a:t>
            </a:r>
            <a:endParaRPr lang="ro-RO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519610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Network Address</a:t>
            </a:r>
          </a:p>
          <a:p>
            <a:pPr algn="ctr"/>
            <a:r>
              <a:rPr lang="en-US" b="0" dirty="0" smtClean="0"/>
              <a:t>?</a:t>
            </a:r>
            <a:endParaRPr lang="ro-RO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3096903" y="4115981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Network Mask</a:t>
            </a:r>
          </a:p>
          <a:p>
            <a:r>
              <a:rPr lang="en-US" b="0" dirty="0" smtClean="0"/>
              <a:t>255.255.255.224</a:t>
            </a:r>
            <a:endParaRPr lang="ro-RO" b="0" dirty="0"/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 bwMode="auto">
          <a:xfrm>
            <a:off x="2843808" y="5786973"/>
            <a:ext cx="936104" cy="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932040" y="5786971"/>
            <a:ext cx="936104" cy="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0" name="Straight Arrow Connector 19"/>
          <p:cNvCxnSpPr>
            <a:stCxn id="17" idx="2"/>
            <a:endCxn id="15" idx="0"/>
          </p:cNvCxnSpPr>
          <p:nvPr/>
        </p:nvCxnSpPr>
        <p:spPr bwMode="auto">
          <a:xfrm flipH="1">
            <a:off x="4355976" y="4946978"/>
            <a:ext cx="1067" cy="609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796136" y="519029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Network Address</a:t>
            </a:r>
          </a:p>
          <a:p>
            <a:pPr algn="ctr"/>
            <a:r>
              <a:rPr lang="en-US" b="0" dirty="0" smtClean="0"/>
              <a:t>193.226.40.32</a:t>
            </a:r>
            <a:endParaRPr lang="ro-RO" b="0" dirty="0"/>
          </a:p>
        </p:txBody>
      </p:sp>
    </p:spTree>
    <p:extLst>
      <p:ext uri="{BB962C8B-B14F-4D97-AF65-F5344CB8AC3E}">
        <p14:creationId xmlns:p14="http://schemas.microsoft.com/office/powerpoint/2010/main" val="36794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network can be configured </a:t>
            </a:r>
            <a:r>
              <a:rPr lang="en-US" dirty="0" smtClean="0"/>
              <a:t>with </a:t>
            </a:r>
            <a:r>
              <a:rPr lang="en-US" dirty="0"/>
              <a:t>different masks.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subnets of different sizes.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better utilization of available </a:t>
            </a:r>
            <a:r>
              <a:rPr lang="en-US" dirty="0" smtClean="0"/>
              <a:t>addresses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1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7772400" cy="2676128"/>
          </a:xfrm>
        </p:spPr>
        <p:txBody>
          <a:bodyPr/>
          <a:lstStyle/>
          <a:p>
            <a:r>
              <a:rPr lang="en-US" dirty="0"/>
              <a:t>Suppose we are assigned a Class C </a:t>
            </a:r>
            <a:r>
              <a:rPr lang="en-US" dirty="0" smtClean="0"/>
              <a:t> network 193.226.40.0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be divided into three subnets.</a:t>
            </a:r>
          </a:p>
          <a:p>
            <a:pPr lvl="2"/>
            <a:r>
              <a:rPr lang="en-US" dirty="0" smtClean="0"/>
              <a:t>Corresponding </a:t>
            </a:r>
            <a:r>
              <a:rPr lang="en-US" dirty="0"/>
              <a:t>to three departments.</a:t>
            </a:r>
          </a:p>
          <a:p>
            <a:pPr lvl="2"/>
            <a:r>
              <a:rPr lang="en-US" smtClean="0"/>
              <a:t>With </a:t>
            </a:r>
            <a:r>
              <a:rPr lang="en-US" dirty="0"/>
              <a:t>110, 45 and 50 hosts respectively</a:t>
            </a:r>
            <a:endParaRPr lang="ro-RO" dirty="0"/>
          </a:p>
        </p:txBody>
      </p:sp>
      <p:grpSp>
        <p:nvGrpSpPr>
          <p:cNvPr id="6" name="Group 5"/>
          <p:cNvGrpSpPr/>
          <p:nvPr/>
        </p:nvGrpSpPr>
        <p:grpSpPr>
          <a:xfrm>
            <a:off x="2123728" y="4593218"/>
            <a:ext cx="1368152" cy="1263046"/>
            <a:chOff x="2771800" y="4581128"/>
            <a:chExt cx="1656184" cy="1656184"/>
          </a:xfrm>
        </p:grpSpPr>
        <p:sp>
          <p:nvSpPr>
            <p:cNvPr id="5" name="Oval 4"/>
            <p:cNvSpPr/>
            <p:nvPr/>
          </p:nvSpPr>
          <p:spPr bwMode="auto">
            <a:xfrm>
              <a:off x="2771800" y="4581128"/>
              <a:ext cx="1656184" cy="165618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67844" y="5013177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/>
                <a:t>D1</a:t>
              </a:r>
            </a:p>
            <a:p>
              <a:pPr algn="ctr"/>
              <a:r>
                <a:rPr lang="en-US" b="0" dirty="0" smtClean="0"/>
                <a:t>110</a:t>
              </a:r>
              <a:endParaRPr lang="ro-RO" b="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51920" y="4593218"/>
            <a:ext cx="1368152" cy="1263046"/>
            <a:chOff x="2771800" y="4581128"/>
            <a:chExt cx="1656184" cy="1656184"/>
          </a:xfrm>
        </p:grpSpPr>
        <p:sp>
          <p:nvSpPr>
            <p:cNvPr id="8" name="Oval 7"/>
            <p:cNvSpPr/>
            <p:nvPr/>
          </p:nvSpPr>
          <p:spPr bwMode="auto">
            <a:xfrm>
              <a:off x="2771800" y="4581128"/>
              <a:ext cx="1656184" cy="165618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67844" y="5013177"/>
              <a:ext cx="864095" cy="108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/>
                <a:t>D2</a:t>
              </a:r>
            </a:p>
            <a:p>
              <a:pPr algn="ctr"/>
              <a:r>
                <a:rPr lang="en-US" b="0" dirty="0" smtClean="0"/>
                <a:t>45</a:t>
              </a:r>
              <a:endParaRPr lang="ro-RO" b="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2120" y="4581128"/>
            <a:ext cx="1368152" cy="1263046"/>
            <a:chOff x="2771800" y="4581128"/>
            <a:chExt cx="1656184" cy="1656184"/>
          </a:xfrm>
        </p:grpSpPr>
        <p:sp>
          <p:nvSpPr>
            <p:cNvPr id="11" name="Oval 10"/>
            <p:cNvSpPr/>
            <p:nvPr/>
          </p:nvSpPr>
          <p:spPr bwMode="auto">
            <a:xfrm>
              <a:off x="2771800" y="4581128"/>
              <a:ext cx="1656184" cy="165618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7844" y="5013177"/>
              <a:ext cx="864095" cy="108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/>
                <a:t>D3</a:t>
              </a:r>
            </a:p>
            <a:p>
              <a:pPr algn="ctr"/>
              <a:r>
                <a:rPr lang="en-US" b="0" dirty="0" smtClean="0"/>
                <a:t>50</a:t>
              </a:r>
              <a:endParaRPr lang="ro-RO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3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 - Options</a:t>
            </a:r>
            <a:endParaRPr lang="ro-RO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80179"/>
              </p:ext>
            </p:extLst>
          </p:nvPr>
        </p:nvGraphicFramePr>
        <p:xfrm>
          <a:off x="807857" y="1740265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X(binary)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Subnets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Hosts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1111 1000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o-RO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r>
                        <a:rPr lang="en-US" baseline="0" dirty="0" smtClean="0"/>
                        <a:t> 1100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254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1110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8264" y="460261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Network too small</a:t>
            </a:r>
            <a:endParaRPr lang="ro-RO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301208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Rules: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First IP address = Network Address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Last IP address = </a:t>
            </a:r>
            <a:r>
              <a:rPr lang="en-US" dirty="0" smtClean="0"/>
              <a:t>Broadcast</a:t>
            </a:r>
            <a:r>
              <a:rPr lang="en-US" b="0" dirty="0" smtClean="0"/>
              <a:t> Address</a:t>
            </a:r>
            <a:endParaRPr lang="ro-RO" b="0" dirty="0"/>
          </a:p>
        </p:txBody>
      </p:sp>
    </p:spTree>
    <p:extLst>
      <p:ext uri="{BB962C8B-B14F-4D97-AF65-F5344CB8AC3E}">
        <p14:creationId xmlns:p14="http://schemas.microsoft.com/office/powerpoint/2010/main" val="136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does one get IP Addresses ?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1600200"/>
            <a:ext cx="8077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3200" b="0" u="sng">
                <a:solidFill>
                  <a:srgbClr val="FF0000"/>
                </a:solidFill>
              </a:rPr>
              <a:t>Q:</a:t>
            </a:r>
            <a:r>
              <a:rPr lang="en-US" sz="3200" b="0"/>
              <a:t> How does a </a:t>
            </a:r>
            <a:r>
              <a:rPr lang="en-US" sz="3200" b="0" i="1"/>
              <a:t>network</a:t>
            </a:r>
            <a:r>
              <a:rPr lang="en-US" sz="3200" b="0"/>
              <a:t> get the network part of IP addr?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3200" b="0" u="sng">
                <a:solidFill>
                  <a:srgbClr val="FF0000"/>
                </a:solidFill>
              </a:rPr>
              <a:t>A:</a:t>
            </a:r>
            <a:r>
              <a:rPr lang="en-US" sz="3200" b="0"/>
              <a:t> it gets allocated from the portion of its provider ISP’s address space</a:t>
            </a:r>
            <a:endParaRPr lang="en-US" sz="2800" b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3810000"/>
            <a:ext cx="8551863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accent2"/>
                </a:solidFill>
                <a:latin typeface="Arial" charset="0"/>
              </a:rPr>
              <a:t>ISP's block          </a:t>
            </a:r>
            <a:r>
              <a:rPr lang="en-US" sz="1800" b="0" u="sng">
                <a:solidFill>
                  <a:schemeClr val="accent2"/>
                </a:solidFill>
                <a:latin typeface="Arial" charset="0"/>
              </a:rPr>
              <a:t>11001000  00010111  0001</a:t>
            </a:r>
            <a:r>
              <a:rPr lang="en-US" sz="1800" b="0">
                <a:solidFill>
                  <a:schemeClr val="accent2"/>
                </a:solidFill>
                <a:latin typeface="Arial" charset="0"/>
              </a:rPr>
              <a:t>0000  00000000    200.23.16.0/20 </a:t>
            </a:r>
          </a:p>
          <a:p>
            <a:endParaRPr lang="en-US" sz="1800" b="0">
              <a:latin typeface="Arial" charset="0"/>
            </a:endParaRPr>
          </a:p>
          <a:p>
            <a:r>
              <a:rPr lang="en-US" sz="1800" b="0">
                <a:latin typeface="Arial" charset="0"/>
              </a:rPr>
              <a:t>Organization 0    </a:t>
            </a:r>
            <a:r>
              <a:rPr lang="en-US" sz="1800" b="0" u="sng">
                <a:latin typeface="Arial" charset="0"/>
              </a:rPr>
              <a:t>11001000  00010111  0001000</a:t>
            </a:r>
            <a:r>
              <a:rPr lang="en-US" sz="1800" b="0">
                <a:latin typeface="Arial" charset="0"/>
              </a:rPr>
              <a:t>0  00000000    200.23.16.0/23 </a:t>
            </a:r>
          </a:p>
          <a:p>
            <a:r>
              <a:rPr lang="en-US" sz="1800" b="0">
                <a:latin typeface="Arial" charset="0"/>
              </a:rPr>
              <a:t>Organization 1    </a:t>
            </a:r>
            <a:r>
              <a:rPr lang="en-US" sz="1800" b="0" u="sng">
                <a:latin typeface="Arial" charset="0"/>
              </a:rPr>
              <a:t>11001000  00010111  0001001</a:t>
            </a:r>
            <a:r>
              <a:rPr lang="en-US" sz="1800" b="0">
                <a:latin typeface="Arial" charset="0"/>
              </a:rPr>
              <a:t>0  00000000    200.23.18.0/23 </a:t>
            </a:r>
          </a:p>
          <a:p>
            <a:r>
              <a:rPr lang="en-US" sz="1800" b="0">
                <a:latin typeface="Arial" charset="0"/>
              </a:rPr>
              <a:t>Organization 2    </a:t>
            </a:r>
            <a:r>
              <a:rPr lang="en-US" sz="1800" b="0" u="sng">
                <a:latin typeface="Arial" charset="0"/>
              </a:rPr>
              <a:t>11001000  00010111  0001010</a:t>
            </a:r>
            <a:r>
              <a:rPr lang="en-US" sz="1800" b="0">
                <a:latin typeface="Arial" charset="0"/>
              </a:rPr>
              <a:t>0  00000000    200.23.20.0/23 </a:t>
            </a:r>
          </a:p>
          <a:p>
            <a:r>
              <a:rPr lang="en-US" sz="1800" b="0">
                <a:latin typeface="Arial" charset="0"/>
              </a:rPr>
              <a:t>   ...                                          …..                                   ….                ….</a:t>
            </a:r>
          </a:p>
          <a:p>
            <a:r>
              <a:rPr lang="en-US" sz="1800" b="0">
                <a:latin typeface="Arial" charset="0"/>
              </a:rPr>
              <a:t>Organization 7    </a:t>
            </a:r>
            <a:r>
              <a:rPr lang="en-US" sz="1800" b="0" u="sng">
                <a:latin typeface="Arial" charset="0"/>
              </a:rPr>
              <a:t>11001000  00010111  0001111</a:t>
            </a:r>
            <a:r>
              <a:rPr lang="en-US" sz="1800" b="0">
                <a:latin typeface="Arial" charset="0"/>
              </a:rPr>
              <a:t>0  00000000    200.23.30.0/23</a:t>
            </a:r>
            <a:r>
              <a:rPr lang="en-US" b="0">
                <a:latin typeface="Times New Roman" pitchFamily="18" charset="0"/>
              </a:rPr>
              <a:t> </a:t>
            </a:r>
          </a:p>
          <a:p>
            <a:endParaRPr lang="en-US" sz="1800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Reserved Addresses</a:t>
            </a:r>
            <a:endParaRPr lang="ro-RO" smtClean="0"/>
          </a:p>
        </p:txBody>
      </p:sp>
      <p:pic>
        <p:nvPicPr>
          <p:cNvPr id="14339" name="Picture 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00213"/>
            <a:ext cx="52387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Private Addreses</a:t>
            </a:r>
          </a:p>
        </p:txBody>
      </p:sp>
      <p:graphicFrame>
        <p:nvGraphicFramePr>
          <p:cNvPr id="237810" name="Group 242"/>
          <p:cNvGraphicFramePr>
            <a:graphicFrameLocks noGrp="1"/>
          </p:cNvGraphicFramePr>
          <p:nvPr/>
        </p:nvGraphicFramePr>
        <p:xfrm>
          <a:off x="611188" y="2427288"/>
          <a:ext cx="7993062" cy="1646238"/>
        </p:xfrm>
        <a:graphic>
          <a:graphicData uri="http://schemas.openxmlformats.org/drawingml/2006/table">
            <a:tbl>
              <a:tblPr/>
              <a:tblGrid>
                <a:gridCol w="1162050"/>
                <a:gridCol w="2160587"/>
                <a:gridCol w="1069975"/>
                <a:gridCol w="1368425"/>
                <a:gridCol w="1093788"/>
                <a:gridCol w="11382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ro-RO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 address range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IPs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 action="ppaction://hlinkfile"/>
                        </a:rPr>
                        <a:t>classful</a:t>
                      </a: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description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largest </a:t>
                      </a: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CIDR</a:t>
                      </a: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block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defined in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24-bit block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10.0.0.0 – 10.255.255.255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16,777,216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single class A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10.0.0.0/8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RFC 1597</a:t>
                      </a: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(obsolete), </a:t>
                      </a: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RFC 1918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20-bit </a:t>
                      </a:r>
                      <a:r>
                        <a:rPr kumimoji="0" lang="ro-RO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</a:t>
                      </a:r>
                      <a:endParaRPr kumimoji="0" lang="ro-RO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172.16.0.0 – 172.31.255.255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1,048,576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contiguous class Bs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172.16.0.0/12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16-bit block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192.168.0.0 – 192.168.255.255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65,536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 contiguous class Cs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192.168.0.0/16</a:t>
                      </a:r>
                      <a:endParaRPr kumimoji="0" lang="ro-RO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98" name="Text Box 243"/>
          <p:cNvSpPr txBox="1">
            <a:spLocks noChangeArrowheads="1"/>
          </p:cNvSpPr>
          <p:nvPr/>
        </p:nvSpPr>
        <p:spPr bwMode="auto">
          <a:xfrm>
            <a:off x="1331913" y="4508500"/>
            <a:ext cx="51847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Not routed in Internet</a:t>
            </a:r>
          </a:p>
          <a:p>
            <a:pPr eaLnBrk="1" hangingPunct="1">
              <a:spcBef>
                <a:spcPct val="50000"/>
              </a:spcBef>
            </a:pPr>
            <a:r>
              <a:rPr lang="en-US" b="0"/>
              <a:t>Why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Routing tables (static)</a:t>
            </a:r>
          </a:p>
        </p:txBody>
      </p:sp>
      <p:graphicFrame>
        <p:nvGraphicFramePr>
          <p:cNvPr id="236988" name="Group 444"/>
          <p:cNvGraphicFramePr>
            <a:graphicFrameLocks noGrp="1"/>
          </p:cNvGraphicFramePr>
          <p:nvPr/>
        </p:nvGraphicFramePr>
        <p:xfrm>
          <a:off x="827088" y="1700213"/>
          <a:ext cx="7345362" cy="3902073"/>
        </p:xfrm>
        <a:graphic>
          <a:graphicData uri="http://schemas.openxmlformats.org/drawingml/2006/table">
            <a:tbl>
              <a:tblPr/>
              <a:tblGrid>
                <a:gridCol w="1570037"/>
                <a:gridCol w="1385888"/>
                <a:gridCol w="1581150"/>
                <a:gridCol w="647700"/>
                <a:gridCol w="627062"/>
                <a:gridCol w="565150"/>
                <a:gridCol w="392113"/>
                <a:gridCol w="576262"/>
              </a:tblGrid>
              <a:tr h="457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Gateway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Genmask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Metric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Iface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172.16.25.1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172.30.0.4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255.255.255.255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193.226.40.128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255.255.255.224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193.0.225.0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193.231.20.0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172.30.0.0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169.254.0.0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193.0.225.9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70" name="Text Box 445"/>
          <p:cNvSpPr txBox="1">
            <a:spLocks noChangeArrowheads="1"/>
          </p:cNvSpPr>
          <p:nvPr/>
        </p:nvSpPr>
        <p:spPr bwMode="auto">
          <a:xfrm>
            <a:off x="611188" y="5876925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b="0"/>
              <a:t>The </a:t>
            </a:r>
            <a:r>
              <a:rPr lang="fr-FR"/>
              <a:t>route</a:t>
            </a:r>
            <a:r>
              <a:rPr lang="fr-FR" b="0"/>
              <a:t> command – (Windows/Linux/other 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04800" y="2314575"/>
            <a:ext cx="3695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0">
                <a:solidFill>
                  <a:srgbClr val="3333FF"/>
                </a:solidFill>
              </a:rPr>
              <a:t>IP datagram: 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572000" y="3357563"/>
            <a:ext cx="4422775" cy="3154362"/>
            <a:chOff x="2902" y="1949"/>
            <a:chExt cx="2786" cy="1987"/>
          </a:xfrm>
        </p:grpSpPr>
        <p:sp>
          <p:nvSpPr>
            <p:cNvPr id="18483" name="Freeform 5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4" name="Freeform 6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5" name="Freeform 7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486" name="Object 8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3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7" name="Line 9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8" name="Line 10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9" name="Line 11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90" name="Line 12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491" name="Object 13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4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2" name="Object 14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5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3" name="Line 15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8494" name="Group 16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18530" name="Oval 1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31" name="Line 1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32" name="Line 1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33" name="Rectangle 2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18534" name="Oval 2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18535" name="Group 2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4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41" name="Line 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42" name="Line 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18536" name="Group 2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3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38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39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18495" name="Text Box 30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496" name="Rectangle 31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97" name="Text Box 32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498" name="Text Box 33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499" name="Text Box 34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00" name="Line 35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01" name="Text Box 36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02" name="Line 37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503" name="Object 38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6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4" name="Line 39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505" name="Object 40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7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6" name="Line 41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07" name="Rectangle 42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08" name="Text Box 43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09" name="Rectangle 44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0" name="Text Box 45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11" name="Line 46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2" name="Line 47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3" name="Line 48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4" name="Line 49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515" name="Object 50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8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6" name="Object 51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9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17" name="Text Box 52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18" name="Text Box 53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19" name="Rectangle 54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20" name="Text Box 55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18521" name="Group 56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18528" name="Rectangle 57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29" name="Text Box 58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8522" name="Group 59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18526" name="Rectangle 60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27" name="Text Box 61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8523" name="Group 62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18524" name="Rectangle 63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25" name="Text Box 64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18437" name="Group 65"/>
          <p:cNvGrpSpPr>
            <a:grpSpLocks/>
          </p:cNvGrpSpPr>
          <p:nvPr/>
        </p:nvGrpSpPr>
        <p:grpSpPr bwMode="auto">
          <a:xfrm>
            <a:off x="469900" y="2870200"/>
            <a:ext cx="3673475" cy="660400"/>
            <a:chOff x="404" y="2612"/>
            <a:chExt cx="2314" cy="416"/>
          </a:xfrm>
        </p:grpSpPr>
        <p:sp>
          <p:nvSpPr>
            <p:cNvPr id="18473" name="Rectangle 66"/>
            <p:cNvSpPr>
              <a:spLocks noChangeArrowheads="1"/>
            </p:cNvSpPr>
            <p:nvPr/>
          </p:nvSpPr>
          <p:spPr bwMode="auto">
            <a:xfrm>
              <a:off x="456" y="2646"/>
              <a:ext cx="2262" cy="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8474" name="Group 67"/>
            <p:cNvGrpSpPr>
              <a:grpSpLocks/>
            </p:cNvGrpSpPr>
            <p:nvPr/>
          </p:nvGrpSpPr>
          <p:grpSpPr bwMode="auto">
            <a:xfrm>
              <a:off x="404" y="2612"/>
              <a:ext cx="2266" cy="416"/>
              <a:chOff x="1034" y="1406"/>
              <a:chExt cx="2266" cy="416"/>
            </a:xfrm>
          </p:grpSpPr>
          <p:sp>
            <p:nvSpPr>
              <p:cNvPr id="18475" name="Rectangle 68"/>
              <p:cNvSpPr>
                <a:spLocks noChangeArrowheads="1"/>
              </p:cNvSpPr>
              <p:nvPr/>
            </p:nvSpPr>
            <p:spPr bwMode="auto">
              <a:xfrm>
                <a:off x="1038" y="1470"/>
                <a:ext cx="2262" cy="3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76" name="Text Box 69"/>
              <p:cNvSpPr txBox="1">
                <a:spLocks noChangeArrowheads="1"/>
              </p:cNvSpPr>
              <p:nvPr/>
            </p:nvSpPr>
            <p:spPr bwMode="auto">
              <a:xfrm>
                <a:off x="1034" y="1418"/>
                <a:ext cx="50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misc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fields</a:t>
                </a:r>
              </a:p>
            </p:txBody>
          </p:sp>
          <p:sp>
            <p:nvSpPr>
              <p:cNvPr id="18477" name="Line 70"/>
              <p:cNvSpPr>
                <a:spLocks noChangeShapeType="1"/>
              </p:cNvSpPr>
              <p:nvPr/>
            </p:nvSpPr>
            <p:spPr bwMode="auto">
              <a:xfrm>
                <a:off x="1518" y="14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78" name="Text Box 71"/>
              <p:cNvSpPr txBox="1">
                <a:spLocks noChangeArrowheads="1"/>
              </p:cNvSpPr>
              <p:nvPr/>
            </p:nvSpPr>
            <p:spPr bwMode="auto">
              <a:xfrm>
                <a:off x="1513" y="1406"/>
                <a:ext cx="62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source</a:t>
                </a:r>
              </a:p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IP addr</a:t>
                </a:r>
                <a:endParaRPr lang="en-US" sz="1800" b="0">
                  <a:latin typeface="Comic Sans MS" pitchFamily="66" charset="0"/>
                </a:endParaRPr>
              </a:p>
            </p:txBody>
          </p:sp>
          <p:sp>
            <p:nvSpPr>
              <p:cNvPr id="18479" name="Text Box 72"/>
              <p:cNvSpPr txBox="1">
                <a:spLocks noChangeArrowheads="1"/>
              </p:cNvSpPr>
              <p:nvPr/>
            </p:nvSpPr>
            <p:spPr bwMode="auto">
              <a:xfrm>
                <a:off x="2089" y="1418"/>
                <a:ext cx="62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dest</a:t>
                </a:r>
              </a:p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IP addr</a:t>
                </a:r>
                <a:endParaRPr lang="en-US" sz="1800" b="0">
                  <a:latin typeface="Comic Sans MS" pitchFamily="66" charset="0"/>
                </a:endParaRPr>
              </a:p>
            </p:txBody>
          </p:sp>
          <p:sp>
            <p:nvSpPr>
              <p:cNvPr id="18480" name="Line 73"/>
              <p:cNvSpPr>
                <a:spLocks noChangeShapeType="1"/>
              </p:cNvSpPr>
              <p:nvPr/>
            </p:nvSpPr>
            <p:spPr bwMode="auto">
              <a:xfrm>
                <a:off x="2124" y="14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81" name="Line 74"/>
              <p:cNvSpPr>
                <a:spLocks noChangeShapeType="1"/>
              </p:cNvSpPr>
              <p:nvPr/>
            </p:nvSpPr>
            <p:spPr bwMode="auto">
              <a:xfrm>
                <a:off x="2712" y="148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82" name="Text Box 75"/>
              <p:cNvSpPr txBox="1">
                <a:spLocks noChangeArrowheads="1"/>
              </p:cNvSpPr>
              <p:nvPr/>
            </p:nvSpPr>
            <p:spPr bwMode="auto">
              <a:xfrm>
                <a:off x="2781" y="1514"/>
                <a:ext cx="4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data</a:t>
                </a:r>
              </a:p>
            </p:txBody>
          </p:sp>
        </p:grpSp>
      </p:grpSp>
      <p:sp>
        <p:nvSpPr>
          <p:cNvPr id="18438" name="Rectangle 76"/>
          <p:cNvSpPr>
            <a:spLocks noChangeArrowheads="1"/>
          </p:cNvSpPr>
          <p:nvPr/>
        </p:nvSpPr>
        <p:spPr bwMode="auto">
          <a:xfrm>
            <a:off x="514350" y="3619500"/>
            <a:ext cx="36957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</a:pPr>
            <a:r>
              <a:rPr lang="en-US" b="0"/>
              <a:t>datagram remains </a:t>
            </a:r>
            <a:r>
              <a:rPr lang="en-US" b="0">
                <a:solidFill>
                  <a:srgbClr val="FF0000"/>
                </a:solidFill>
              </a:rPr>
              <a:t>unchanged</a:t>
            </a:r>
            <a:r>
              <a:rPr lang="en-US" b="0"/>
              <a:t>, as it travels source to destination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</a:pPr>
            <a:r>
              <a:rPr lang="en-US"/>
              <a:t>Addresses</a:t>
            </a:r>
            <a:r>
              <a:rPr lang="en-US" b="0"/>
              <a:t> are fields of interest here</a:t>
            </a:r>
            <a:endParaRPr lang="en-US" sz="2800" b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0"/>
              <a:t> </a:t>
            </a:r>
          </a:p>
        </p:txBody>
      </p:sp>
      <p:sp>
        <p:nvSpPr>
          <p:cNvPr id="18439" name="Freeform 85"/>
          <p:cNvSpPr>
            <a:spLocks/>
          </p:cNvSpPr>
          <p:nvPr/>
        </p:nvSpPr>
        <p:spPr bwMode="auto">
          <a:xfrm rot="-1797217">
            <a:off x="4211638" y="2565400"/>
            <a:ext cx="295275" cy="1079500"/>
          </a:xfrm>
          <a:custGeom>
            <a:avLst/>
            <a:gdLst>
              <a:gd name="T0" fmla="*/ 295275 w 186"/>
              <a:gd name="T1" fmla="*/ 0 h 720"/>
              <a:gd name="T2" fmla="*/ 95250 w 186"/>
              <a:gd name="T3" fmla="*/ 1079500 h 720"/>
              <a:gd name="T4" fmla="*/ 0 60000 65536"/>
              <a:gd name="T5" fmla="*/ 0 60000 65536"/>
              <a:gd name="T6" fmla="*/ 0 w 186"/>
              <a:gd name="T7" fmla="*/ 0 h 720"/>
              <a:gd name="T8" fmla="*/ 186 w 186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" h="720">
                <a:moveTo>
                  <a:pt x="186" y="0"/>
                </a:moveTo>
                <a:cubicBezTo>
                  <a:pt x="36" y="198"/>
                  <a:pt x="0" y="360"/>
                  <a:pt x="6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8440" name="Rectangle 86"/>
          <p:cNvSpPr>
            <a:spLocks noChangeArrowheads="1"/>
          </p:cNvSpPr>
          <p:nvPr/>
        </p:nvSpPr>
        <p:spPr bwMode="auto">
          <a:xfrm>
            <a:off x="5364163" y="1268413"/>
            <a:ext cx="331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 A</a:t>
            </a:r>
          </a:p>
        </p:txBody>
      </p:sp>
      <p:graphicFrame>
        <p:nvGraphicFramePr>
          <p:cNvPr id="217312" name="Group 224"/>
          <p:cNvGraphicFramePr>
            <a:graphicFrameLocks noGrp="1"/>
          </p:cNvGraphicFramePr>
          <p:nvPr>
            <p:ph idx="1"/>
          </p:nvPr>
        </p:nvGraphicFramePr>
        <p:xfrm>
          <a:off x="4319588" y="1628775"/>
          <a:ext cx="4824412" cy="1737070"/>
        </p:xfrm>
        <a:graphic>
          <a:graphicData uri="http://schemas.openxmlformats.org/drawingml/2006/table">
            <a:tbl>
              <a:tblPr/>
              <a:tblGrid>
                <a:gridCol w="1160462"/>
                <a:gridCol w="1576388"/>
                <a:gridCol w="1301750"/>
                <a:gridCol w="785812"/>
              </a:tblGrid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Router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64.8.32.1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255.255.255.255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71475" y="2305050"/>
            <a:ext cx="43338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Starting at A, send IP datagram addressed to B: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1800" b="0"/>
              <a:t>look up net. address of B in forwarding table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1800" b="0"/>
              <a:t>find B is on same net. as A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1800" b="0"/>
              <a:t>link layer will send datagram directly to B inside link-layer frame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1800" b="0"/>
              <a:t>B and A are directly connected</a:t>
            </a:r>
            <a:endParaRPr lang="en-US" b="0"/>
          </a:p>
        </p:txBody>
      </p:sp>
      <p:sp>
        <p:nvSpPr>
          <p:cNvPr id="19460" name="Rectangle 12"/>
          <p:cNvSpPr>
            <a:spLocks noChangeArrowheads="1"/>
          </p:cNvSpPr>
          <p:nvPr/>
        </p:nvSpPr>
        <p:spPr bwMode="auto">
          <a:xfrm>
            <a:off x="542925" y="1524000"/>
            <a:ext cx="3590925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1" name="Rectangle 13"/>
          <p:cNvSpPr>
            <a:spLocks noChangeArrowheads="1"/>
          </p:cNvSpPr>
          <p:nvPr/>
        </p:nvSpPr>
        <p:spPr bwMode="auto">
          <a:xfrm>
            <a:off x="466725" y="1590675"/>
            <a:ext cx="35909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19462" name="Text Box 14"/>
          <p:cNvSpPr txBox="1">
            <a:spLocks noChangeArrowheads="1"/>
          </p:cNvSpPr>
          <p:nvPr/>
        </p:nvSpPr>
        <p:spPr bwMode="auto">
          <a:xfrm>
            <a:off x="460375" y="1508125"/>
            <a:ext cx="796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misc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fields</a:t>
            </a:r>
          </a:p>
        </p:txBody>
      </p:sp>
      <p:sp>
        <p:nvSpPr>
          <p:cNvPr id="19463" name="Line 15"/>
          <p:cNvSpPr>
            <a:spLocks noChangeShapeType="1"/>
          </p:cNvSpPr>
          <p:nvPr/>
        </p:nvSpPr>
        <p:spPr bwMode="auto">
          <a:xfrm>
            <a:off x="1228725" y="1600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4" name="Text Box 16"/>
          <p:cNvSpPr txBox="1">
            <a:spLocks noChangeArrowheads="1"/>
          </p:cNvSpPr>
          <p:nvPr/>
        </p:nvSpPr>
        <p:spPr bwMode="auto">
          <a:xfrm>
            <a:off x="1196975" y="1670050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9465" name="Text Box 17"/>
          <p:cNvSpPr txBox="1">
            <a:spLocks noChangeArrowheads="1"/>
          </p:cNvSpPr>
          <p:nvPr/>
        </p:nvSpPr>
        <p:spPr bwMode="auto">
          <a:xfrm>
            <a:off x="2197100" y="1670050"/>
            <a:ext cx="1120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9466" name="Line 18"/>
          <p:cNvSpPr>
            <a:spLocks noChangeShapeType="1"/>
          </p:cNvSpPr>
          <p:nvPr/>
        </p:nvSpPr>
        <p:spPr bwMode="auto">
          <a:xfrm>
            <a:off x="2219325" y="1600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7" name="Line 19"/>
          <p:cNvSpPr>
            <a:spLocks noChangeShapeType="1"/>
          </p:cNvSpPr>
          <p:nvPr/>
        </p:nvSpPr>
        <p:spPr bwMode="auto">
          <a:xfrm>
            <a:off x="3238500" y="1600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8" name="Text Box 20"/>
          <p:cNvSpPr txBox="1">
            <a:spLocks noChangeArrowheads="1"/>
          </p:cNvSpPr>
          <p:nvPr/>
        </p:nvSpPr>
        <p:spPr bwMode="auto">
          <a:xfrm>
            <a:off x="3233738" y="1660525"/>
            <a:ext cx="66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data</a:t>
            </a:r>
          </a:p>
        </p:txBody>
      </p:sp>
      <p:grpSp>
        <p:nvGrpSpPr>
          <p:cNvPr id="19469" name="Group 21"/>
          <p:cNvGrpSpPr>
            <a:grpSpLocks/>
          </p:cNvGrpSpPr>
          <p:nvPr/>
        </p:nvGrpSpPr>
        <p:grpSpPr bwMode="auto">
          <a:xfrm>
            <a:off x="4643438" y="3357563"/>
            <a:ext cx="4422775" cy="3154362"/>
            <a:chOff x="2902" y="1949"/>
            <a:chExt cx="2786" cy="1987"/>
          </a:xfrm>
        </p:grpSpPr>
        <p:sp>
          <p:nvSpPr>
            <p:cNvPr id="19504" name="Freeform 22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05" name="Freeform 23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06" name="Freeform 24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07" name="Object 25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4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8" name="Line 26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09" name="Line 27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10" name="Line 28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11" name="Line 29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12" name="Object 30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5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3" name="Object 31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6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4" name="Line 32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9515" name="Group 33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19551" name="Oval 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2" name="Line 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3" name="Line 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4" name="Rectangle 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19555" name="Oval 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19556" name="Group 3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61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62" name="Line 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63" name="Line 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19557" name="Group 4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55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59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60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19516" name="Text Box 47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17" name="Rectangle 48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18" name="Text Box 49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19" name="Text Box 50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20" name="Text Box 51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21" name="Line 52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22" name="Text Box 53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23" name="Line 54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24" name="Object 55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7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5" name="Line 56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26" name="Object 57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8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7" name="Line 58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28" name="Rectangle 59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29" name="Text Box 60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30" name="Rectangle 61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1" name="Text Box 62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32" name="Line 63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3" name="Line 64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4" name="Line 65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5" name="Line 66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36" name="Object 67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9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37" name="Object 68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0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38" name="Text Box 69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39" name="Text Box 70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40" name="Rectangle 71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41" name="Text Box 72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19542" name="Group 73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19549" name="Rectangle 74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0" name="Text Box 75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9543" name="Group 76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19547" name="Rectangle 77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48" name="Text Box 78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9544" name="Group 79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19545" name="Rectangle 80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46" name="Text Box 81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9470" name="Freeform 82"/>
          <p:cNvSpPr>
            <a:spLocks/>
          </p:cNvSpPr>
          <p:nvPr/>
        </p:nvSpPr>
        <p:spPr bwMode="auto">
          <a:xfrm rot="-1653536">
            <a:off x="4284663" y="2565400"/>
            <a:ext cx="295275" cy="1143000"/>
          </a:xfrm>
          <a:custGeom>
            <a:avLst/>
            <a:gdLst>
              <a:gd name="T0" fmla="*/ 295275 w 186"/>
              <a:gd name="T1" fmla="*/ 0 h 720"/>
              <a:gd name="T2" fmla="*/ 95250 w 186"/>
              <a:gd name="T3" fmla="*/ 1143000 h 720"/>
              <a:gd name="T4" fmla="*/ 0 60000 65536"/>
              <a:gd name="T5" fmla="*/ 0 60000 65536"/>
              <a:gd name="T6" fmla="*/ 0 w 186"/>
              <a:gd name="T7" fmla="*/ 0 h 720"/>
              <a:gd name="T8" fmla="*/ 186 w 186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" h="720">
                <a:moveTo>
                  <a:pt x="186" y="0"/>
                </a:moveTo>
                <a:cubicBezTo>
                  <a:pt x="36" y="198"/>
                  <a:pt x="0" y="360"/>
                  <a:pt x="6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71" name="Rectangle 83"/>
          <p:cNvSpPr>
            <a:spLocks noChangeArrowheads="1"/>
          </p:cNvSpPr>
          <p:nvPr/>
        </p:nvSpPr>
        <p:spPr bwMode="auto">
          <a:xfrm>
            <a:off x="5160963" y="1160463"/>
            <a:ext cx="331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</a:t>
            </a:r>
            <a:r>
              <a:rPr lang="en-US" sz="2800" b="0">
                <a:solidFill>
                  <a:srgbClr val="3333FF"/>
                </a:solidFill>
              </a:rPr>
              <a:t> A</a:t>
            </a:r>
          </a:p>
        </p:txBody>
      </p:sp>
      <p:graphicFrame>
        <p:nvGraphicFramePr>
          <p:cNvPr id="218229" name="Group 117"/>
          <p:cNvGraphicFramePr>
            <a:graphicFrameLocks noGrp="1"/>
          </p:cNvGraphicFramePr>
          <p:nvPr/>
        </p:nvGraphicFramePr>
        <p:xfrm>
          <a:off x="4319588" y="1628775"/>
          <a:ext cx="4824412" cy="1737070"/>
        </p:xfrm>
        <a:graphic>
          <a:graphicData uri="http://schemas.openxmlformats.org/drawingml/2006/table">
            <a:tbl>
              <a:tblPr/>
              <a:tblGrid>
                <a:gridCol w="1160462"/>
                <a:gridCol w="1576388"/>
                <a:gridCol w="1301750"/>
                <a:gridCol w="785812"/>
              </a:tblGrid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Router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64.8.32.1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255.255.255.255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Protocol -IP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The Internet (IP)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IPv4 addressing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Moving a datagram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Datagram format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IP fragmentation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ICMP: Internet Control Message Protocol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DHCP: Dynamic Host Configuration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NAT: Network Address Translation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20483" name="Freeform 11"/>
          <p:cNvSpPr>
            <a:spLocks/>
          </p:cNvSpPr>
          <p:nvPr/>
        </p:nvSpPr>
        <p:spPr bwMode="auto">
          <a:xfrm rot="-1772879">
            <a:off x="4356100" y="2420938"/>
            <a:ext cx="295275" cy="1143000"/>
          </a:xfrm>
          <a:custGeom>
            <a:avLst/>
            <a:gdLst>
              <a:gd name="T0" fmla="*/ 295275 w 186"/>
              <a:gd name="T1" fmla="*/ 0 h 720"/>
              <a:gd name="T2" fmla="*/ 95250 w 186"/>
              <a:gd name="T3" fmla="*/ 1143000 h 720"/>
              <a:gd name="T4" fmla="*/ 0 60000 65536"/>
              <a:gd name="T5" fmla="*/ 0 60000 65536"/>
              <a:gd name="T6" fmla="*/ 0 w 186"/>
              <a:gd name="T7" fmla="*/ 0 h 720"/>
              <a:gd name="T8" fmla="*/ 186 w 186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" h="720">
                <a:moveTo>
                  <a:pt x="186" y="0"/>
                </a:moveTo>
                <a:cubicBezTo>
                  <a:pt x="36" y="198"/>
                  <a:pt x="0" y="360"/>
                  <a:pt x="6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84" name="Rectangle 12"/>
          <p:cNvSpPr>
            <a:spLocks noChangeArrowheads="1"/>
          </p:cNvSpPr>
          <p:nvPr/>
        </p:nvSpPr>
        <p:spPr bwMode="auto">
          <a:xfrm>
            <a:off x="409575" y="2286000"/>
            <a:ext cx="40862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Starting at A, dest. E:</a:t>
            </a:r>
            <a:endParaRPr lang="en-US" sz="2000" b="0">
              <a:solidFill>
                <a:srgbClr val="3333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look up network address of E in forwarding table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E on </a:t>
            </a:r>
            <a:r>
              <a:rPr lang="en-US" sz="2000" b="0" i="1"/>
              <a:t>different</a:t>
            </a:r>
            <a:r>
              <a:rPr lang="en-US" sz="2000" b="0"/>
              <a:t> network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A, E not directly attached</a:t>
            </a:r>
            <a:endParaRPr lang="en-US" sz="1800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routing table: next hop router to E is 223.1.1.4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link layer sends datagram to router 223.1.1.4 inside link-layer frame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datagram arrives at 223.1.1.4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continued…..</a:t>
            </a:r>
          </a:p>
        </p:txBody>
      </p:sp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561975" y="1504950"/>
            <a:ext cx="3590925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86" name="Rectangle 14"/>
          <p:cNvSpPr>
            <a:spLocks noChangeArrowheads="1"/>
          </p:cNvSpPr>
          <p:nvPr/>
        </p:nvSpPr>
        <p:spPr bwMode="auto">
          <a:xfrm>
            <a:off x="485775" y="1571625"/>
            <a:ext cx="35909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20487" name="Text Box 15"/>
          <p:cNvSpPr txBox="1">
            <a:spLocks noChangeArrowheads="1"/>
          </p:cNvSpPr>
          <p:nvPr/>
        </p:nvSpPr>
        <p:spPr bwMode="auto">
          <a:xfrm>
            <a:off x="479425" y="1489075"/>
            <a:ext cx="796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misc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fields</a:t>
            </a:r>
          </a:p>
        </p:txBody>
      </p:sp>
      <p:sp>
        <p:nvSpPr>
          <p:cNvPr id="20488" name="Line 16"/>
          <p:cNvSpPr>
            <a:spLocks noChangeShapeType="1"/>
          </p:cNvSpPr>
          <p:nvPr/>
        </p:nvSpPr>
        <p:spPr bwMode="auto">
          <a:xfrm>
            <a:off x="12477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89" name="Text Box 17"/>
          <p:cNvSpPr txBox="1">
            <a:spLocks noChangeArrowheads="1"/>
          </p:cNvSpPr>
          <p:nvPr/>
        </p:nvSpPr>
        <p:spPr bwMode="auto">
          <a:xfrm>
            <a:off x="1216025" y="1651000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0490" name="Text Box 18"/>
          <p:cNvSpPr txBox="1">
            <a:spLocks noChangeArrowheads="1"/>
          </p:cNvSpPr>
          <p:nvPr/>
        </p:nvSpPr>
        <p:spPr bwMode="auto">
          <a:xfrm>
            <a:off x="2198688" y="1651000"/>
            <a:ext cx="1157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223.1.2.3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0491" name="Line 19"/>
          <p:cNvSpPr>
            <a:spLocks noChangeShapeType="1"/>
          </p:cNvSpPr>
          <p:nvPr/>
        </p:nvSpPr>
        <p:spPr bwMode="auto">
          <a:xfrm>
            <a:off x="22383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92" name="Line 20"/>
          <p:cNvSpPr>
            <a:spLocks noChangeShapeType="1"/>
          </p:cNvSpPr>
          <p:nvPr/>
        </p:nvSpPr>
        <p:spPr bwMode="auto">
          <a:xfrm>
            <a:off x="3286125" y="1571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93" name="Text Box 21"/>
          <p:cNvSpPr txBox="1">
            <a:spLocks noChangeArrowheads="1"/>
          </p:cNvSpPr>
          <p:nvPr/>
        </p:nvSpPr>
        <p:spPr bwMode="auto">
          <a:xfrm>
            <a:off x="3348038" y="1641475"/>
            <a:ext cx="66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data</a:t>
            </a:r>
          </a:p>
        </p:txBody>
      </p:sp>
      <p:grpSp>
        <p:nvGrpSpPr>
          <p:cNvPr id="20494" name="Group 22"/>
          <p:cNvGrpSpPr>
            <a:grpSpLocks/>
          </p:cNvGrpSpPr>
          <p:nvPr/>
        </p:nvGrpSpPr>
        <p:grpSpPr bwMode="auto">
          <a:xfrm>
            <a:off x="4643438" y="3429000"/>
            <a:ext cx="4422775" cy="3154363"/>
            <a:chOff x="2902" y="1949"/>
            <a:chExt cx="2786" cy="1987"/>
          </a:xfrm>
        </p:grpSpPr>
        <p:sp>
          <p:nvSpPr>
            <p:cNvPr id="20528" name="Freeform 23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29" name="Freeform 24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0" name="Freeform 25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31" name="Object 26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8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2" name="Line 27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3" name="Line 28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4" name="Line 29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5" name="Line 30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36" name="Object 31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9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7" name="Object 32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0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8" name="Line 33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0539" name="Group 34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20575" name="Oval 3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6" name="Line 3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7" name="Line 3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8" name="Rectangle 3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20579" name="Oval 3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20580" name="Group 4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58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6" name="Line 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7" name="Line 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20581" name="Group 4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582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3" name="Line 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4" name="Line 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20540" name="Text Box 48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1" name="Rectangle 49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42" name="Text Box 50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3" name="Text Box 51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4" name="Text Box 52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5" name="Line 53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46" name="Text Box 54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7" name="Line 55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48" name="Object 56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1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9" name="Line 57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50" name="Object 58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2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1" name="Line 59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2" name="Rectangle 60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3" name="Text Box 61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54" name="Rectangle 62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5" name="Text Box 63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56" name="Line 64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7" name="Line 65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8" name="Line 66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9" name="Line 67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60" name="Object 68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3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1" name="Object 69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4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2" name="Text Box 70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63" name="Text Box 71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64" name="Rectangle 72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65" name="Text Box 73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20566" name="Group 74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20573" name="Rectangle 75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4" name="Text Box 76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0567" name="Group 77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20571" name="Rectangle 78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2" name="Text Box 79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0568" name="Group 80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20569" name="Rectangle 81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0" name="Text Box 82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20495" name="Rectangle 83"/>
          <p:cNvSpPr>
            <a:spLocks noChangeArrowheads="1"/>
          </p:cNvSpPr>
          <p:nvPr/>
        </p:nvSpPr>
        <p:spPr bwMode="auto">
          <a:xfrm>
            <a:off x="5138738" y="1149350"/>
            <a:ext cx="331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 A</a:t>
            </a:r>
          </a:p>
        </p:txBody>
      </p:sp>
      <p:graphicFrame>
        <p:nvGraphicFramePr>
          <p:cNvPr id="219220" name="Group 84"/>
          <p:cNvGraphicFramePr>
            <a:graphicFrameLocks noGrp="1"/>
          </p:cNvGraphicFramePr>
          <p:nvPr/>
        </p:nvGraphicFramePr>
        <p:xfrm>
          <a:off x="4427538" y="1628775"/>
          <a:ext cx="4716462" cy="1737070"/>
        </p:xfrm>
        <a:graphic>
          <a:graphicData uri="http://schemas.openxmlformats.org/drawingml/2006/table">
            <a:tbl>
              <a:tblPr/>
              <a:tblGrid>
                <a:gridCol w="1135062"/>
                <a:gridCol w="1541463"/>
                <a:gridCol w="1271587"/>
                <a:gridCol w="768350"/>
              </a:tblGrid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Router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64.8.32.1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255.255.255.255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6848475" y="2905125"/>
            <a:ext cx="238125" cy="1476375"/>
          </a:xfrm>
          <a:custGeom>
            <a:avLst/>
            <a:gdLst>
              <a:gd name="T0" fmla="*/ 200025 w 150"/>
              <a:gd name="T1" fmla="*/ 0 h 720"/>
              <a:gd name="T2" fmla="*/ 0 w 150"/>
              <a:gd name="T3" fmla="*/ 1476375 h 720"/>
              <a:gd name="T4" fmla="*/ 0 60000 65536"/>
              <a:gd name="T5" fmla="*/ 0 60000 65536"/>
              <a:gd name="T6" fmla="*/ 0 w 150"/>
              <a:gd name="T7" fmla="*/ 0 h 720"/>
              <a:gd name="T8" fmla="*/ 150 w 150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720">
                <a:moveTo>
                  <a:pt x="126" y="0"/>
                </a:moveTo>
                <a:cubicBezTo>
                  <a:pt x="150" y="210"/>
                  <a:pt x="138" y="450"/>
                  <a:pt x="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" y="2286000"/>
            <a:ext cx="4171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Arriving at 223.1.4, destined for 223.1.2.2</a:t>
            </a:r>
            <a:endParaRPr lang="en-US" sz="2000" b="0">
              <a:solidFill>
                <a:srgbClr val="3333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look up network address of E in router’s forwarding table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E on </a:t>
            </a:r>
            <a:r>
              <a:rPr lang="en-US" sz="2000" b="0" i="1"/>
              <a:t>same </a:t>
            </a:r>
            <a:r>
              <a:rPr lang="en-US" sz="2000" b="0"/>
              <a:t>network as router’s interface 223.1.2.9</a:t>
            </a:r>
            <a:r>
              <a:rPr lang="en-US" b="0"/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router, E directly attached</a:t>
            </a:r>
            <a:endParaRPr lang="en-US" sz="1800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link layer sends datagram to 223.1.2.2 inside link-layer frame via interface 223.1.2.9</a:t>
            </a:r>
            <a:r>
              <a:rPr lang="en-US" b="0"/>
              <a:t> </a:t>
            </a:r>
            <a:endParaRPr lang="en-US" sz="2000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datagram arrives at 223.1.2.2</a:t>
            </a:r>
            <a:r>
              <a:rPr lang="en-US" sz="2000" b="0">
                <a:solidFill>
                  <a:srgbClr val="FF0000"/>
                </a:solidFill>
              </a:rPr>
              <a:t>!!!</a:t>
            </a:r>
            <a:r>
              <a:rPr lang="en-US" sz="2000" b="0"/>
              <a:t> </a:t>
            </a:r>
            <a:r>
              <a:rPr lang="en-US" sz="2000" b="0">
                <a:solidFill>
                  <a:srgbClr val="FD1A09"/>
                </a:solidFill>
              </a:rPr>
              <a:t>(hooray!)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61975" y="1504950"/>
            <a:ext cx="3590925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85775" y="1571625"/>
            <a:ext cx="35909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79425" y="1489075"/>
            <a:ext cx="796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misc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fields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2477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216025" y="1651000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198688" y="1651000"/>
            <a:ext cx="1157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223.1.2.3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2383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286125" y="1571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348038" y="1641475"/>
            <a:ext cx="66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data</a:t>
            </a:r>
          </a:p>
        </p:txBody>
      </p:sp>
      <p:grpSp>
        <p:nvGrpSpPr>
          <p:cNvPr id="21518" name="Group 24"/>
          <p:cNvGrpSpPr>
            <a:grpSpLocks/>
          </p:cNvGrpSpPr>
          <p:nvPr/>
        </p:nvGrpSpPr>
        <p:grpSpPr bwMode="auto">
          <a:xfrm>
            <a:off x="4606925" y="3094038"/>
            <a:ext cx="4422775" cy="3154362"/>
            <a:chOff x="2902" y="1949"/>
            <a:chExt cx="2786" cy="1987"/>
          </a:xfrm>
        </p:grpSpPr>
        <p:sp>
          <p:nvSpPr>
            <p:cNvPr id="21552" name="Freeform 25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3" name="Freeform 26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4" name="Freeform 27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55" name="Object 28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2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6" name="Line 29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7" name="Line 30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8" name="Line 31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9" name="Line 32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60" name="Object 33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3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1" name="Object 34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4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2" name="Line 35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1563" name="Group 36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21599" name="Oval 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600" name="Line 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601" name="Line 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602" name="Rectangle 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21603" name="Oval 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21604" name="Group 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60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10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11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21605" name="Group 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60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07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08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21564" name="Text Box 50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5" name="Rectangle 51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66" name="Text Box 52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7" name="Text Box 53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8" name="Text Box 54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9" name="Line 55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0" name="Text Box 56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71" name="Line 57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72" name="Object 58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5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3" name="Line 59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74" name="Object 60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6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5" name="Line 61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6" name="Rectangle 62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7" name="Text Box 63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78" name="Rectangle 64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9" name="Text Box 65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80" name="Line 66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1" name="Line 67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2" name="Line 68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3" name="Line 69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84" name="Object 70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7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85" name="Object 71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8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6" name="Text Box 72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87" name="Text Box 73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88" name="Rectangle 74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9" name="Text Box 75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21590" name="Group 76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21597" name="Rectangle 77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598" name="Text Box 78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1591" name="Group 79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21595" name="Rectangle 80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596" name="Text Box 81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1592" name="Group 82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21593" name="Rectangle 83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594" name="Text Box 84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21519" name="Rectangle 85"/>
          <p:cNvSpPr>
            <a:spLocks noChangeArrowheads="1"/>
          </p:cNvSpPr>
          <p:nvPr/>
        </p:nvSpPr>
        <p:spPr bwMode="auto">
          <a:xfrm>
            <a:off x="4859338" y="1052513"/>
            <a:ext cx="3954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 router</a:t>
            </a:r>
          </a:p>
        </p:txBody>
      </p:sp>
      <p:graphicFrame>
        <p:nvGraphicFramePr>
          <p:cNvPr id="220424" name="Group 264"/>
          <p:cNvGraphicFramePr>
            <a:graphicFrameLocks noGrp="1"/>
          </p:cNvGraphicFramePr>
          <p:nvPr/>
        </p:nvGraphicFramePr>
        <p:xfrm>
          <a:off x="4284663" y="1484313"/>
          <a:ext cx="4751387" cy="1546272"/>
        </p:xfrm>
        <a:graphic>
          <a:graphicData uri="http://schemas.openxmlformats.org/drawingml/2006/table">
            <a:tbl>
              <a:tblPr/>
              <a:tblGrid>
                <a:gridCol w="1003300"/>
                <a:gridCol w="1327150"/>
                <a:gridCol w="549275"/>
                <a:gridCol w="728662"/>
                <a:gridCol w="1143000"/>
              </a:tblGrid>
              <a:tr h="518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Interface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223.1.3.27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654300" y="1377950"/>
            <a:ext cx="4843463" cy="4824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555875" y="1484313"/>
            <a:ext cx="4841875" cy="4805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o-RO" sz="1400" b="0">
              <a:latin typeface="Times New Roman" pitchFamily="18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438400" y="1598613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Ver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(4)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5691188" y="1600200"/>
            <a:ext cx="1319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Length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(16)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2552700" y="2001838"/>
            <a:ext cx="483870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 flipH="1" flipV="1">
            <a:off x="4930775" y="14938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>
            <a:off x="5595938" y="1209675"/>
            <a:ext cx="17494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7" name="Line 12"/>
          <p:cNvSpPr>
            <a:spLocks noChangeShapeType="1"/>
          </p:cNvSpPr>
          <p:nvPr/>
        </p:nvSpPr>
        <p:spPr bwMode="auto">
          <a:xfrm rot="10800000">
            <a:off x="2522538" y="1220788"/>
            <a:ext cx="1643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3657600" y="4724400"/>
            <a:ext cx="25019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data 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(variable length,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typically a TCP 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or UDP segment)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2438400" y="2095500"/>
            <a:ext cx="263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16-bit identifier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(16)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 flipV="1">
            <a:off x="2544763" y="350043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V="1">
            <a:off x="2544763" y="397668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5334000" y="2513013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Header Internet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 checksum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(16)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2732088" y="2484438"/>
            <a:ext cx="7826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time to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Live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(8)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3792538" y="3163888"/>
            <a:ext cx="314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32 bit source IP address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(32)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5" name="Text Box 31"/>
          <p:cNvSpPr txBox="1">
            <a:spLocks noChangeArrowheads="1"/>
          </p:cNvSpPr>
          <p:nvPr/>
        </p:nvSpPr>
        <p:spPr bwMode="auto">
          <a:xfrm>
            <a:off x="3116263" y="1493838"/>
            <a:ext cx="711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head.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Len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(4)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6" name="Text Box 32"/>
          <p:cNvSpPr txBox="1">
            <a:spLocks noChangeArrowheads="1"/>
          </p:cNvSpPr>
          <p:nvPr/>
        </p:nvSpPr>
        <p:spPr bwMode="auto">
          <a:xfrm>
            <a:off x="3865563" y="1484313"/>
            <a:ext cx="1052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type of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Service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(8)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7" name="Line 33"/>
          <p:cNvSpPr>
            <a:spLocks noChangeShapeType="1"/>
          </p:cNvSpPr>
          <p:nvPr/>
        </p:nvSpPr>
        <p:spPr bwMode="auto">
          <a:xfrm flipH="1" flipV="1">
            <a:off x="3833813" y="14890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8" name="Line 34"/>
          <p:cNvSpPr>
            <a:spLocks noChangeShapeType="1"/>
          </p:cNvSpPr>
          <p:nvPr/>
        </p:nvSpPr>
        <p:spPr bwMode="auto">
          <a:xfrm flipH="1" flipV="1">
            <a:off x="3081338" y="14986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9" name="Line 37"/>
          <p:cNvSpPr>
            <a:spLocks noChangeShapeType="1"/>
          </p:cNvSpPr>
          <p:nvPr/>
        </p:nvSpPr>
        <p:spPr bwMode="auto">
          <a:xfrm flipH="1" flipV="1">
            <a:off x="4930775" y="200818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0" name="Text Box 38"/>
          <p:cNvSpPr txBox="1">
            <a:spLocks noChangeArrowheads="1"/>
          </p:cNvSpPr>
          <p:nvPr/>
        </p:nvSpPr>
        <p:spPr bwMode="auto">
          <a:xfrm>
            <a:off x="4838700" y="2085975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Flgs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(3)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1" name="Line 39"/>
          <p:cNvSpPr>
            <a:spLocks noChangeShapeType="1"/>
          </p:cNvSpPr>
          <p:nvPr/>
        </p:nvSpPr>
        <p:spPr bwMode="auto">
          <a:xfrm flipH="1" flipV="1">
            <a:off x="5503863" y="199866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2" name="Text Box 40"/>
          <p:cNvSpPr txBox="1">
            <a:spLocks noChangeArrowheads="1"/>
          </p:cNvSpPr>
          <p:nvPr/>
        </p:nvSpPr>
        <p:spPr bwMode="auto">
          <a:xfrm>
            <a:off x="5556250" y="1952625"/>
            <a:ext cx="175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200" b="0">
                <a:latin typeface="Comic Sans MS" pitchFamily="66" charset="0"/>
              </a:rPr>
              <a:t>13 bit fragment</a:t>
            </a:r>
          </a:p>
          <a:p>
            <a:pPr algn="ctr"/>
            <a:r>
              <a:rPr lang="en-US" sz="1200" b="0">
                <a:latin typeface="Comic Sans MS" pitchFamily="66" charset="0"/>
              </a:rPr>
              <a:t> offset</a:t>
            </a:r>
            <a:r>
              <a:rPr lang="en-US" sz="1200" b="0">
                <a:solidFill>
                  <a:srgbClr val="FD1A09"/>
                </a:solidFill>
                <a:latin typeface="Comic Sans MS" pitchFamily="66" charset="0"/>
              </a:rPr>
              <a:t>(13)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3" name="Line 43"/>
          <p:cNvSpPr>
            <a:spLocks noChangeShapeType="1"/>
          </p:cNvSpPr>
          <p:nvPr/>
        </p:nvSpPr>
        <p:spPr bwMode="auto">
          <a:xfrm flipV="1">
            <a:off x="2544763" y="250983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4" name="Line 44"/>
          <p:cNvSpPr>
            <a:spLocks noChangeShapeType="1"/>
          </p:cNvSpPr>
          <p:nvPr/>
        </p:nvSpPr>
        <p:spPr bwMode="auto">
          <a:xfrm flipH="1" flipV="1">
            <a:off x="4930775" y="251301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5" name="Line 45"/>
          <p:cNvSpPr>
            <a:spLocks noChangeShapeType="1"/>
          </p:cNvSpPr>
          <p:nvPr/>
        </p:nvSpPr>
        <p:spPr bwMode="auto">
          <a:xfrm flipV="1">
            <a:off x="2522538" y="302418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6" name="Text Box 46"/>
          <p:cNvSpPr txBox="1">
            <a:spLocks noChangeArrowheads="1"/>
          </p:cNvSpPr>
          <p:nvPr/>
        </p:nvSpPr>
        <p:spPr bwMode="auto">
          <a:xfrm>
            <a:off x="3698875" y="2474913"/>
            <a:ext cx="1296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upper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 layer Prot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(8)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7" name="Line 47"/>
          <p:cNvSpPr>
            <a:spLocks noChangeShapeType="1"/>
          </p:cNvSpPr>
          <p:nvPr/>
        </p:nvSpPr>
        <p:spPr bwMode="auto">
          <a:xfrm flipH="1" flipV="1">
            <a:off x="3763963" y="25225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8" name="Text Box 49"/>
          <p:cNvSpPr txBox="1">
            <a:spLocks noChangeArrowheads="1"/>
          </p:cNvSpPr>
          <p:nvPr/>
        </p:nvSpPr>
        <p:spPr bwMode="auto">
          <a:xfrm>
            <a:off x="3656013" y="3602038"/>
            <a:ext cx="3278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32 bit destination IP address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(32)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9" name="Line 50"/>
          <p:cNvSpPr>
            <a:spLocks noChangeShapeType="1"/>
          </p:cNvSpPr>
          <p:nvPr/>
        </p:nvSpPr>
        <p:spPr bwMode="auto">
          <a:xfrm flipV="1">
            <a:off x="2544763" y="4424363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40" name="Text Box 51"/>
          <p:cNvSpPr txBox="1">
            <a:spLocks noChangeArrowheads="1"/>
          </p:cNvSpPr>
          <p:nvPr/>
        </p:nvSpPr>
        <p:spPr bwMode="auto">
          <a:xfrm>
            <a:off x="4173538" y="4068763"/>
            <a:ext cx="2227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Options (if any)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1744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2656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smtClean="0"/>
              <a:t>IP Datagram</a:t>
            </a:r>
          </a:p>
        </p:txBody>
      </p:sp>
      <p:sp>
        <p:nvSpPr>
          <p:cNvPr id="17442" name="Text Box 10"/>
          <p:cNvSpPr txBox="1">
            <a:spLocks noChangeArrowheads="1"/>
          </p:cNvSpPr>
          <p:nvPr/>
        </p:nvSpPr>
        <p:spPr bwMode="auto">
          <a:xfrm>
            <a:off x="4503738" y="96837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32 bits</a:t>
            </a:r>
            <a:endParaRPr lang="en-US" b="0">
              <a:latin typeface="Times New Roman" pitchFamily="18" charset="0"/>
            </a:endParaRPr>
          </a:p>
        </p:txBody>
      </p:sp>
      <p:sp>
        <p:nvSpPr>
          <p:cNvPr id="17443" name="Text Box 20"/>
          <p:cNvSpPr txBox="1">
            <a:spLocks noChangeArrowheads="1"/>
          </p:cNvSpPr>
          <p:nvPr/>
        </p:nvSpPr>
        <p:spPr bwMode="auto">
          <a:xfrm>
            <a:off x="185738" y="887413"/>
            <a:ext cx="1979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IP protocol version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number</a:t>
            </a:r>
            <a:endParaRPr lang="en-US" sz="900" b="0">
              <a:latin typeface="Times New Roman" pitchFamily="18" charset="0"/>
            </a:endParaRPr>
          </a:p>
        </p:txBody>
      </p:sp>
      <p:sp>
        <p:nvSpPr>
          <p:cNvPr id="17444" name="Text Box 21"/>
          <p:cNvSpPr txBox="1">
            <a:spLocks noChangeArrowheads="1"/>
          </p:cNvSpPr>
          <p:nvPr/>
        </p:nvSpPr>
        <p:spPr bwMode="auto">
          <a:xfrm>
            <a:off x="660400" y="1435100"/>
            <a:ext cx="15001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header length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 (bytes)</a:t>
            </a:r>
            <a:endParaRPr lang="en-US" sz="900" b="0">
              <a:latin typeface="Times New Roman" pitchFamily="18" charset="0"/>
            </a:endParaRPr>
          </a:p>
        </p:txBody>
      </p:sp>
      <p:sp>
        <p:nvSpPr>
          <p:cNvPr id="17445" name="Text Box 22"/>
          <p:cNvSpPr txBox="1">
            <a:spLocks noChangeArrowheads="1"/>
          </p:cNvSpPr>
          <p:nvPr/>
        </p:nvSpPr>
        <p:spPr bwMode="auto">
          <a:xfrm>
            <a:off x="427038" y="2435225"/>
            <a:ext cx="18240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max number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remaining hops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(decremented at 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each router)</a:t>
            </a:r>
          </a:p>
        </p:txBody>
      </p:sp>
      <p:sp>
        <p:nvSpPr>
          <p:cNvPr id="17446" name="Text Box 25"/>
          <p:cNvSpPr txBox="1">
            <a:spLocks noChangeArrowheads="1"/>
          </p:cNvSpPr>
          <p:nvPr/>
        </p:nvSpPr>
        <p:spPr bwMode="auto">
          <a:xfrm>
            <a:off x="7608888" y="1841500"/>
            <a:ext cx="14589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0">
                <a:latin typeface="Comic Sans MS" pitchFamily="66" charset="0"/>
              </a:rPr>
              <a:t>for</a:t>
            </a:r>
          </a:p>
          <a:p>
            <a:r>
              <a:rPr lang="en-US" sz="1400" b="0">
                <a:latin typeface="Comic Sans MS" pitchFamily="66" charset="0"/>
              </a:rPr>
              <a:t>fragmentation/</a:t>
            </a:r>
          </a:p>
          <a:p>
            <a:r>
              <a:rPr lang="en-US" sz="1400" b="0">
                <a:latin typeface="Comic Sans MS" pitchFamily="66" charset="0"/>
              </a:rPr>
              <a:t>reassembly</a:t>
            </a:r>
          </a:p>
        </p:txBody>
      </p:sp>
      <p:sp>
        <p:nvSpPr>
          <p:cNvPr id="17447" name="Text Box 26"/>
          <p:cNvSpPr txBox="1">
            <a:spLocks noChangeArrowheads="1"/>
          </p:cNvSpPr>
          <p:nvPr/>
        </p:nvSpPr>
        <p:spPr bwMode="auto">
          <a:xfrm>
            <a:off x="7578725" y="1108075"/>
            <a:ext cx="1416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0">
                <a:latin typeface="Comic Sans MS" pitchFamily="66" charset="0"/>
              </a:rPr>
              <a:t>total datagram</a:t>
            </a:r>
          </a:p>
          <a:p>
            <a:r>
              <a:rPr lang="en-US" sz="1400" b="0">
                <a:latin typeface="Comic Sans MS" pitchFamily="66" charset="0"/>
              </a:rPr>
              <a:t>length (bytes)</a:t>
            </a:r>
          </a:p>
        </p:txBody>
      </p:sp>
      <p:sp>
        <p:nvSpPr>
          <p:cNvPr id="17448" name="Text Box 27"/>
          <p:cNvSpPr txBox="1">
            <a:spLocks noChangeArrowheads="1"/>
          </p:cNvSpPr>
          <p:nvPr/>
        </p:nvSpPr>
        <p:spPr bwMode="auto">
          <a:xfrm>
            <a:off x="152400" y="3711575"/>
            <a:ext cx="2124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upper layer protocol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to deliver payload to</a:t>
            </a:r>
          </a:p>
        </p:txBody>
      </p:sp>
      <p:sp>
        <p:nvSpPr>
          <p:cNvPr id="17449" name="Text Box 35"/>
          <p:cNvSpPr txBox="1">
            <a:spLocks noChangeArrowheads="1"/>
          </p:cNvSpPr>
          <p:nvPr/>
        </p:nvSpPr>
        <p:spPr bwMode="auto">
          <a:xfrm>
            <a:off x="630238" y="1987550"/>
            <a:ext cx="157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“type” of data </a:t>
            </a:r>
            <a:endParaRPr lang="en-US" sz="900" b="0">
              <a:latin typeface="Times New Roman" pitchFamily="18" charset="0"/>
            </a:endParaRPr>
          </a:p>
        </p:txBody>
      </p:sp>
      <p:sp>
        <p:nvSpPr>
          <p:cNvPr id="17450" name="Text Box 52"/>
          <p:cNvSpPr txBox="1">
            <a:spLocks noChangeArrowheads="1"/>
          </p:cNvSpPr>
          <p:nvPr/>
        </p:nvSpPr>
        <p:spPr bwMode="auto">
          <a:xfrm>
            <a:off x="7494588" y="4041775"/>
            <a:ext cx="144303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0">
                <a:latin typeface="Comic Sans MS" pitchFamily="66" charset="0"/>
              </a:rPr>
              <a:t>E.g. timestamp,</a:t>
            </a:r>
          </a:p>
          <a:p>
            <a:r>
              <a:rPr lang="en-US" sz="1400" b="0">
                <a:latin typeface="Comic Sans MS" pitchFamily="66" charset="0"/>
              </a:rPr>
              <a:t>record route</a:t>
            </a:r>
          </a:p>
          <a:p>
            <a:r>
              <a:rPr lang="en-US" sz="1400" b="0">
                <a:latin typeface="Comic Sans MS" pitchFamily="66" charset="0"/>
              </a:rPr>
              <a:t>taken, specify</a:t>
            </a:r>
          </a:p>
          <a:p>
            <a:r>
              <a:rPr lang="en-US" sz="1400" b="0">
                <a:latin typeface="Comic Sans MS" pitchFamily="66" charset="0"/>
              </a:rPr>
              <a:t>list of routers </a:t>
            </a:r>
          </a:p>
          <a:p>
            <a:r>
              <a:rPr lang="en-US" sz="1400" b="0">
                <a:latin typeface="Comic Sans MS" pitchFamily="66" charset="0"/>
              </a:rPr>
              <a:t>to visit.</a:t>
            </a:r>
          </a:p>
        </p:txBody>
      </p:sp>
      <p:sp>
        <p:nvSpPr>
          <p:cNvPr id="17451" name="Rectangle 54"/>
          <p:cNvSpPr>
            <a:spLocks noChangeArrowheads="1"/>
          </p:cNvSpPr>
          <p:nvPr/>
        </p:nvSpPr>
        <p:spPr bwMode="auto">
          <a:xfrm>
            <a:off x="233363" y="4451350"/>
            <a:ext cx="2128837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0" u="sng" dirty="0"/>
              <a:t>how much </a:t>
            </a:r>
            <a:r>
              <a:rPr lang="en-US" sz="1600" b="0" u="sng" dirty="0" smtClean="0"/>
              <a:t>overhead?</a:t>
            </a:r>
            <a:endParaRPr lang="en-US" sz="1600" b="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1600" b="0" dirty="0" smtClean="0"/>
              <a:t>20 </a:t>
            </a:r>
            <a:r>
              <a:rPr lang="en-US" sz="1600" b="0" dirty="0"/>
              <a:t>bytes of IP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1600" b="0" dirty="0"/>
              <a:t>= </a:t>
            </a:r>
            <a:r>
              <a:rPr lang="en-US" sz="1600" b="0" dirty="0" smtClean="0"/>
              <a:t>20 </a:t>
            </a:r>
            <a:r>
              <a:rPr lang="en-US" sz="1600" b="0" dirty="0"/>
              <a:t>bytes + </a:t>
            </a:r>
            <a:r>
              <a:rPr lang="en-US" sz="1600" b="0" dirty="0" smtClean="0"/>
              <a:t>upper layer (TCP/UDP) + app </a:t>
            </a:r>
            <a:r>
              <a:rPr lang="en-US" sz="1600" b="0" dirty="0"/>
              <a:t>layer overhead</a:t>
            </a:r>
          </a:p>
        </p:txBody>
      </p:sp>
      <p:sp>
        <p:nvSpPr>
          <p:cNvPr id="17452" name="Text Box 56"/>
          <p:cNvSpPr txBox="1">
            <a:spLocks noChangeArrowheads="1"/>
          </p:cNvSpPr>
          <p:nvPr/>
        </p:nvSpPr>
        <p:spPr bwMode="auto">
          <a:xfrm>
            <a:off x="7772400" y="2667000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DF+MF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53" name="Line 57"/>
          <p:cNvSpPr>
            <a:spLocks noChangeShapeType="1"/>
          </p:cNvSpPr>
          <p:nvPr/>
        </p:nvSpPr>
        <p:spPr bwMode="auto">
          <a:xfrm flipH="1" flipV="1">
            <a:off x="5257800" y="2362200"/>
            <a:ext cx="2590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Fragmentation/Reassembly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152400" y="160020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 dirty="0"/>
              <a:t>network links have MTU (</a:t>
            </a:r>
            <a:r>
              <a:rPr lang="en-US" sz="2000" b="0" dirty="0" err="1"/>
              <a:t>max.transfer</a:t>
            </a:r>
            <a:r>
              <a:rPr lang="en-US" sz="2000" b="0" dirty="0"/>
              <a:t> size) - largest possible link-level frame.</a:t>
            </a:r>
            <a:endParaRPr lang="en-US" b="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different link types, different MTUs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 dirty="0"/>
              <a:t>large IP datagram divided (“fragmented”) within net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one datagram becomes several datagrams</a:t>
            </a:r>
            <a:endParaRPr lang="en-US" sz="1800" b="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“reassembled” only at final destination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IP header bits used to identify, order related fragments</a:t>
            </a:r>
          </a:p>
        </p:txBody>
      </p:sp>
      <p:sp>
        <p:nvSpPr>
          <p:cNvPr id="22532" name="Freeform 9"/>
          <p:cNvSpPr>
            <a:spLocks/>
          </p:cNvSpPr>
          <p:nvPr/>
        </p:nvSpPr>
        <p:spPr bwMode="auto">
          <a:xfrm>
            <a:off x="4397375" y="1847850"/>
            <a:ext cx="2436813" cy="2255838"/>
          </a:xfrm>
          <a:custGeom>
            <a:avLst/>
            <a:gdLst>
              <a:gd name="T0" fmla="*/ 450773 w 1292"/>
              <a:gd name="T1" fmla="*/ 12582 h 1255"/>
              <a:gd name="T2" fmla="*/ 66013 w 1292"/>
              <a:gd name="T3" fmla="*/ 282204 h 1255"/>
              <a:gd name="T4" fmla="*/ 54696 w 1292"/>
              <a:gd name="T5" fmla="*/ 940082 h 1255"/>
              <a:gd name="T6" fmla="*/ 99962 w 1292"/>
              <a:gd name="T7" fmla="*/ 1490111 h 1255"/>
              <a:gd name="T8" fmla="*/ 462089 w 1292"/>
              <a:gd name="T9" fmla="*/ 1565605 h 1255"/>
              <a:gd name="T10" fmla="*/ 1220293 w 1292"/>
              <a:gd name="T11" fmla="*/ 2029355 h 1255"/>
              <a:gd name="T12" fmla="*/ 1876648 w 1292"/>
              <a:gd name="T13" fmla="*/ 2223483 h 1255"/>
              <a:gd name="T14" fmla="*/ 2261408 w 1292"/>
              <a:gd name="T15" fmla="*/ 1835228 h 1255"/>
              <a:gd name="T16" fmla="*/ 2397205 w 1292"/>
              <a:gd name="T17" fmla="*/ 799879 h 1255"/>
              <a:gd name="T18" fmla="*/ 2272724 w 1292"/>
              <a:gd name="T19" fmla="*/ 379268 h 1255"/>
              <a:gd name="T20" fmla="*/ 1412673 w 1292"/>
              <a:gd name="T21" fmla="*/ 206710 h 1255"/>
              <a:gd name="T22" fmla="*/ 450773 w 1292"/>
              <a:gd name="T23" fmla="*/ 1258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3" name="Freeform 10"/>
          <p:cNvSpPr>
            <a:spLocks/>
          </p:cNvSpPr>
          <p:nvPr/>
        </p:nvSpPr>
        <p:spPr bwMode="auto">
          <a:xfrm>
            <a:off x="4397375" y="4249738"/>
            <a:ext cx="1976438" cy="1987550"/>
          </a:xfrm>
          <a:custGeom>
            <a:avLst/>
            <a:gdLst>
              <a:gd name="T0" fmla="*/ 4528 w 873"/>
              <a:gd name="T1" fmla="*/ 856338 h 940"/>
              <a:gd name="T2" fmla="*/ 520711 w 873"/>
              <a:gd name="T3" fmla="*/ 137437 h 940"/>
              <a:gd name="T4" fmla="*/ 1256498 w 873"/>
              <a:gd name="T5" fmla="*/ 46517 h 940"/>
              <a:gd name="T6" fmla="*/ 1811169 w 873"/>
              <a:gd name="T7" fmla="*/ 416540 h 940"/>
              <a:gd name="T8" fmla="*/ 1960590 w 873"/>
              <a:gd name="T9" fmla="*/ 733702 h 940"/>
              <a:gd name="T10" fmla="*/ 1906255 w 873"/>
              <a:gd name="T11" fmla="*/ 1114297 h 940"/>
              <a:gd name="T12" fmla="*/ 1784001 w 873"/>
              <a:gd name="T13" fmla="*/ 1621756 h 940"/>
              <a:gd name="T14" fmla="*/ 1376488 w 873"/>
              <a:gd name="T15" fmla="*/ 1786681 h 940"/>
              <a:gd name="T16" fmla="*/ 946336 w 873"/>
              <a:gd name="T17" fmla="*/ 1955834 h 940"/>
              <a:gd name="T18" fmla="*/ 314691 w 873"/>
              <a:gd name="T19" fmla="*/ 1594269 h 940"/>
              <a:gd name="T20" fmla="*/ 4528 w 873"/>
              <a:gd name="T21" fmla="*/ 856338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3990975" y="2227263"/>
            <a:ext cx="649288" cy="1247775"/>
            <a:chOff x="3314" y="1248"/>
            <a:chExt cx="344" cy="694"/>
          </a:xfrm>
        </p:grpSpPr>
        <p:graphicFrame>
          <p:nvGraphicFramePr>
            <p:cNvPr id="22673" name="Object 12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2" name="ClipArt" r:id="rId4" imgW="1307263" imgH="1084139" progId="MS_ClipArt_Gallery.2">
                    <p:embed/>
                  </p:oleObj>
                </mc:Choice>
                <mc:Fallback>
                  <p:oleObj name="ClipArt" r:id="rId4" imgW="1307263" imgH="1084139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74" name="Line 1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2675" name="Object 14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3" name="ClipArt" r:id="rId6" imgW="1307263" imgH="1084139" progId="MS_ClipArt_Gallery.2">
                    <p:embed/>
                  </p:oleObj>
                </mc:Choice>
                <mc:Fallback>
                  <p:oleObj name="ClipArt" r:id="rId6" imgW="1307263" imgH="1084139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76" name="Line 1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77" name="Group 1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2679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80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81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22678" name="Line 2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35" name="Line 21"/>
          <p:cNvSpPr>
            <a:spLocks noChangeShapeType="1"/>
          </p:cNvSpPr>
          <p:nvPr/>
        </p:nvSpPr>
        <p:spPr bwMode="auto">
          <a:xfrm flipV="1">
            <a:off x="4470400" y="2803525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6" name="Line 22"/>
          <p:cNvSpPr>
            <a:spLocks noChangeShapeType="1"/>
          </p:cNvSpPr>
          <p:nvPr/>
        </p:nvSpPr>
        <p:spPr bwMode="auto">
          <a:xfrm>
            <a:off x="5046663" y="2128838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7" name="Line 23"/>
          <p:cNvSpPr>
            <a:spLocks noChangeShapeType="1"/>
          </p:cNvSpPr>
          <p:nvPr/>
        </p:nvSpPr>
        <p:spPr bwMode="auto">
          <a:xfrm>
            <a:off x="5892800" y="2465388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8" name="Line 24"/>
          <p:cNvSpPr>
            <a:spLocks noChangeShapeType="1"/>
          </p:cNvSpPr>
          <p:nvPr/>
        </p:nvSpPr>
        <p:spPr bwMode="auto">
          <a:xfrm>
            <a:off x="4795838" y="2241550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9" name="Line 25"/>
          <p:cNvSpPr>
            <a:spLocks noChangeShapeType="1"/>
          </p:cNvSpPr>
          <p:nvPr/>
        </p:nvSpPr>
        <p:spPr bwMode="auto">
          <a:xfrm>
            <a:off x="4821238" y="2889250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0" name="Line 26"/>
          <p:cNvSpPr>
            <a:spLocks noChangeShapeType="1"/>
          </p:cNvSpPr>
          <p:nvPr/>
        </p:nvSpPr>
        <p:spPr bwMode="auto">
          <a:xfrm flipH="1" flipV="1">
            <a:off x="6348413" y="3381375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1" name="Line 27"/>
          <p:cNvSpPr>
            <a:spLocks noChangeShapeType="1"/>
          </p:cNvSpPr>
          <p:nvPr/>
        </p:nvSpPr>
        <p:spPr bwMode="auto">
          <a:xfrm flipH="1">
            <a:off x="5054600" y="2433638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2" name="Line 28"/>
          <p:cNvSpPr>
            <a:spLocks noChangeShapeType="1"/>
          </p:cNvSpPr>
          <p:nvPr/>
        </p:nvSpPr>
        <p:spPr bwMode="auto">
          <a:xfrm flipH="1">
            <a:off x="5064125" y="1873250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3" name="Line 29"/>
          <p:cNvSpPr>
            <a:spLocks noChangeShapeType="1"/>
          </p:cNvSpPr>
          <p:nvPr/>
        </p:nvSpPr>
        <p:spPr bwMode="auto">
          <a:xfrm flipH="1">
            <a:off x="5781675" y="2049463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44" name="Group 30"/>
          <p:cNvGrpSpPr>
            <a:grpSpLocks/>
          </p:cNvGrpSpPr>
          <p:nvPr/>
        </p:nvGrpSpPr>
        <p:grpSpPr bwMode="auto">
          <a:xfrm>
            <a:off x="4545013" y="2012950"/>
            <a:ext cx="679450" cy="314325"/>
            <a:chOff x="3600" y="219"/>
            <a:chExt cx="360" cy="175"/>
          </a:xfrm>
        </p:grpSpPr>
        <p:sp>
          <p:nvSpPr>
            <p:cNvPr id="22660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61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62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63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64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6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70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71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72" name="Line 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6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6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6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6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5" name="Group 44"/>
          <p:cNvGrpSpPr>
            <a:grpSpLocks/>
          </p:cNvGrpSpPr>
          <p:nvPr/>
        </p:nvGrpSpPr>
        <p:grpSpPr bwMode="auto">
          <a:xfrm>
            <a:off x="4562475" y="2670175"/>
            <a:ext cx="679450" cy="314325"/>
            <a:chOff x="3600" y="219"/>
            <a:chExt cx="360" cy="175"/>
          </a:xfrm>
        </p:grpSpPr>
        <p:sp>
          <p:nvSpPr>
            <p:cNvPr id="22647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48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49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50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51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52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57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8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9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53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54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5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6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6" name="Group 58"/>
          <p:cNvGrpSpPr>
            <a:grpSpLocks/>
          </p:cNvGrpSpPr>
          <p:nvPr/>
        </p:nvGrpSpPr>
        <p:grpSpPr bwMode="auto">
          <a:xfrm>
            <a:off x="5532438" y="2220913"/>
            <a:ext cx="676275" cy="314325"/>
            <a:chOff x="3600" y="219"/>
            <a:chExt cx="360" cy="175"/>
          </a:xfrm>
        </p:grpSpPr>
        <p:sp>
          <p:nvSpPr>
            <p:cNvPr id="22634" name="Oval 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35" name="Line 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36" name="Line 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37" name="Rectangle 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38" name="Oval 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39" name="Group 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44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5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6" name="Line 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40" name="Group 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4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7" name="Group 72"/>
          <p:cNvGrpSpPr>
            <a:grpSpLocks/>
          </p:cNvGrpSpPr>
          <p:nvPr/>
        </p:nvGrpSpPr>
        <p:grpSpPr bwMode="auto">
          <a:xfrm>
            <a:off x="5776913" y="3127375"/>
            <a:ext cx="679450" cy="314325"/>
            <a:chOff x="3600" y="219"/>
            <a:chExt cx="360" cy="175"/>
          </a:xfrm>
        </p:grpSpPr>
        <p:sp>
          <p:nvSpPr>
            <p:cNvPr id="22621" name="Oval 7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22" name="Line 7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23" name="Line 7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24" name="Rectangle 7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25" name="Oval 7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26" name="Group 7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31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32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33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27" name="Group 8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28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29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30" name="Line 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8" name="Group 86"/>
          <p:cNvGrpSpPr>
            <a:grpSpLocks/>
          </p:cNvGrpSpPr>
          <p:nvPr/>
        </p:nvGrpSpPr>
        <p:grpSpPr bwMode="auto">
          <a:xfrm>
            <a:off x="5545138" y="5119688"/>
            <a:ext cx="715962" cy="311150"/>
            <a:chOff x="3600" y="219"/>
            <a:chExt cx="360" cy="175"/>
          </a:xfrm>
        </p:grpSpPr>
        <p:sp>
          <p:nvSpPr>
            <p:cNvPr id="22608" name="Oval 8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09" name="Line 8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10" name="Line 8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11" name="Rectangle 9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12" name="Oval 9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13" name="Group 9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18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19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20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14" name="Group 9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15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16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17" name="Line 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9" name="Group 100"/>
          <p:cNvGrpSpPr>
            <a:grpSpLocks/>
          </p:cNvGrpSpPr>
          <p:nvPr/>
        </p:nvGrpSpPr>
        <p:grpSpPr bwMode="auto">
          <a:xfrm>
            <a:off x="6538913" y="4108450"/>
            <a:ext cx="679450" cy="314325"/>
            <a:chOff x="3600" y="219"/>
            <a:chExt cx="360" cy="175"/>
          </a:xfrm>
        </p:grpSpPr>
        <p:sp>
          <p:nvSpPr>
            <p:cNvPr id="22595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6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7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8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599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00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05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6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7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01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02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3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4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aphicFrame>
        <p:nvGraphicFramePr>
          <p:cNvPr id="22550" name="Object 114"/>
          <p:cNvGraphicFramePr>
            <a:graphicFrameLocks noChangeAspect="1"/>
          </p:cNvGraphicFramePr>
          <p:nvPr/>
        </p:nvGraphicFramePr>
        <p:xfrm>
          <a:off x="4505325" y="4611688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4" name="ClipArt" r:id="rId7" imgW="1307263" imgH="1084139" progId="MS_ClipArt_Gallery.2">
                  <p:embed/>
                </p:oleObj>
              </mc:Choice>
              <mc:Fallback>
                <p:oleObj name="ClipArt" r:id="rId7" imgW="1307263" imgH="1084139" progId="MS_ClipArt_Gallery.2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4611688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Line 115"/>
          <p:cNvSpPr>
            <a:spLocks noChangeShapeType="1"/>
          </p:cNvSpPr>
          <p:nvPr/>
        </p:nvSpPr>
        <p:spPr bwMode="auto">
          <a:xfrm>
            <a:off x="5049838" y="4940300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22552" name="Object 116"/>
          <p:cNvGraphicFramePr>
            <a:graphicFrameLocks noChangeAspect="1"/>
          </p:cNvGraphicFramePr>
          <p:nvPr/>
        </p:nvGraphicFramePr>
        <p:xfrm>
          <a:off x="4714875" y="5410200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5" name="ClipArt" r:id="rId8" imgW="1307263" imgH="1084139" progId="MS_ClipArt_Gallery.2">
                  <p:embed/>
                </p:oleObj>
              </mc:Choice>
              <mc:Fallback>
                <p:oleObj name="ClipArt" r:id="rId8" imgW="1307263" imgH="1084139" progId="MS_ClipArt_Gallery.2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410200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Line 117"/>
          <p:cNvSpPr>
            <a:spLocks noChangeShapeType="1"/>
          </p:cNvSpPr>
          <p:nvPr/>
        </p:nvSpPr>
        <p:spPr bwMode="auto">
          <a:xfrm flipV="1">
            <a:off x="5265738" y="5748338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54" name="Group 118"/>
          <p:cNvGrpSpPr>
            <a:grpSpLocks/>
          </p:cNvGrpSpPr>
          <p:nvPr/>
        </p:nvGrpSpPr>
        <p:grpSpPr bwMode="auto">
          <a:xfrm>
            <a:off x="4884738" y="5068888"/>
            <a:ext cx="96837" cy="300037"/>
            <a:chOff x="3842" y="406"/>
            <a:chExt cx="51" cy="167"/>
          </a:xfrm>
        </p:grpSpPr>
        <p:sp>
          <p:nvSpPr>
            <p:cNvPr id="22592" name="Oval 11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3" name="Oval 12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4" name="Oval 12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55" name="Line 122"/>
          <p:cNvSpPr>
            <a:spLocks noChangeShapeType="1"/>
          </p:cNvSpPr>
          <p:nvPr/>
        </p:nvSpPr>
        <p:spPr bwMode="auto">
          <a:xfrm>
            <a:off x="5356225" y="4937125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56" name="Line 123"/>
          <p:cNvSpPr>
            <a:spLocks noChangeShapeType="1"/>
          </p:cNvSpPr>
          <p:nvPr/>
        </p:nvSpPr>
        <p:spPr bwMode="auto">
          <a:xfrm>
            <a:off x="5356225" y="5286375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57" name="Line 124"/>
          <p:cNvSpPr>
            <a:spLocks noChangeShapeType="1"/>
          </p:cNvSpPr>
          <p:nvPr/>
        </p:nvSpPr>
        <p:spPr bwMode="auto">
          <a:xfrm flipH="1">
            <a:off x="6261100" y="4425950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58" name="Group 125"/>
          <p:cNvGrpSpPr>
            <a:grpSpLocks/>
          </p:cNvGrpSpPr>
          <p:nvPr/>
        </p:nvGrpSpPr>
        <p:grpSpPr bwMode="auto">
          <a:xfrm rot="1433392">
            <a:off x="4803775" y="3175000"/>
            <a:ext cx="1028700" cy="171450"/>
            <a:chOff x="4712" y="1742"/>
            <a:chExt cx="648" cy="108"/>
          </a:xfrm>
        </p:grpSpPr>
        <p:sp>
          <p:nvSpPr>
            <p:cNvPr id="22590" name="Rectangle 126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1" name="Rectangle 127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59" name="Group 128"/>
          <p:cNvGrpSpPr>
            <a:grpSpLocks/>
          </p:cNvGrpSpPr>
          <p:nvPr/>
        </p:nvGrpSpPr>
        <p:grpSpPr bwMode="auto">
          <a:xfrm rot="3346875">
            <a:off x="6083300" y="3460751"/>
            <a:ext cx="447675" cy="171450"/>
            <a:chOff x="5078" y="1860"/>
            <a:chExt cx="282" cy="108"/>
          </a:xfrm>
        </p:grpSpPr>
        <p:sp>
          <p:nvSpPr>
            <p:cNvPr id="22588" name="Rectangle 129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9" name="Rectangle 130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0" name="Group 131"/>
          <p:cNvGrpSpPr>
            <a:grpSpLocks/>
          </p:cNvGrpSpPr>
          <p:nvPr/>
        </p:nvGrpSpPr>
        <p:grpSpPr bwMode="auto">
          <a:xfrm rot="3215306">
            <a:off x="6400800" y="3565526"/>
            <a:ext cx="447675" cy="171450"/>
            <a:chOff x="5078" y="1860"/>
            <a:chExt cx="282" cy="108"/>
          </a:xfrm>
        </p:grpSpPr>
        <p:sp>
          <p:nvSpPr>
            <p:cNvPr id="22586" name="Rectangle 132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7" name="Rectangle 133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1" name="Group 134"/>
          <p:cNvGrpSpPr>
            <a:grpSpLocks/>
          </p:cNvGrpSpPr>
          <p:nvPr/>
        </p:nvGrpSpPr>
        <p:grpSpPr bwMode="auto">
          <a:xfrm rot="3051000">
            <a:off x="6753225" y="3686176"/>
            <a:ext cx="447675" cy="171450"/>
            <a:chOff x="5078" y="1860"/>
            <a:chExt cx="282" cy="108"/>
          </a:xfrm>
        </p:grpSpPr>
        <p:sp>
          <p:nvSpPr>
            <p:cNvPr id="22584" name="Rectangle 135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5" name="Rectangle 136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62" name="Line 137"/>
          <p:cNvSpPr>
            <a:spLocks noChangeShapeType="1"/>
          </p:cNvSpPr>
          <p:nvPr/>
        </p:nvSpPr>
        <p:spPr bwMode="auto">
          <a:xfrm>
            <a:off x="5807075" y="34956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3" name="Line 138"/>
          <p:cNvSpPr>
            <a:spLocks noChangeShapeType="1"/>
          </p:cNvSpPr>
          <p:nvPr/>
        </p:nvSpPr>
        <p:spPr bwMode="auto">
          <a:xfrm>
            <a:off x="6442075" y="3736975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4" name="Line 139"/>
          <p:cNvSpPr>
            <a:spLocks noChangeShapeType="1"/>
          </p:cNvSpPr>
          <p:nvPr/>
        </p:nvSpPr>
        <p:spPr bwMode="auto">
          <a:xfrm>
            <a:off x="6765925" y="3835400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5" name="Line 140"/>
          <p:cNvSpPr>
            <a:spLocks noChangeShapeType="1"/>
          </p:cNvSpPr>
          <p:nvPr/>
        </p:nvSpPr>
        <p:spPr bwMode="auto">
          <a:xfrm>
            <a:off x="7134225" y="3949700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6" name="Text Box 141"/>
          <p:cNvSpPr txBox="1">
            <a:spLocks noChangeArrowheads="1"/>
          </p:cNvSpPr>
          <p:nvPr/>
        </p:nvSpPr>
        <p:spPr bwMode="auto">
          <a:xfrm>
            <a:off x="6415088" y="2465388"/>
            <a:ext cx="25288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fragmentation: </a:t>
            </a:r>
            <a:endParaRPr lang="en-US" sz="1600" b="0">
              <a:solidFill>
                <a:srgbClr val="3333FF"/>
              </a:solidFill>
              <a:latin typeface="Comic Sans MS" pitchFamily="66" charset="0"/>
            </a:endParaRPr>
          </a:p>
          <a:p>
            <a:r>
              <a:rPr lang="en-US" sz="1600" b="0">
                <a:solidFill>
                  <a:srgbClr val="3333FF"/>
                </a:solidFill>
                <a:latin typeface="Comic Sans MS" pitchFamily="66" charset="0"/>
              </a:rPr>
              <a:t>in:</a:t>
            </a:r>
            <a:r>
              <a:rPr lang="en-US" sz="1600" b="0">
                <a:latin typeface="Comic Sans MS" pitchFamily="66" charset="0"/>
              </a:rPr>
              <a:t> one large datagram</a:t>
            </a:r>
          </a:p>
          <a:p>
            <a:r>
              <a:rPr lang="en-US" sz="1600" b="0">
                <a:solidFill>
                  <a:srgbClr val="3333FF"/>
                </a:solidFill>
                <a:latin typeface="Comic Sans MS" pitchFamily="66" charset="0"/>
              </a:rPr>
              <a:t>out:</a:t>
            </a:r>
            <a:r>
              <a:rPr lang="en-US" sz="1600" b="0">
                <a:latin typeface="Comic Sans MS" pitchFamily="66" charset="0"/>
              </a:rPr>
              <a:t> 3 smaller datagrams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22567" name="Group 142"/>
          <p:cNvGrpSpPr>
            <a:grpSpLocks/>
          </p:cNvGrpSpPr>
          <p:nvPr/>
        </p:nvGrpSpPr>
        <p:grpSpPr bwMode="auto">
          <a:xfrm rot="-10773343">
            <a:off x="5410200" y="4572000"/>
            <a:ext cx="447675" cy="171450"/>
            <a:chOff x="5078" y="1860"/>
            <a:chExt cx="282" cy="108"/>
          </a:xfrm>
        </p:grpSpPr>
        <p:sp>
          <p:nvSpPr>
            <p:cNvPr id="22582" name="Rectangle 143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3" name="Rectangle 144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8" name="Group 145"/>
          <p:cNvGrpSpPr>
            <a:grpSpLocks/>
          </p:cNvGrpSpPr>
          <p:nvPr/>
        </p:nvGrpSpPr>
        <p:grpSpPr bwMode="auto">
          <a:xfrm rot="-10773343">
            <a:off x="5413375" y="4765675"/>
            <a:ext cx="447675" cy="171450"/>
            <a:chOff x="5078" y="1860"/>
            <a:chExt cx="282" cy="108"/>
          </a:xfrm>
        </p:grpSpPr>
        <p:sp>
          <p:nvSpPr>
            <p:cNvPr id="22580" name="Rectangle 146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1" name="Rectangle 147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9" name="Group 148"/>
          <p:cNvGrpSpPr>
            <a:grpSpLocks/>
          </p:cNvGrpSpPr>
          <p:nvPr/>
        </p:nvGrpSpPr>
        <p:grpSpPr bwMode="auto">
          <a:xfrm rot="-10773343">
            <a:off x="5416550" y="4959350"/>
            <a:ext cx="447675" cy="171450"/>
            <a:chOff x="5078" y="1860"/>
            <a:chExt cx="282" cy="108"/>
          </a:xfrm>
        </p:grpSpPr>
        <p:sp>
          <p:nvSpPr>
            <p:cNvPr id="22578" name="Rectangle 149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79" name="Rectangle 150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70" name="Line 151"/>
          <p:cNvSpPr>
            <a:spLocks noChangeShapeType="1"/>
          </p:cNvSpPr>
          <p:nvPr/>
        </p:nvSpPr>
        <p:spPr bwMode="auto">
          <a:xfrm rot="9691848">
            <a:off x="5165725" y="462915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71" name="Line 152"/>
          <p:cNvSpPr>
            <a:spLocks noChangeShapeType="1"/>
          </p:cNvSpPr>
          <p:nvPr/>
        </p:nvSpPr>
        <p:spPr bwMode="auto">
          <a:xfrm rot="9691848">
            <a:off x="5156200" y="48037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72" name="Line 153"/>
          <p:cNvSpPr>
            <a:spLocks noChangeShapeType="1"/>
          </p:cNvSpPr>
          <p:nvPr/>
        </p:nvSpPr>
        <p:spPr bwMode="auto">
          <a:xfrm rot="9691848">
            <a:off x="5159375" y="501015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73" name="Group 154"/>
          <p:cNvGrpSpPr>
            <a:grpSpLocks/>
          </p:cNvGrpSpPr>
          <p:nvPr/>
        </p:nvGrpSpPr>
        <p:grpSpPr bwMode="auto">
          <a:xfrm rot="10793026">
            <a:off x="4081463" y="4408488"/>
            <a:ext cx="1030287" cy="173037"/>
            <a:chOff x="4712" y="1742"/>
            <a:chExt cx="648" cy="108"/>
          </a:xfrm>
        </p:grpSpPr>
        <p:sp>
          <p:nvSpPr>
            <p:cNvPr id="22576" name="Rectangle 155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77" name="Rectangle 156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74" name="Line 157"/>
          <p:cNvSpPr>
            <a:spLocks noChangeShapeType="1"/>
          </p:cNvSpPr>
          <p:nvPr/>
        </p:nvSpPr>
        <p:spPr bwMode="auto">
          <a:xfrm rot="9691848">
            <a:off x="3832225" y="445135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75" name="Text Box 158"/>
          <p:cNvSpPr txBox="1">
            <a:spLocks noChangeArrowheads="1"/>
          </p:cNvSpPr>
          <p:nvPr/>
        </p:nvSpPr>
        <p:spPr bwMode="auto">
          <a:xfrm>
            <a:off x="4471988" y="4062413"/>
            <a:ext cx="1246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reassembly</a:t>
            </a:r>
            <a:endParaRPr lang="en-US" sz="1800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Fragmentation/Reassembly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635375" y="1681163"/>
            <a:ext cx="4800600" cy="4041775"/>
            <a:chOff x="1218" y="944"/>
            <a:chExt cx="3024" cy="2546"/>
          </a:xfrm>
        </p:grpSpPr>
        <p:grpSp>
          <p:nvGrpSpPr>
            <p:cNvPr id="23557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23601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602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3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604" name="Text Box 8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</a:t>
                </a:r>
                <a:r>
                  <a:rPr lang="en-US" sz="1800" b="0">
                    <a:solidFill>
                      <a:srgbClr val="92D050"/>
                    </a:solidFill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23605" name="Text Box 9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</a:t>
                </a:r>
                <a:r>
                  <a:rPr lang="en-US" sz="1800" b="0">
                    <a:solidFill>
                      <a:srgbClr val="92D050"/>
                    </a:solidFill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23606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=4000</a:t>
                </a:r>
              </a:p>
            </p:txBody>
          </p:sp>
          <p:sp>
            <p:nvSpPr>
              <p:cNvPr id="23607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8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9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10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11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12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3558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23589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590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1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592" name="Text Box 21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=0</a:t>
                </a:r>
              </a:p>
            </p:txBody>
          </p:sp>
          <p:sp>
            <p:nvSpPr>
              <p:cNvPr id="23593" name="Text Box 22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=1</a:t>
                </a:r>
              </a:p>
            </p:txBody>
          </p:sp>
          <p:sp>
            <p:nvSpPr>
              <p:cNvPr id="23594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=1500</a:t>
                </a:r>
              </a:p>
            </p:txBody>
          </p:sp>
          <p:sp>
            <p:nvSpPr>
              <p:cNvPr id="23595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6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7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8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9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0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3559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23577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578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9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580" name="Text Box 34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=1480</a:t>
                </a:r>
              </a:p>
            </p:txBody>
          </p:sp>
          <p:sp>
            <p:nvSpPr>
              <p:cNvPr id="23581" name="Text Box 35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=1</a:t>
                </a:r>
              </a:p>
            </p:txBody>
          </p:sp>
          <p:sp>
            <p:nvSpPr>
              <p:cNvPr id="23582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=1500</a:t>
                </a:r>
              </a:p>
            </p:txBody>
          </p:sp>
          <p:sp>
            <p:nvSpPr>
              <p:cNvPr id="23583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4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5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6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7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8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3560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23565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566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67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568" name="Text Box 47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</a:t>
                </a:r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2960</a:t>
                </a:r>
              </a:p>
            </p:txBody>
          </p:sp>
          <p:sp>
            <p:nvSpPr>
              <p:cNvPr id="23569" name="Text Box 48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=0</a:t>
                </a:r>
              </a:p>
            </p:txBody>
          </p:sp>
          <p:sp>
            <p:nvSpPr>
              <p:cNvPr id="23570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=1040</a:t>
                </a:r>
              </a:p>
            </p:txBody>
          </p:sp>
          <p:sp>
            <p:nvSpPr>
              <p:cNvPr id="23571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2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3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4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5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6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23561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3562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3563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3564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solidFill>
                    <a:srgbClr val="FF0000"/>
                  </a:solidFill>
                  <a:latin typeface="Comic Sans MS" pitchFamily="66" charset="0"/>
                </a:rPr>
                <a:t>One large datagram becomes</a:t>
              </a:r>
            </a:p>
            <a:p>
              <a:r>
                <a:rPr lang="en-US" sz="1800" b="0">
                  <a:solidFill>
                    <a:srgbClr val="FF0000"/>
                  </a:solidFill>
                  <a:latin typeface="Comic Sans MS" pitchFamily="66" charset="0"/>
                </a:rPr>
                <a:t>several smaller datagrams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23556" name="Rectangle 60"/>
          <p:cNvSpPr>
            <a:spLocks noChangeArrowheads="1"/>
          </p:cNvSpPr>
          <p:nvPr/>
        </p:nvSpPr>
        <p:spPr bwMode="auto">
          <a:xfrm>
            <a:off x="304800" y="1801813"/>
            <a:ext cx="28575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u="sng">
                <a:solidFill>
                  <a:srgbClr val="FF0000"/>
                </a:solidFill>
              </a:rPr>
              <a:t>Example</a:t>
            </a:r>
            <a:endParaRPr lang="en-US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4000 byte datagram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MTU = 1500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554038 w 2355"/>
              <a:gd name="T1" fmla="*/ 1208087 h 1699"/>
              <a:gd name="T2" fmla="*/ 2620963 w 2355"/>
              <a:gd name="T3" fmla="*/ 1162050 h 1699"/>
              <a:gd name="T4" fmla="*/ 2814638 w 2355"/>
              <a:gd name="T5" fmla="*/ 365125 h 1699"/>
              <a:gd name="T6" fmla="*/ 3221038 w 2355"/>
              <a:gd name="T7" fmla="*/ 12700 h 1699"/>
              <a:gd name="T8" fmla="*/ 3598863 w 2355"/>
              <a:gd name="T9" fmla="*/ 290512 h 1699"/>
              <a:gd name="T10" fmla="*/ 3738563 w 2355"/>
              <a:gd name="T11" fmla="*/ 1495425 h 1699"/>
              <a:gd name="T12" fmla="*/ 3598863 w 2355"/>
              <a:gd name="T13" fmla="*/ 2527300 h 1699"/>
              <a:gd name="T14" fmla="*/ 2921000 w 2355"/>
              <a:gd name="T15" fmla="*/ 2517775 h 1699"/>
              <a:gd name="T16" fmla="*/ 2651125 w 2355"/>
              <a:gd name="T17" fmla="*/ 1627187 h 1699"/>
              <a:gd name="T18" fmla="*/ 349250 w 2355"/>
              <a:gd name="T19" fmla="*/ 1465262 h 1699"/>
              <a:gd name="T20" fmla="*/ 554038 w 2355"/>
              <a:gd name="T21" fmla="*/ 120808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3183452 w 2269"/>
              <a:gd name="T1" fmla="*/ 452438 h 854"/>
              <a:gd name="T2" fmla="*/ 704811 w 2269"/>
              <a:gd name="T3" fmla="*/ 449263 h 854"/>
              <a:gd name="T4" fmla="*/ 101169 w 2269"/>
              <a:gd name="T5" fmla="*/ 131763 h 854"/>
              <a:gd name="T6" fmla="*/ 101169 w 2269"/>
              <a:gd name="T7" fmla="*/ 1239838 h 854"/>
              <a:gd name="T8" fmla="*/ 630620 w 2269"/>
              <a:gd name="T9" fmla="*/ 823913 h 854"/>
              <a:gd name="T10" fmla="*/ 3400965 w 2269"/>
              <a:gd name="T11" fmla="*/ 709613 h 854"/>
              <a:gd name="T12" fmla="*/ 3183452 w 2269"/>
              <a:gd name="T13" fmla="*/ 452438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10.0.0.1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10.0.0.2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10.0.0.3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10.0.0.4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138.76.29.7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grpSp>
        <p:nvGrpSpPr>
          <p:cNvPr id="24595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24608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4609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4610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4611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4612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4613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18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19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20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4614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15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16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17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24596" name="Line 33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97" name="Text Box 34"/>
          <p:cNvSpPr txBox="1">
            <a:spLocks noChangeArrowheads="1"/>
          </p:cNvSpPr>
          <p:nvPr/>
        </p:nvSpPr>
        <p:spPr bwMode="auto">
          <a:xfrm>
            <a:off x="4691063" y="1679575"/>
            <a:ext cx="23320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local network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(e.g., home network)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10.0.0/24</a:t>
            </a:r>
          </a:p>
        </p:txBody>
      </p:sp>
      <p:sp>
        <p:nvSpPr>
          <p:cNvPr id="24598" name="Line 35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99" name="Line 36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0" name="Line 37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1" name="Line 38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2" name="Line 39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3" name="Text Box 40"/>
          <p:cNvSpPr txBox="1">
            <a:spLocks noChangeArrowheads="1"/>
          </p:cNvSpPr>
          <p:nvPr/>
        </p:nvSpPr>
        <p:spPr bwMode="auto">
          <a:xfrm>
            <a:off x="1571625" y="1666875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rest of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Internet</a:t>
            </a:r>
          </a:p>
        </p:txBody>
      </p:sp>
      <p:sp>
        <p:nvSpPr>
          <p:cNvPr id="24604" name="Line 41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5" name="Text Box 42"/>
          <p:cNvSpPr txBox="1">
            <a:spLocks noChangeArrowheads="1"/>
          </p:cNvSpPr>
          <p:nvPr/>
        </p:nvSpPr>
        <p:spPr bwMode="auto">
          <a:xfrm>
            <a:off x="4478338" y="4414838"/>
            <a:ext cx="3616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000" b="0">
                <a:latin typeface="Comic Sans MS" pitchFamily="66" charset="0"/>
              </a:rPr>
              <a:t>Datagrams with source or 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destination in this network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have 10.0.0/24 address for 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source, destination (as usual)</a:t>
            </a:r>
          </a:p>
        </p:txBody>
      </p:sp>
      <p:sp>
        <p:nvSpPr>
          <p:cNvPr id="24606" name="Line 43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7" name="Text Box 44"/>
          <p:cNvSpPr txBox="1">
            <a:spLocks noChangeArrowheads="1"/>
          </p:cNvSpPr>
          <p:nvPr/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000" b="0" i="1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2000" b="0">
                <a:latin typeface="Comic Sans MS" pitchFamily="66" charset="0"/>
              </a:rPr>
              <a:t> datagrams </a:t>
            </a:r>
            <a:r>
              <a:rPr lang="en-US" sz="2000" b="0" i="1">
                <a:solidFill>
                  <a:srgbClr val="FF0000"/>
                </a:solidFill>
                <a:latin typeface="Comic Sans MS" pitchFamily="66" charset="0"/>
              </a:rPr>
              <a:t>leaving</a:t>
            </a:r>
            <a:r>
              <a:rPr lang="en-US" sz="2000" b="0">
                <a:latin typeface="Comic Sans MS" pitchFamily="66" charset="0"/>
              </a:rPr>
              <a:t> local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network have </a:t>
            </a:r>
            <a:r>
              <a:rPr lang="en-US" sz="2000" b="0">
                <a:solidFill>
                  <a:srgbClr val="FF0000"/>
                </a:solidFill>
                <a:latin typeface="Comic Sans MS" pitchFamily="66" charset="0"/>
              </a:rPr>
              <a:t>same</a:t>
            </a:r>
            <a:r>
              <a:rPr lang="en-US" sz="2000" b="0">
                <a:latin typeface="Comic Sans MS" pitchFamily="66" charset="0"/>
              </a:rPr>
              <a:t> single source NAT IP address: 138.76.29.7,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different source port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" y="1600200"/>
            <a:ext cx="85756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800" b="0">
                <a:solidFill>
                  <a:srgbClr val="FF0000"/>
                </a:solidFill>
              </a:rPr>
              <a:t>Motivation:</a:t>
            </a:r>
            <a:r>
              <a:rPr lang="en-US" sz="2800" b="0"/>
              <a:t> local network uses just one IP address as far as outside word is concerned: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no need to be allocated range of addresses from ISP: - just one IP address is used for all devices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can change addresses of devices in local network without notifying outside world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can change ISP without changing addresses of devices in local network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devices inside local net not explicitly addressable, visible by outside world (a security plus).</a:t>
            </a:r>
            <a:endParaRPr lang="en-US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6627" name="Freeform 3"/>
          <p:cNvSpPr>
            <a:spLocks/>
          </p:cNvSpPr>
          <p:nvPr/>
        </p:nvSpPr>
        <p:spPr bwMode="auto">
          <a:xfrm>
            <a:off x="0" y="3767138"/>
            <a:ext cx="4089400" cy="1355725"/>
          </a:xfrm>
          <a:custGeom>
            <a:avLst/>
            <a:gdLst>
              <a:gd name="T0" fmla="*/ 3402727 w 2269"/>
              <a:gd name="T1" fmla="*/ 452438 h 854"/>
              <a:gd name="T2" fmla="*/ 753358 w 2269"/>
              <a:gd name="T3" fmla="*/ 449263 h 854"/>
              <a:gd name="T4" fmla="*/ 108138 w 2269"/>
              <a:gd name="T5" fmla="*/ 131763 h 854"/>
              <a:gd name="T6" fmla="*/ 108138 w 2269"/>
              <a:gd name="T7" fmla="*/ 1239838 h 854"/>
              <a:gd name="T8" fmla="*/ 674057 w 2269"/>
              <a:gd name="T9" fmla="*/ 823913 h 854"/>
              <a:gd name="T10" fmla="*/ 3635222 w 2269"/>
              <a:gd name="T11" fmla="*/ 709613 h 854"/>
              <a:gd name="T12" fmla="*/ 3402727 w 2269"/>
              <a:gd name="T13" fmla="*/ 452438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4289425" y="3038475"/>
            <a:ext cx="3738563" cy="2697163"/>
          </a:xfrm>
          <a:custGeom>
            <a:avLst/>
            <a:gdLst>
              <a:gd name="T0" fmla="*/ 554038 w 2355"/>
              <a:gd name="T1" fmla="*/ 1208088 h 1699"/>
              <a:gd name="T2" fmla="*/ 2620963 w 2355"/>
              <a:gd name="T3" fmla="*/ 1162050 h 1699"/>
              <a:gd name="T4" fmla="*/ 2814638 w 2355"/>
              <a:gd name="T5" fmla="*/ 365125 h 1699"/>
              <a:gd name="T6" fmla="*/ 3221038 w 2355"/>
              <a:gd name="T7" fmla="*/ 12700 h 1699"/>
              <a:gd name="T8" fmla="*/ 3598863 w 2355"/>
              <a:gd name="T9" fmla="*/ 290513 h 1699"/>
              <a:gd name="T10" fmla="*/ 3738563 w 2355"/>
              <a:gd name="T11" fmla="*/ 1495425 h 1699"/>
              <a:gd name="T12" fmla="*/ 3598863 w 2355"/>
              <a:gd name="T13" fmla="*/ 2527300 h 1699"/>
              <a:gd name="T14" fmla="*/ 2921000 w 2355"/>
              <a:gd name="T15" fmla="*/ 2517775 h 1699"/>
              <a:gd name="T16" fmla="*/ 2651125 w 2355"/>
              <a:gd name="T17" fmla="*/ 1627188 h 1699"/>
              <a:gd name="T18" fmla="*/ 349250 w 2355"/>
              <a:gd name="T19" fmla="*/ 1465263 h 1699"/>
              <a:gd name="T20" fmla="*/ 554038 w 2355"/>
              <a:gd name="T21" fmla="*/ 1208088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318375" y="3349625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2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3349625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7367588" y="4138613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3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8" y="4138613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339013" y="4903788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4903788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403725" y="4360863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7239000" y="3617913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43763" y="361315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7250113" y="511810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7869238" y="3348038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10.0.0.1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996238" y="4116388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10.0.0.2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7958138" y="5011738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456238" y="2976563"/>
            <a:ext cx="1871662" cy="1033462"/>
            <a:chOff x="3550" y="2055"/>
            <a:chExt cx="1179" cy="651"/>
          </a:xfrm>
        </p:grpSpPr>
        <p:grpSp>
          <p:nvGrpSpPr>
            <p:cNvPr id="26717" name="Group 16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722" name="Rectangle 17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23" name="Text Box 18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200" b="0">
                    <a:latin typeface="Comic Sans MS" pitchFamily="66" charset="0"/>
                  </a:rPr>
                  <a:t>S: 10.0.0.1, 3345</a:t>
                </a:r>
              </a:p>
              <a:p>
                <a:r>
                  <a:rPr lang="en-US" sz="1200" b="0"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26724" name="Group 19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6729" name="Freeform 20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3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3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  <p:grpSp>
            <p:nvGrpSpPr>
              <p:cNvPr id="26725" name="Group 23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6726" name="Freeform 24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2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2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</p:grpSp>
        <p:sp>
          <p:nvSpPr>
            <p:cNvPr id="26718" name="Freeform 27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342 h 264"/>
                <a:gd name="T2" fmla="*/ 564 w 417"/>
                <a:gd name="T3" fmla="*/ 342 h 264"/>
                <a:gd name="T4" fmla="*/ 564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719" name="Group 28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6720" name="Oval 29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21" name="Text Box 30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</p:grpSp>
      <p:sp>
        <p:nvSpPr>
          <p:cNvPr id="26640" name="Text Box 31"/>
          <p:cNvSpPr txBox="1">
            <a:spLocks noChangeArrowheads="1"/>
          </p:cNvSpPr>
          <p:nvPr/>
        </p:nvSpPr>
        <p:spPr bwMode="auto">
          <a:xfrm>
            <a:off x="4354513" y="3938588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10.0.0.4</a:t>
            </a:r>
          </a:p>
        </p:txBody>
      </p:sp>
      <p:sp>
        <p:nvSpPr>
          <p:cNvPr id="26641" name="Line 32"/>
          <p:cNvSpPr>
            <a:spLocks noChangeShapeType="1"/>
          </p:cNvSpPr>
          <p:nvPr/>
        </p:nvSpPr>
        <p:spPr bwMode="auto">
          <a:xfrm flipH="1">
            <a:off x="4478338" y="41894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42" name="Text Box 33"/>
          <p:cNvSpPr txBox="1">
            <a:spLocks noChangeArrowheads="1"/>
          </p:cNvSpPr>
          <p:nvPr/>
        </p:nvSpPr>
        <p:spPr bwMode="auto">
          <a:xfrm>
            <a:off x="2516188" y="44958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138.76.29.7</a:t>
            </a:r>
          </a:p>
        </p:txBody>
      </p:sp>
      <p:sp>
        <p:nvSpPr>
          <p:cNvPr id="26643" name="Line 34"/>
          <p:cNvSpPr>
            <a:spLocks noChangeShapeType="1"/>
          </p:cNvSpPr>
          <p:nvPr/>
        </p:nvSpPr>
        <p:spPr bwMode="auto">
          <a:xfrm flipH="1">
            <a:off x="3738563" y="44275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289675" y="1657350"/>
            <a:ext cx="2503488" cy="1417638"/>
            <a:chOff x="3944" y="971"/>
            <a:chExt cx="1577" cy="893"/>
          </a:xfrm>
        </p:grpSpPr>
        <p:sp>
          <p:nvSpPr>
            <p:cNvPr id="26715" name="Text Box 36"/>
            <p:cNvSpPr txBox="1">
              <a:spLocks noChangeArrowheads="1"/>
            </p:cNvSpPr>
            <p:nvPr/>
          </p:nvSpPr>
          <p:spPr bwMode="auto">
            <a:xfrm>
              <a:off x="4121" y="971"/>
              <a:ext cx="14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 u="sng">
                  <a:solidFill>
                    <a:srgbClr val="FF0000"/>
                  </a:solidFill>
                  <a:latin typeface="Comic Sans MS" pitchFamily="66" charset="0"/>
                </a:rPr>
                <a:t>1:</a:t>
              </a:r>
              <a:r>
                <a:rPr lang="en-US" sz="1800" b="0">
                  <a:solidFill>
                    <a:srgbClr val="FF0000"/>
                  </a:solidFill>
                  <a:latin typeface="Comic Sans MS" pitchFamily="66" charset="0"/>
                </a:rPr>
                <a:t> host 10.0.0.1 </a:t>
              </a:r>
            </a:p>
            <a:p>
              <a:r>
                <a:rPr lang="en-US" sz="1800" b="0">
                  <a:solidFill>
                    <a:srgbClr val="FF0000"/>
                  </a:solidFill>
                  <a:latin typeface="Comic Sans MS" pitchFamily="66" charset="0"/>
                </a:rPr>
                <a:t>sends datagram to </a:t>
              </a:r>
            </a:p>
            <a:p>
              <a:r>
                <a:rPr lang="en-US" sz="1800" b="0">
                  <a:solidFill>
                    <a:srgbClr val="FF0000"/>
                  </a:solidFill>
                  <a:latin typeface="Comic Sans MS" pitchFamily="66" charset="0"/>
                </a:rPr>
                <a:t>128.119.40.186, 80</a:t>
              </a:r>
            </a:p>
          </p:txBody>
        </p:sp>
        <p:sp>
          <p:nvSpPr>
            <p:cNvPr id="26716" name="Line 37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</p:grpSp>
      <p:sp>
        <p:nvSpPr>
          <p:cNvPr id="26645" name="Freeform 38"/>
          <p:cNvSpPr>
            <a:spLocks/>
          </p:cNvSpPr>
          <p:nvPr/>
        </p:nvSpPr>
        <p:spPr bwMode="auto">
          <a:xfrm>
            <a:off x="2165350" y="2743200"/>
            <a:ext cx="3862388" cy="1531938"/>
          </a:xfrm>
          <a:custGeom>
            <a:avLst/>
            <a:gdLst>
              <a:gd name="T0" fmla="*/ 0 w 2433"/>
              <a:gd name="T1" fmla="*/ 101600 h 965"/>
              <a:gd name="T2" fmla="*/ 3733800 w 2433"/>
              <a:gd name="T3" fmla="*/ 101600 h 965"/>
              <a:gd name="T4" fmla="*/ 2603500 w 2433"/>
              <a:gd name="T5" fmla="*/ 714375 h 965"/>
              <a:gd name="T6" fmla="*/ 2076450 w 2433"/>
              <a:gd name="T7" fmla="*/ 1531938 h 965"/>
              <a:gd name="T8" fmla="*/ 1839913 w 2433"/>
              <a:gd name="T9" fmla="*/ 1531938 h 965"/>
              <a:gd name="T10" fmla="*/ 1301750 w 2433"/>
              <a:gd name="T11" fmla="*/ 628650 h 965"/>
              <a:gd name="T12" fmla="*/ 0 w 2433"/>
              <a:gd name="T13" fmla="*/ 101600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ro-RO"/>
          </a:p>
        </p:txBody>
      </p:sp>
      <p:sp>
        <p:nvSpPr>
          <p:cNvPr id="26646" name="Rectangle 39"/>
          <p:cNvSpPr>
            <a:spLocks noChangeArrowheads="1"/>
          </p:cNvSpPr>
          <p:nvPr/>
        </p:nvSpPr>
        <p:spPr bwMode="auto">
          <a:xfrm>
            <a:off x="2165350" y="1490663"/>
            <a:ext cx="3784600" cy="135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26647" name="Text Box 40"/>
          <p:cNvSpPr txBox="1">
            <a:spLocks noChangeArrowheads="1"/>
          </p:cNvSpPr>
          <p:nvPr/>
        </p:nvSpPr>
        <p:spPr bwMode="auto">
          <a:xfrm>
            <a:off x="2081213" y="1539875"/>
            <a:ext cx="3929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NAT translation table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WAN side addr        LAN side addr</a:t>
            </a:r>
          </a:p>
        </p:txBody>
      </p:sp>
      <p:sp>
        <p:nvSpPr>
          <p:cNvPr id="26648" name="Line 41"/>
          <p:cNvSpPr>
            <a:spLocks noChangeShapeType="1"/>
          </p:cNvSpPr>
          <p:nvPr/>
        </p:nvSpPr>
        <p:spPr bwMode="auto">
          <a:xfrm flipV="1">
            <a:off x="2165350" y="1863725"/>
            <a:ext cx="379095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49" name="Line 42"/>
          <p:cNvSpPr>
            <a:spLocks noChangeShapeType="1"/>
          </p:cNvSpPr>
          <p:nvPr/>
        </p:nvSpPr>
        <p:spPr bwMode="auto">
          <a:xfrm flipV="1">
            <a:off x="2179638" y="2141538"/>
            <a:ext cx="3749675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50" name="Line 43"/>
          <p:cNvSpPr>
            <a:spLocks noChangeShapeType="1"/>
          </p:cNvSpPr>
          <p:nvPr/>
        </p:nvSpPr>
        <p:spPr bwMode="auto">
          <a:xfrm>
            <a:off x="4289425" y="1885950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grpSp>
        <p:nvGrpSpPr>
          <p:cNvPr id="26651" name="Group 44"/>
          <p:cNvGrpSpPr>
            <a:grpSpLocks/>
          </p:cNvGrpSpPr>
          <p:nvPr/>
        </p:nvGrpSpPr>
        <p:grpSpPr bwMode="auto">
          <a:xfrm>
            <a:off x="3883025" y="4221163"/>
            <a:ext cx="555625" cy="307975"/>
            <a:chOff x="3600" y="219"/>
            <a:chExt cx="360" cy="175"/>
          </a:xfrm>
        </p:grpSpPr>
        <p:sp>
          <p:nvSpPr>
            <p:cNvPr id="26702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703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704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705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6706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6707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712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3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4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6708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709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0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1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229434" name="Text Box 58"/>
          <p:cNvSpPr txBox="1">
            <a:spLocks noChangeArrowheads="1"/>
          </p:cNvSpPr>
          <p:nvPr/>
        </p:nvSpPr>
        <p:spPr bwMode="auto">
          <a:xfrm>
            <a:off x="2182813" y="2165350"/>
            <a:ext cx="3783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138.76.29.7, 5001   10.0.0.1, 3345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……                                         ……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4586288" y="3551238"/>
            <a:ext cx="2784475" cy="1631950"/>
            <a:chOff x="3002" y="2417"/>
            <a:chExt cx="1754" cy="1028"/>
          </a:xfrm>
        </p:grpSpPr>
        <p:sp>
          <p:nvSpPr>
            <p:cNvPr id="26688" name="Rectangle 60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689" name="Text Box 61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200" b="0">
                  <a:latin typeface="Comic Sans MS" pitchFamily="66" charset="0"/>
                </a:rPr>
                <a:t>S: 128.119.40.186, 80 </a:t>
              </a:r>
            </a:p>
            <a:p>
              <a:r>
                <a:rPr lang="en-US" sz="1200" b="0">
                  <a:latin typeface="Comic Sans MS" pitchFamily="66" charset="0"/>
                </a:rPr>
                <a:t>D: 10.0.0.1, 3345</a:t>
              </a:r>
            </a:p>
            <a:p>
              <a:endParaRPr lang="en-US" sz="1200" b="0">
                <a:latin typeface="Comic Sans MS" pitchFamily="66" charset="0"/>
              </a:endParaRPr>
            </a:p>
          </p:txBody>
        </p:sp>
        <p:grpSp>
          <p:nvGrpSpPr>
            <p:cNvPr id="26690" name="Group 62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26699" name="Freeform 6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700" name="Line 6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701" name="Line 6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grpSp>
          <p:nvGrpSpPr>
            <p:cNvPr id="26691" name="Group 66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26696" name="Freeform 67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97" name="Line 68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98" name="Line 69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sp>
          <p:nvSpPr>
            <p:cNvPr id="26692" name="Freeform 70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693" name="Group 71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26694" name="Oval 72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95" name="Text Box 73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4</a:t>
                </a:r>
              </a:p>
            </p:txBody>
          </p:sp>
        </p:grp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1352550" y="3757613"/>
            <a:ext cx="2497138" cy="566737"/>
            <a:chOff x="1026" y="3559"/>
            <a:chExt cx="1573" cy="357"/>
          </a:xfrm>
        </p:grpSpPr>
        <p:grpSp>
          <p:nvGrpSpPr>
            <p:cNvPr id="26673" name="Group 75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26678" name="Rectangle 76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79" name="Text Box 77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200" b="0">
                    <a:latin typeface="Comic Sans MS" pitchFamily="66" charset="0"/>
                  </a:rPr>
                  <a:t>S: 138.76.29.7, 5001</a:t>
                </a:r>
              </a:p>
              <a:p>
                <a:r>
                  <a:rPr lang="en-US" sz="1200" b="0"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26680" name="Group 78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6685" name="Freeform 79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6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  <p:grpSp>
            <p:nvGrpSpPr>
              <p:cNvPr id="26681" name="Group 82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6682" name="Freeform 8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3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4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</p:grpSp>
        <p:sp>
          <p:nvSpPr>
            <p:cNvPr id="26674" name="Line 86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675" name="Group 87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26676" name="Oval 8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77" name="Text Box 8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1181100" y="4797425"/>
            <a:ext cx="2471738" cy="696913"/>
            <a:chOff x="1163" y="3752"/>
            <a:chExt cx="1557" cy="439"/>
          </a:xfrm>
        </p:grpSpPr>
        <p:sp>
          <p:nvSpPr>
            <p:cNvPr id="26659" name="Rectangle 91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660" name="Text Box 92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200" b="0">
                  <a:latin typeface="Comic Sans MS" pitchFamily="66" charset="0"/>
                </a:rPr>
                <a:t>S: 128.119.40.186, 80 </a:t>
              </a:r>
            </a:p>
            <a:p>
              <a:r>
                <a:rPr lang="en-US" sz="1200" b="0">
                  <a:latin typeface="Comic Sans MS" pitchFamily="66" charset="0"/>
                </a:rPr>
                <a:t>D: 138.76.29.7, 5001</a:t>
              </a:r>
            </a:p>
            <a:p>
              <a:endParaRPr lang="en-US" sz="1200" b="0">
                <a:latin typeface="Comic Sans MS" pitchFamily="66" charset="0"/>
              </a:endParaRPr>
            </a:p>
          </p:txBody>
        </p:sp>
        <p:grpSp>
          <p:nvGrpSpPr>
            <p:cNvPr id="26661" name="Group 93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6670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71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72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grpSp>
          <p:nvGrpSpPr>
            <p:cNvPr id="26662" name="Group 97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6667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68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69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sp>
          <p:nvSpPr>
            <p:cNvPr id="26663" name="Line 101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664" name="Group 102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26665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66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3</a:t>
                </a:r>
              </a:p>
            </p:txBody>
          </p:sp>
        </p:grpSp>
      </p:grpSp>
      <p:sp>
        <p:nvSpPr>
          <p:cNvPr id="229481" name="Text Box 105"/>
          <p:cNvSpPr txBox="1">
            <a:spLocks noChangeArrowheads="1"/>
          </p:cNvSpPr>
          <p:nvPr/>
        </p:nvSpPr>
        <p:spPr bwMode="auto">
          <a:xfrm>
            <a:off x="1138238" y="5257800"/>
            <a:ext cx="2159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>
                <a:solidFill>
                  <a:srgbClr val="FF0000"/>
                </a:solidFill>
                <a:latin typeface="Comic Sans MS" pitchFamily="66" charset="0"/>
              </a:rPr>
              <a:t>3:</a:t>
            </a:r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 Reply arrives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 dest. address: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 138.76.29.7, 5001</a:t>
            </a:r>
          </a:p>
        </p:txBody>
      </p:sp>
      <p:sp>
        <p:nvSpPr>
          <p:cNvPr id="229482" name="Text Box 106"/>
          <p:cNvSpPr txBox="1">
            <a:spLocks noChangeArrowheads="1"/>
          </p:cNvSpPr>
          <p:nvPr/>
        </p:nvSpPr>
        <p:spPr bwMode="auto">
          <a:xfrm>
            <a:off x="4562475" y="5092700"/>
            <a:ext cx="401161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>
                <a:solidFill>
                  <a:srgbClr val="FF0000"/>
                </a:solidFill>
                <a:latin typeface="Comic Sans MS" pitchFamily="66" charset="0"/>
              </a:rPr>
              <a:t>4:</a:t>
            </a:r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 NAT router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changes datagram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dest addr from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138.76.29.7, 5001 to 10.0.0.1, 3345</a:t>
            </a:r>
            <a:r>
              <a:rPr lang="en-US" sz="1800" b="0">
                <a:latin typeface="Comic Sans MS" pitchFamily="66" charset="0"/>
              </a:rPr>
              <a:t> </a:t>
            </a:r>
            <a:endParaRPr lang="en-US" sz="1800" b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18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58" name="Line 107"/>
          <p:cNvSpPr>
            <a:spLocks noChangeShapeType="1"/>
          </p:cNvSpPr>
          <p:nvPr/>
        </p:nvSpPr>
        <p:spPr bwMode="auto">
          <a:xfrm>
            <a:off x="842963" y="4389438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34" grpId="0" autoUpdateAnimBg="0"/>
      <p:bldP spid="229481" grpId="0" autoUpdateAnimBg="0"/>
      <p:bldP spid="22948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3400" y="1600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b="0"/>
              <a:t>16-bit port-number field: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60,000 simultaneous connections with a single LAN-side address!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b="0"/>
              <a:t>NAT is controversial: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routers should only process up to layer 3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violates end-to-end argument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b="0"/>
              <a:t>NAT possibility must be taken into account by app designers, e.g., P2P applications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address shortage should instead be solved by IPv6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UDP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743200" y="1143000"/>
          <a:ext cx="4191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Bitmap Image" r:id="rId3" imgW="2142857" imgH="1914286" progId="Paint.Picture">
                  <p:embed/>
                </p:oleObj>
              </mc:Choice>
              <mc:Fallback>
                <p:oleObj name="Bitmap Image" r:id="rId3" imgW="2142857" imgH="19142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4191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3400" y="4648200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Checksum – for the entire datagram (header + data)</a:t>
            </a:r>
          </a:p>
          <a:p>
            <a:pPr eaLnBrk="1" hangingPunct="1">
              <a:spcBef>
                <a:spcPct val="50000"/>
              </a:spcBef>
            </a:pPr>
            <a:r>
              <a:rPr lang="en-US" b="0"/>
              <a:t>Length &gt;=8 – entire datagram</a:t>
            </a:r>
          </a:p>
        </p:txBody>
      </p:sp>
      <p:graphicFrame>
        <p:nvGraphicFramePr>
          <p:cNvPr id="225300" name="Group 20"/>
          <p:cNvGraphicFramePr>
            <a:graphicFrameLocks noGrp="1"/>
          </p:cNvGraphicFramePr>
          <p:nvPr/>
        </p:nvGraphicFramePr>
        <p:xfrm>
          <a:off x="2887663" y="-4189413"/>
          <a:ext cx="415936" cy="15240001"/>
        </p:xfrm>
        <a:graphic>
          <a:graphicData uri="http://schemas.openxmlformats.org/drawingml/2006/table">
            <a:tbl>
              <a:tblPr/>
              <a:tblGrid>
                <a:gridCol w="207968"/>
                <a:gridCol w="207968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284" marR="9128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284" marR="9128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21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284" marR="9128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hlinkClick r:id="rId5" action="ppaction://hlinkfile"/>
                        </a:rPr>
                        <a:t>  </a:t>
                      </a:r>
                      <a:r>
                        <a:rPr kumimoji="0" lang="en-US" sz="7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                                                                           </a:t>
                      </a:r>
                    </a:p>
                  </a:txBody>
                  <a:tcPr marL="91284" marR="9128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82" name="AutoShape 8" descr="Click to expand">
            <a:hlinkClick r:id="rId5" action="ppaction://hlinkfile"/>
          </p:cNvPr>
          <p:cNvSpPr>
            <a:spLocks noChangeAspect="1" noChangeArrowheads="1"/>
          </p:cNvSpPr>
          <p:nvPr/>
        </p:nvSpPr>
        <p:spPr bwMode="auto">
          <a:xfrm>
            <a:off x="3160713" y="-3473450"/>
            <a:ext cx="3095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28683" name="AutoShape 22" descr="Click to expand">
            <a:hlinkClick r:id="rId5" action="ppaction://hlinkfile"/>
          </p:cNvPr>
          <p:cNvSpPr>
            <a:spLocks noChangeAspect="1" noChangeArrowheads="1"/>
          </p:cNvSpPr>
          <p:nvPr/>
        </p:nvSpPr>
        <p:spPr bwMode="auto">
          <a:xfrm>
            <a:off x="3024188" y="2867025"/>
            <a:ext cx="3095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Network Layer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35200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168525" y="1847850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4243388" y="3479800"/>
            <a:ext cx="1354137" cy="1214438"/>
            <a:chOff x="3967" y="2883"/>
            <a:chExt cx="660" cy="765"/>
          </a:xfrm>
        </p:grpSpPr>
        <p:sp>
          <p:nvSpPr>
            <p:cNvPr id="6172" name="Rectangle 6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3" name="Rectangle 7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4" name="Text Box 8"/>
            <p:cNvSpPr txBox="1">
              <a:spLocks noChangeArrowheads="1"/>
            </p:cNvSpPr>
            <p:nvPr/>
          </p:nvSpPr>
          <p:spPr bwMode="auto">
            <a:xfrm>
              <a:off x="3967" y="3074"/>
              <a:ext cx="6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>
                  <a:latin typeface="Comic Sans MS" pitchFamily="66" charset="0"/>
                </a:rPr>
                <a:t>forwarding</a:t>
              </a:r>
            </a:p>
            <a:p>
              <a:pPr algn="ctr"/>
              <a:r>
                <a:rPr lang="en-US" sz="1800" b="0">
                  <a:latin typeface="Comic Sans MS" pitchFamily="66" charset="0"/>
                </a:rPr>
                <a:t>table</a:t>
              </a:r>
            </a:p>
          </p:txBody>
        </p:sp>
        <p:sp>
          <p:nvSpPr>
            <p:cNvPr id="6175" name="Line 9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6" name="Line 10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7" name="Line 11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8" name="Line 12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9" name="Line 13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80" name="Line 14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6150" name="Line 15"/>
          <p:cNvSpPr>
            <a:spLocks noChangeShapeType="1"/>
          </p:cNvSpPr>
          <p:nvPr/>
        </p:nvSpPr>
        <p:spPr bwMode="auto">
          <a:xfrm flipV="1">
            <a:off x="2159000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51" name="Line 16"/>
          <p:cNvSpPr>
            <a:spLocks noChangeShapeType="1"/>
          </p:cNvSpPr>
          <p:nvPr/>
        </p:nvSpPr>
        <p:spPr bwMode="auto">
          <a:xfrm flipV="1">
            <a:off x="2187575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2366963" y="2667000"/>
            <a:ext cx="1887537" cy="900113"/>
            <a:chOff x="1175" y="1848"/>
            <a:chExt cx="1189" cy="567"/>
          </a:xfrm>
        </p:grpSpPr>
        <p:sp>
          <p:nvSpPr>
            <p:cNvPr id="6169" name="Rectangle 18"/>
            <p:cNvSpPr>
              <a:spLocks noChangeArrowheads="1"/>
            </p:cNvSpPr>
            <p:nvPr/>
          </p:nvSpPr>
          <p:spPr bwMode="auto"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0" name="Rectangle 19"/>
            <p:cNvSpPr>
              <a:spLocks noChangeArrowheads="1"/>
            </p:cNvSpPr>
            <p:nvPr/>
          </p:nvSpPr>
          <p:spPr bwMode="auto">
            <a:xfrm>
              <a:off x="1182" y="1890"/>
              <a:ext cx="1140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1" name="Text Box 20"/>
            <p:cNvSpPr txBox="1">
              <a:spLocks noChangeArrowheads="1"/>
            </p:cNvSpPr>
            <p:nvPr/>
          </p:nvSpPr>
          <p:spPr bwMode="auto">
            <a:xfrm>
              <a:off x="1175" y="1895"/>
              <a:ext cx="115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</a:rPr>
                <a:t>Routing protocols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path selection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RIP, OSPF, BGP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6153" name="Freeform 21"/>
          <p:cNvSpPr>
            <a:spLocks/>
          </p:cNvSpPr>
          <p:nvPr/>
        </p:nvSpPr>
        <p:spPr bwMode="auto">
          <a:xfrm>
            <a:off x="3673475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38125 w 396"/>
              <a:gd name="T3" fmla="*/ 295275 h 246"/>
              <a:gd name="T4" fmla="*/ 628650 w 396"/>
              <a:gd name="T5" fmla="*/ 333375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5622925" y="2576513"/>
            <a:ext cx="3000375" cy="1181100"/>
            <a:chOff x="102" y="1272"/>
            <a:chExt cx="1890" cy="744"/>
          </a:xfrm>
        </p:grpSpPr>
        <p:sp>
          <p:nvSpPr>
            <p:cNvPr id="6166" name="Rectangle 23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7" name="Rectangle 24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8" name="Text Box 25"/>
            <p:cNvSpPr txBox="1">
              <a:spLocks noChangeArrowheads="1"/>
            </p:cNvSpPr>
            <p:nvPr/>
          </p:nvSpPr>
          <p:spPr bwMode="auto">
            <a:xfrm>
              <a:off x="116" y="1319"/>
              <a:ext cx="182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</a:rPr>
                <a:t>IP protocol</a:t>
              </a:r>
            </a:p>
            <a:p>
              <a:pPr>
                <a:buFontTx/>
                <a:buChar char="•"/>
              </a:pPr>
              <a:r>
                <a:rPr lang="en-US" sz="1600" u="sng">
                  <a:latin typeface="Comic Sans MS" pitchFamily="66" charset="0"/>
                </a:rPr>
                <a:t>addressing conventions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datagram format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packet handling conventions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6155" name="Group 26"/>
          <p:cNvGrpSpPr>
            <a:grpSpLocks/>
          </p:cNvGrpSpPr>
          <p:nvPr/>
        </p:nvGrpSpPr>
        <p:grpSpPr bwMode="auto">
          <a:xfrm>
            <a:off x="5680075" y="3889375"/>
            <a:ext cx="2000250" cy="890588"/>
            <a:chOff x="72" y="1146"/>
            <a:chExt cx="1260" cy="561"/>
          </a:xfrm>
        </p:grpSpPr>
        <p:sp>
          <p:nvSpPr>
            <p:cNvPr id="6163" name="Rectangle 27"/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4" name="Rectangle 28"/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5" name="Text Box 29"/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</a:rPr>
                <a:t>ICMP protocol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error reporting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router “signaling”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6156" name="Line 30"/>
          <p:cNvSpPr>
            <a:spLocks noChangeShapeType="1"/>
          </p:cNvSpPr>
          <p:nvPr/>
        </p:nvSpPr>
        <p:spPr bwMode="auto">
          <a:xfrm flipV="1">
            <a:off x="2187575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57" name="Text Box 31"/>
          <p:cNvSpPr txBox="1">
            <a:spLocks noChangeArrowheads="1"/>
          </p:cNvSpPr>
          <p:nvPr/>
        </p:nvSpPr>
        <p:spPr bwMode="auto">
          <a:xfrm>
            <a:off x="3629025" y="1993900"/>
            <a:ext cx="2992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bg2"/>
                </a:solidFill>
                <a:latin typeface="Comic Sans MS" pitchFamily="66" charset="0"/>
              </a:rPr>
              <a:t>Transport layer: TCP, UDP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58" name="Text Box 32"/>
          <p:cNvSpPr txBox="1">
            <a:spLocks noChangeArrowheads="1"/>
          </p:cNvSpPr>
          <p:nvPr/>
        </p:nvSpPr>
        <p:spPr bwMode="auto">
          <a:xfrm>
            <a:off x="4743450" y="49657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bg2"/>
                </a:solidFill>
                <a:latin typeface="Comic Sans MS" pitchFamily="66" charset="0"/>
              </a:rPr>
              <a:t>Link layer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59" name="Text Box 33"/>
          <p:cNvSpPr txBox="1">
            <a:spLocks noChangeArrowheads="1"/>
          </p:cNvSpPr>
          <p:nvPr/>
        </p:nvSpPr>
        <p:spPr bwMode="auto">
          <a:xfrm>
            <a:off x="4591050" y="5489575"/>
            <a:ext cx="163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bg2"/>
                </a:solidFill>
                <a:latin typeface="Comic Sans MS" pitchFamily="66" charset="0"/>
              </a:rPr>
              <a:t>physical layer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60" name="Text Box 34"/>
          <p:cNvSpPr txBox="1">
            <a:spLocks noChangeArrowheads="1"/>
          </p:cNvSpPr>
          <p:nvPr/>
        </p:nvSpPr>
        <p:spPr bwMode="auto">
          <a:xfrm>
            <a:off x="685800" y="3265488"/>
            <a:ext cx="1416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Network</a:t>
            </a:r>
          </a:p>
          <a:p>
            <a:pPr algn="r"/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layer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61" name="Line 35"/>
          <p:cNvSpPr>
            <a:spLocks noChangeShapeType="1"/>
          </p:cNvSpPr>
          <p:nvPr/>
        </p:nvSpPr>
        <p:spPr bwMode="auto">
          <a:xfrm flipV="1">
            <a:off x="1911350" y="2486025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62" name="Line 36"/>
          <p:cNvSpPr>
            <a:spLocks noChangeShapeType="1"/>
          </p:cNvSpPr>
          <p:nvPr/>
        </p:nvSpPr>
        <p:spPr bwMode="auto">
          <a:xfrm>
            <a:off x="1911350" y="4152900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Datagrams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47800" y="1600200"/>
          <a:ext cx="6096000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Bitmap Image" r:id="rId3" imgW="4742857" imgH="2962689" progId="Paint.Picture">
                  <p:embed/>
                </p:oleObj>
              </mc:Choice>
              <mc:Fallback>
                <p:oleObj name="Bitmap Image" r:id="rId3" imgW="4742857" imgH="296268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6096000" cy="380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 No – ACK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ICMP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533400" y="1600200"/>
            <a:ext cx="7924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Used by hosts, routers, gateways to communication network-level information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0"/>
              <a:t>error reporting: unreachable host, network, port, protocol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0"/>
              <a:t>echo request/reply (used by ping)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Network-layer “above” IP: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0"/>
              <a:t>ICMP msgs carried in IP datagrams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>
                <a:solidFill>
                  <a:srgbClr val="3333FF"/>
                </a:solidFill>
              </a:rPr>
              <a:t>ICMP message:</a:t>
            </a:r>
            <a:r>
              <a:rPr lang="en-US" b="0"/>
              <a:t> type, code plus first 8 bytes of IP datagram causing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ICMP</a:t>
            </a:r>
          </a:p>
        </p:txBody>
      </p:sp>
      <p:pic>
        <p:nvPicPr>
          <p:cNvPr id="32771" name="Picture 4" descr="3376f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5438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52400" y="3200400"/>
            <a:ext cx="43434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>
                <a:latin typeface="Arial" charset="0"/>
              </a:rPr>
              <a:t>Type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Code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description</a:t>
            </a:r>
            <a:endParaRPr lang="en-US" sz="1800" b="0">
              <a:latin typeface="Arial" charset="0"/>
            </a:endParaRPr>
          </a:p>
          <a:p>
            <a:r>
              <a:rPr lang="en-US" sz="1800" b="0">
                <a:latin typeface="Arial" charset="0"/>
              </a:rPr>
              <a:t>0        0         echo reply (ping)</a:t>
            </a:r>
          </a:p>
          <a:p>
            <a:r>
              <a:rPr lang="en-US" sz="1800" b="0">
                <a:latin typeface="Arial" charset="0"/>
              </a:rPr>
              <a:t>3        0         dest. network unreachable</a:t>
            </a:r>
          </a:p>
          <a:p>
            <a:r>
              <a:rPr lang="en-US" sz="1800" b="0">
                <a:latin typeface="Arial" charset="0"/>
              </a:rPr>
              <a:t>3        1         dest host unreachable</a:t>
            </a:r>
          </a:p>
          <a:p>
            <a:r>
              <a:rPr lang="en-US" sz="1800" b="0">
                <a:latin typeface="Arial" charset="0"/>
              </a:rPr>
              <a:t>3        2         dest protocol unreachable</a:t>
            </a:r>
          </a:p>
          <a:p>
            <a:r>
              <a:rPr lang="en-US" sz="1800" b="0">
                <a:latin typeface="Arial" charset="0"/>
              </a:rPr>
              <a:t>3        3         dest port unreachable</a:t>
            </a:r>
          </a:p>
          <a:p>
            <a:r>
              <a:rPr lang="en-US" sz="1800" b="0">
                <a:latin typeface="Arial" charset="0"/>
              </a:rPr>
              <a:t>3        6         dest network unknown</a:t>
            </a:r>
          </a:p>
          <a:p>
            <a:r>
              <a:rPr lang="en-US" sz="1800" b="0">
                <a:latin typeface="Arial" charset="0"/>
              </a:rPr>
              <a:t>3        7         dest host unknown</a:t>
            </a:r>
          </a:p>
          <a:p>
            <a:endParaRPr lang="en-US" sz="1800" b="0">
              <a:latin typeface="Arial" charset="0"/>
            </a:endParaRP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572000" y="3200400"/>
            <a:ext cx="4343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>
                <a:latin typeface="Arial" charset="0"/>
              </a:rPr>
              <a:t>Type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Code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description</a:t>
            </a:r>
            <a:endParaRPr lang="en-US" sz="1800" b="0">
              <a:latin typeface="Arial" charset="0"/>
            </a:endParaRPr>
          </a:p>
          <a:p>
            <a:r>
              <a:rPr lang="en-US" sz="1800" b="0">
                <a:latin typeface="Arial" charset="0"/>
              </a:rPr>
              <a:t>4        0         source quench (congestion</a:t>
            </a:r>
          </a:p>
          <a:p>
            <a:r>
              <a:rPr lang="en-US" sz="1800" b="0">
                <a:latin typeface="Arial" charset="0"/>
              </a:rPr>
              <a:t>                     control - not used)</a:t>
            </a:r>
          </a:p>
          <a:p>
            <a:r>
              <a:rPr lang="en-US" sz="1800" b="0">
                <a:latin typeface="Arial" charset="0"/>
              </a:rPr>
              <a:t>8        0         echo request (ping)</a:t>
            </a:r>
          </a:p>
          <a:p>
            <a:r>
              <a:rPr lang="en-US" sz="1800" b="0">
                <a:latin typeface="Arial" charset="0"/>
              </a:rPr>
              <a:t>9        0         route advertisement</a:t>
            </a:r>
          </a:p>
          <a:p>
            <a:r>
              <a:rPr lang="en-US" sz="1800" b="0">
                <a:latin typeface="Arial" charset="0"/>
              </a:rPr>
              <a:t>10      0         router discovery</a:t>
            </a:r>
          </a:p>
          <a:p>
            <a:r>
              <a:rPr lang="en-US" sz="1800" b="0">
                <a:latin typeface="Arial" charset="0"/>
              </a:rPr>
              <a:t>11      0         TTL expired</a:t>
            </a:r>
          </a:p>
          <a:p>
            <a:r>
              <a:rPr lang="en-US" sz="1800" b="0">
                <a:latin typeface="Arial" charset="0"/>
              </a:rPr>
              <a:t>12      0         bad IP header</a:t>
            </a:r>
          </a:p>
          <a:p>
            <a:endParaRPr lang="en-US" sz="1800" b="0">
              <a:latin typeface="Arial" charset="0"/>
            </a:endParaRPr>
          </a:p>
          <a:p>
            <a:endParaRPr lang="en-US" sz="18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IP Addressing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76250" y="1600200"/>
            <a:ext cx="35623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>
                <a:solidFill>
                  <a:srgbClr val="FD1A09"/>
                </a:solidFill>
              </a:rPr>
              <a:t>IP address:</a:t>
            </a:r>
            <a:r>
              <a:rPr lang="en-US" b="0"/>
              <a:t> 32-bit identifier for host, router </a:t>
            </a:r>
            <a:r>
              <a:rPr lang="en-US" b="0" i="1"/>
              <a:t>interface</a:t>
            </a:r>
            <a:r>
              <a:rPr lang="en-US" b="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 i="1">
                <a:solidFill>
                  <a:srgbClr val="FD1A09"/>
                </a:solidFill>
              </a:rPr>
              <a:t>interface:</a:t>
            </a:r>
            <a:r>
              <a:rPr lang="en-US" b="0"/>
              <a:t> connection between host/router and physical link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router’s typically have multiple interfaces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host may have multiple interfaces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IP addresses associated with each interface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456113" y="12192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192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016500" y="1592263"/>
            <a:ext cx="2778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5307013" y="157797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5016500" y="2236788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026025" y="2863850"/>
            <a:ext cx="273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456113" y="18859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88595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4456113" y="24955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49555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5307013" y="2435225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6249988" y="2400300"/>
            <a:ext cx="711200" cy="381000"/>
            <a:chOff x="3600" y="219"/>
            <a:chExt cx="360" cy="175"/>
          </a:xfrm>
        </p:grpSpPr>
        <p:sp>
          <p:nvSpPr>
            <p:cNvPr id="7224" name="Oval 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5" name="Line 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6" name="Line 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7" name="Rectangle 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7228" name="Oval 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7229" name="Group 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34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5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6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7230" name="Group 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31" name="Line 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2" name="Line 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3" name="Line 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4975225" y="12668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7182" name="Group 27"/>
          <p:cNvGrpSpPr>
            <a:grpSpLocks/>
          </p:cNvGrpSpPr>
          <p:nvPr/>
        </p:nvGrpSpPr>
        <p:grpSpPr bwMode="auto">
          <a:xfrm>
            <a:off x="4975225" y="1909763"/>
            <a:ext cx="1031875" cy="336550"/>
            <a:chOff x="3251" y="608"/>
            <a:chExt cx="650" cy="212"/>
          </a:xfrm>
        </p:grpSpPr>
        <p:sp>
          <p:nvSpPr>
            <p:cNvPr id="7222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3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7183" name="Text Box 30"/>
          <p:cNvSpPr txBox="1">
            <a:spLocks noChangeArrowheads="1"/>
          </p:cNvSpPr>
          <p:nvPr/>
        </p:nvSpPr>
        <p:spPr bwMode="auto">
          <a:xfrm>
            <a:off x="4860925" y="2847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184" name="Text Box 31"/>
          <p:cNvSpPr txBox="1">
            <a:spLocks noChangeArrowheads="1"/>
          </p:cNvSpPr>
          <p:nvPr/>
        </p:nvSpPr>
        <p:spPr bwMode="auto">
          <a:xfrm>
            <a:off x="5651500" y="21764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223.1.1.4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185" name="Line 32"/>
          <p:cNvSpPr>
            <a:spLocks noChangeShapeType="1"/>
          </p:cNvSpPr>
          <p:nvPr/>
        </p:nvSpPr>
        <p:spPr bwMode="auto">
          <a:xfrm>
            <a:off x="6854825" y="2444750"/>
            <a:ext cx="1016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86" name="Text Box 33"/>
          <p:cNvSpPr txBox="1">
            <a:spLocks noChangeArrowheads="1"/>
          </p:cNvSpPr>
          <p:nvPr/>
        </p:nvSpPr>
        <p:spPr bwMode="auto">
          <a:xfrm>
            <a:off x="6727825" y="216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223.1.2.9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187" name="Line 34"/>
          <p:cNvSpPr>
            <a:spLocks noChangeShapeType="1"/>
          </p:cNvSpPr>
          <p:nvPr/>
        </p:nvSpPr>
        <p:spPr bwMode="auto">
          <a:xfrm flipH="1">
            <a:off x="7878763" y="17494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88" name="Object 35"/>
          <p:cNvGraphicFramePr>
            <a:graphicFrameLocks noChangeAspect="1"/>
          </p:cNvGraphicFramePr>
          <p:nvPr/>
        </p:nvGraphicFramePr>
        <p:xfrm>
          <a:off x="8056563" y="14573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45732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Line 36"/>
          <p:cNvSpPr>
            <a:spLocks noChangeShapeType="1"/>
          </p:cNvSpPr>
          <p:nvPr/>
        </p:nvSpPr>
        <p:spPr bwMode="auto">
          <a:xfrm>
            <a:off x="7878763" y="17541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90" name="Object 37"/>
          <p:cNvGraphicFramePr>
            <a:graphicFrameLocks noChangeAspect="1"/>
          </p:cNvGraphicFramePr>
          <p:nvPr/>
        </p:nvGraphicFramePr>
        <p:xfrm>
          <a:off x="8061325" y="28384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3845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Line 38"/>
          <p:cNvSpPr>
            <a:spLocks noChangeShapeType="1"/>
          </p:cNvSpPr>
          <p:nvPr/>
        </p:nvSpPr>
        <p:spPr bwMode="auto">
          <a:xfrm>
            <a:off x="7878763" y="302577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7192" name="Group 39"/>
          <p:cNvGrpSpPr>
            <a:grpSpLocks/>
          </p:cNvGrpSpPr>
          <p:nvPr/>
        </p:nvGrpSpPr>
        <p:grpSpPr bwMode="auto">
          <a:xfrm>
            <a:off x="7189788" y="2686050"/>
            <a:ext cx="1031875" cy="336550"/>
            <a:chOff x="4532" y="1229"/>
            <a:chExt cx="650" cy="212"/>
          </a:xfrm>
        </p:grpSpPr>
        <p:sp>
          <p:nvSpPr>
            <p:cNvPr id="7220" name="Rectangle 40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1" name="Text Box 41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7193" name="Group 42"/>
          <p:cNvGrpSpPr>
            <a:grpSpLocks/>
          </p:cNvGrpSpPr>
          <p:nvPr/>
        </p:nvGrpSpPr>
        <p:grpSpPr bwMode="auto">
          <a:xfrm>
            <a:off x="7151688" y="1714500"/>
            <a:ext cx="1031875" cy="336550"/>
            <a:chOff x="4532" y="1229"/>
            <a:chExt cx="650" cy="212"/>
          </a:xfrm>
        </p:grpSpPr>
        <p:sp>
          <p:nvSpPr>
            <p:cNvPr id="7218" name="Rectangle 43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9" name="Text Box 44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7194" name="Line 45"/>
          <p:cNvSpPr>
            <a:spLocks noChangeShapeType="1"/>
          </p:cNvSpPr>
          <p:nvPr/>
        </p:nvSpPr>
        <p:spPr bwMode="auto">
          <a:xfrm flipH="1">
            <a:off x="6616700" y="278288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95" name="Line 46"/>
          <p:cNvSpPr>
            <a:spLocks noChangeShapeType="1"/>
          </p:cNvSpPr>
          <p:nvPr/>
        </p:nvSpPr>
        <p:spPr bwMode="auto">
          <a:xfrm flipH="1">
            <a:off x="6007100" y="4064000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96" name="Line 47"/>
          <p:cNvSpPr>
            <a:spLocks noChangeShapeType="1"/>
          </p:cNvSpPr>
          <p:nvPr/>
        </p:nvSpPr>
        <p:spPr bwMode="auto">
          <a:xfrm flipH="1" flipV="1">
            <a:off x="6003925" y="40560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97" name="Line 48"/>
          <p:cNvSpPr>
            <a:spLocks noChangeShapeType="1"/>
          </p:cNvSpPr>
          <p:nvPr/>
        </p:nvSpPr>
        <p:spPr bwMode="auto">
          <a:xfrm flipH="1" flipV="1">
            <a:off x="7180263" y="4060825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98" name="Object 49"/>
          <p:cNvGraphicFramePr>
            <a:graphicFrameLocks noChangeAspect="1"/>
          </p:cNvGraphicFramePr>
          <p:nvPr/>
        </p:nvGraphicFramePr>
        <p:xfrm>
          <a:off x="6965950" y="421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1957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50"/>
          <p:cNvGraphicFramePr>
            <a:graphicFrameLocks noChangeAspect="1"/>
          </p:cNvGraphicFramePr>
          <p:nvPr/>
        </p:nvGraphicFramePr>
        <p:xfrm>
          <a:off x="5708650" y="42338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338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00" name="Group 51"/>
          <p:cNvGrpSpPr>
            <a:grpSpLocks/>
          </p:cNvGrpSpPr>
          <p:nvPr/>
        </p:nvGrpSpPr>
        <p:grpSpPr bwMode="auto">
          <a:xfrm>
            <a:off x="7151688" y="3938588"/>
            <a:ext cx="1031875" cy="336550"/>
            <a:chOff x="4532" y="1229"/>
            <a:chExt cx="650" cy="212"/>
          </a:xfrm>
        </p:grpSpPr>
        <p:sp>
          <p:nvSpPr>
            <p:cNvPr id="7216" name="Rectangle 52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7" name="Text Box 53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7201" name="Group 54"/>
          <p:cNvGrpSpPr>
            <a:grpSpLocks/>
          </p:cNvGrpSpPr>
          <p:nvPr/>
        </p:nvGrpSpPr>
        <p:grpSpPr bwMode="auto">
          <a:xfrm>
            <a:off x="5003800" y="3967163"/>
            <a:ext cx="1031875" cy="336550"/>
            <a:chOff x="4532" y="1229"/>
            <a:chExt cx="650" cy="212"/>
          </a:xfrm>
        </p:grpSpPr>
        <p:sp>
          <p:nvSpPr>
            <p:cNvPr id="7214" name="Rectangle 55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5" name="Text Box 56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7202" name="Group 57"/>
          <p:cNvGrpSpPr>
            <a:grpSpLocks/>
          </p:cNvGrpSpPr>
          <p:nvPr/>
        </p:nvGrpSpPr>
        <p:grpSpPr bwMode="auto">
          <a:xfrm>
            <a:off x="6003925" y="2828925"/>
            <a:ext cx="1144588" cy="336550"/>
            <a:chOff x="4532" y="1229"/>
            <a:chExt cx="721" cy="212"/>
          </a:xfrm>
        </p:grpSpPr>
        <p:sp>
          <p:nvSpPr>
            <p:cNvPr id="7212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3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7203" name="Text Box 60"/>
          <p:cNvSpPr txBox="1">
            <a:spLocks noChangeArrowheads="1"/>
          </p:cNvSpPr>
          <p:nvPr/>
        </p:nvSpPr>
        <p:spPr bwMode="auto">
          <a:xfrm>
            <a:off x="3984625" y="5295900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223.1.1.1 = 11011111 00000001 00000001 00000001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04" name="Freeform 61"/>
          <p:cNvSpPr>
            <a:spLocks/>
          </p:cNvSpPr>
          <p:nvPr/>
        </p:nvSpPr>
        <p:spPr bwMode="auto">
          <a:xfrm>
            <a:off x="5162550" y="5551488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92075 h 58"/>
              <a:gd name="T4" fmla="*/ 892175 w 562"/>
              <a:gd name="T5" fmla="*/ 92075 h 58"/>
              <a:gd name="T6" fmla="*/ 892175 w 562"/>
              <a:gd name="T7" fmla="*/ 2540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5" name="Freeform 62"/>
          <p:cNvSpPr>
            <a:spLocks/>
          </p:cNvSpPr>
          <p:nvPr/>
        </p:nvSpPr>
        <p:spPr bwMode="auto">
          <a:xfrm>
            <a:off x="6124575" y="5570538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79375 h 50"/>
              <a:gd name="T4" fmla="*/ 892175 w 562"/>
              <a:gd name="T5" fmla="*/ 79375 h 50"/>
              <a:gd name="T6" fmla="*/ 892175 w 562"/>
              <a:gd name="T7" fmla="*/ 127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6" name="Freeform 63"/>
          <p:cNvSpPr>
            <a:spLocks/>
          </p:cNvSpPr>
          <p:nvPr/>
        </p:nvSpPr>
        <p:spPr bwMode="auto">
          <a:xfrm>
            <a:off x="7089775" y="5573713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79375 h 50"/>
              <a:gd name="T4" fmla="*/ 869950 w 562"/>
              <a:gd name="T5" fmla="*/ 79375 h 50"/>
              <a:gd name="T6" fmla="*/ 869950 w 562"/>
              <a:gd name="T7" fmla="*/ 127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7" name="Freeform 64"/>
          <p:cNvSpPr>
            <a:spLocks/>
          </p:cNvSpPr>
          <p:nvPr/>
        </p:nvSpPr>
        <p:spPr bwMode="auto">
          <a:xfrm>
            <a:off x="8054975" y="5576888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79375 h 50"/>
              <a:gd name="T4" fmla="*/ 869950 w 562"/>
              <a:gd name="T5" fmla="*/ 79375 h 50"/>
              <a:gd name="T6" fmla="*/ 869950 w 562"/>
              <a:gd name="T7" fmla="*/ 127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8" name="Text Box 65"/>
          <p:cNvSpPr txBox="1">
            <a:spLocks noChangeArrowheads="1"/>
          </p:cNvSpPr>
          <p:nvPr/>
        </p:nvSpPr>
        <p:spPr bwMode="auto">
          <a:xfrm>
            <a:off x="5360988" y="5772150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09" name="Text Box 66"/>
          <p:cNvSpPr txBox="1">
            <a:spLocks noChangeArrowheads="1"/>
          </p:cNvSpPr>
          <p:nvPr/>
        </p:nvSpPr>
        <p:spPr bwMode="auto">
          <a:xfrm>
            <a:off x="6403975" y="57816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10" name="Text Box 67"/>
          <p:cNvSpPr txBox="1">
            <a:spLocks noChangeArrowheads="1"/>
          </p:cNvSpPr>
          <p:nvPr/>
        </p:nvSpPr>
        <p:spPr bwMode="auto">
          <a:xfrm>
            <a:off x="8361363" y="57816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11" name="Text Box 68"/>
          <p:cNvSpPr txBox="1">
            <a:spLocks noChangeArrowheads="1"/>
          </p:cNvSpPr>
          <p:nvPr/>
        </p:nvSpPr>
        <p:spPr bwMode="auto">
          <a:xfrm>
            <a:off x="7342188" y="57816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1</a:t>
            </a:r>
            <a:endParaRPr lang="en-US" sz="1800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IP Addressing</a:t>
            </a:r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6894513" y="1447800"/>
            <a:ext cx="1906587" cy="1958975"/>
          </a:xfrm>
          <a:custGeom>
            <a:avLst/>
            <a:gdLst>
              <a:gd name="T0" fmla="*/ 39687 w 1201"/>
              <a:gd name="T1" fmla="*/ 1125538 h 1234"/>
              <a:gd name="T2" fmla="*/ 835025 w 1201"/>
              <a:gd name="T3" fmla="*/ 1238250 h 1234"/>
              <a:gd name="T4" fmla="*/ 973137 w 1201"/>
              <a:gd name="T5" fmla="*/ 1800225 h 1234"/>
              <a:gd name="T6" fmla="*/ 1501775 w 1201"/>
              <a:gd name="T7" fmla="*/ 1952625 h 1234"/>
              <a:gd name="T8" fmla="*/ 1858962 w 1201"/>
              <a:gd name="T9" fmla="*/ 1757363 h 1234"/>
              <a:gd name="T10" fmla="*/ 1787525 w 1201"/>
              <a:gd name="T11" fmla="*/ 1419225 h 1234"/>
              <a:gd name="T12" fmla="*/ 1768475 w 1201"/>
              <a:gd name="T13" fmla="*/ 1100138 h 1234"/>
              <a:gd name="T14" fmla="*/ 1744662 w 1201"/>
              <a:gd name="T15" fmla="*/ 671513 h 1234"/>
              <a:gd name="T16" fmla="*/ 1811337 w 1201"/>
              <a:gd name="T17" fmla="*/ 342900 h 1234"/>
              <a:gd name="T18" fmla="*/ 1749425 w 1201"/>
              <a:gd name="T19" fmla="*/ 52388 h 1234"/>
              <a:gd name="T20" fmla="*/ 1025525 w 1201"/>
              <a:gd name="T21" fmla="*/ 128588 h 1234"/>
              <a:gd name="T22" fmla="*/ 849312 w 1201"/>
              <a:gd name="T23" fmla="*/ 823913 h 1234"/>
              <a:gd name="T24" fmla="*/ 69850 w 1201"/>
              <a:gd name="T25" fmla="*/ 869950 h 1234"/>
              <a:gd name="T26" fmla="*/ 39687 w 1201"/>
              <a:gd name="T27" fmla="*/ 1125538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5578475" y="2881313"/>
            <a:ext cx="2041525" cy="1979612"/>
          </a:xfrm>
          <a:custGeom>
            <a:avLst/>
            <a:gdLst>
              <a:gd name="T0" fmla="*/ 931863 w 1286"/>
              <a:gd name="T1" fmla="*/ 47625 h 1247"/>
              <a:gd name="T2" fmla="*/ 808038 w 1286"/>
              <a:gd name="T3" fmla="*/ 981075 h 1247"/>
              <a:gd name="T4" fmla="*/ 122238 w 1286"/>
              <a:gd name="T5" fmla="*/ 1443037 h 1247"/>
              <a:gd name="T6" fmla="*/ 74613 w 1286"/>
              <a:gd name="T7" fmla="*/ 1738312 h 1247"/>
              <a:gd name="T8" fmla="*/ 222250 w 1286"/>
              <a:gd name="T9" fmla="*/ 1943100 h 1247"/>
              <a:gd name="T10" fmla="*/ 731838 w 1286"/>
              <a:gd name="T11" fmla="*/ 1919287 h 1247"/>
              <a:gd name="T12" fmla="*/ 1098550 w 1286"/>
              <a:gd name="T13" fmla="*/ 1919287 h 1247"/>
              <a:gd name="T14" fmla="*/ 1889125 w 1286"/>
              <a:gd name="T15" fmla="*/ 1947862 h 1247"/>
              <a:gd name="T16" fmla="*/ 2017713 w 1286"/>
              <a:gd name="T17" fmla="*/ 1728787 h 1247"/>
              <a:gd name="T18" fmla="*/ 1808163 w 1286"/>
              <a:gd name="T19" fmla="*/ 1176337 h 1247"/>
              <a:gd name="T20" fmla="*/ 1270000 w 1286"/>
              <a:gd name="T21" fmla="*/ 995362 h 1247"/>
              <a:gd name="T22" fmla="*/ 1189038 w 1286"/>
              <a:gd name="T23" fmla="*/ 66675 h 1247"/>
              <a:gd name="T24" fmla="*/ 931863 w 1286"/>
              <a:gd name="T25" fmla="*/ 47625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200" y="1333500"/>
            <a:ext cx="37147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>
                <a:solidFill>
                  <a:srgbClr val="FD1A09"/>
                </a:solidFill>
              </a:rPr>
              <a:t>IP address:</a:t>
            </a:r>
            <a:r>
              <a:rPr lang="en-US" b="0"/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network part (high order bits)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host part (low order bits)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 i="1">
                <a:solidFill>
                  <a:srgbClr val="FD1A09"/>
                </a:solidFill>
              </a:rPr>
              <a:t>What’s a network ?</a:t>
            </a:r>
            <a:r>
              <a:rPr lang="en-US" b="0" i="1">
                <a:solidFill>
                  <a:schemeClr val="accent2"/>
                </a:solidFill>
              </a:rPr>
              <a:t> </a:t>
            </a:r>
            <a:r>
              <a:rPr lang="en-US" b="0"/>
              <a:t>(</a:t>
            </a:r>
            <a:r>
              <a:rPr lang="en-US" sz="2000" b="0"/>
              <a:t>from IP address perspective)</a:t>
            </a:r>
            <a:endParaRPr lang="en-US" b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device interfaces with same network part of IP address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can physically reach each other without intervening router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8236" name="Oval 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37" name="Line 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38" name="Line 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39" name="Rectangle 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8240" name="Oval 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8241" name="Group 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46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7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8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8242" name="Group 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43" name="Line 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4" name="Line 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5" name="Line 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8206" name="Text Box 27"/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07" name="Rectangle 28"/>
          <p:cNvSpPr>
            <a:spLocks noChangeArrowheads="1"/>
          </p:cNvSpPr>
          <p:nvPr/>
        </p:nvSpPr>
        <p:spPr bwMode="auto">
          <a:xfrm>
            <a:off x="5062538" y="203358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08" name="Text Box 29"/>
          <p:cNvSpPr txBox="1">
            <a:spLocks noChangeArrowheads="1"/>
          </p:cNvSpPr>
          <p:nvPr/>
        </p:nvSpPr>
        <p:spPr bwMode="auto">
          <a:xfrm>
            <a:off x="4976813" y="19415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09" name="Text Box 30"/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10" name="Text Box 31"/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223.1.1.4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11" name="Line 32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12" name="Text Box 33"/>
          <p:cNvSpPr txBox="1"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223.1.2.9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13" name="Line 34"/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14" name="Object 35"/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Line 36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16" name="Object 37"/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Line 38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18" name="Rectangle 39"/>
          <p:cNvSpPr>
            <a:spLocks noChangeArrowheads="1"/>
          </p:cNvSpPr>
          <p:nvPr/>
        </p:nvSpPr>
        <p:spPr bwMode="auto">
          <a:xfrm>
            <a:off x="7824788" y="2819400"/>
            <a:ext cx="1714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19" name="Text Box 40"/>
          <p:cNvSpPr txBox="1">
            <a:spLocks noChangeArrowheads="1"/>
          </p:cNvSpPr>
          <p:nvPr/>
        </p:nvSpPr>
        <p:spPr bwMode="auto">
          <a:xfrm>
            <a:off x="7251700" y="27574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20" name="Rectangle 41"/>
          <p:cNvSpPr>
            <a:spLocks noChangeArrowheads="1"/>
          </p:cNvSpPr>
          <p:nvPr/>
        </p:nvSpPr>
        <p:spPr bwMode="auto">
          <a:xfrm>
            <a:off x="7839075" y="1847850"/>
            <a:ext cx="2476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1" name="Text Box 42"/>
          <p:cNvSpPr txBox="1">
            <a:spLocks noChangeArrowheads="1"/>
          </p:cNvSpPr>
          <p:nvPr/>
        </p:nvSpPr>
        <p:spPr bwMode="auto">
          <a:xfrm>
            <a:off x="7061200" y="1751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22" name="Line 43"/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3" name="Line 44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4" name="Line 45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5" name="Line 46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26" name="Object 47"/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48"/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Text Box 49"/>
          <p:cNvSpPr txBox="1">
            <a:spLocks noChangeArrowheads="1"/>
          </p:cNvSpPr>
          <p:nvPr/>
        </p:nvSpPr>
        <p:spPr bwMode="auto">
          <a:xfrm>
            <a:off x="7185025" y="39560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29" name="Rectangle 50"/>
          <p:cNvSpPr>
            <a:spLocks noChangeArrowheads="1"/>
          </p:cNvSpPr>
          <p:nvPr/>
        </p:nvSpPr>
        <p:spPr bwMode="auto">
          <a:xfrm>
            <a:off x="4848225" y="3829050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30" name="Text Box 51"/>
          <p:cNvSpPr txBox="1">
            <a:spLocks noChangeArrowheads="1"/>
          </p:cNvSpPr>
          <p:nvPr/>
        </p:nvSpPr>
        <p:spPr bwMode="auto">
          <a:xfrm>
            <a:off x="5008563" y="39941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31" name="Rectangle 52"/>
          <p:cNvSpPr>
            <a:spLocks noChangeArrowheads="1"/>
          </p:cNvSpPr>
          <p:nvPr/>
        </p:nvSpPr>
        <p:spPr bwMode="auto">
          <a:xfrm>
            <a:off x="6553200" y="2962275"/>
            <a:ext cx="128588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32" name="Text Box 53"/>
          <p:cNvSpPr txBox="1">
            <a:spLocks noChangeArrowheads="1"/>
          </p:cNvSpPr>
          <p:nvPr/>
        </p:nvSpPr>
        <p:spPr bwMode="auto">
          <a:xfrm>
            <a:off x="6115050" y="29225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223.1.3.27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33" name="Text Box 54"/>
          <p:cNvSpPr txBox="1">
            <a:spLocks noChangeArrowheads="1"/>
          </p:cNvSpPr>
          <p:nvPr/>
        </p:nvSpPr>
        <p:spPr bwMode="auto">
          <a:xfrm>
            <a:off x="4670425" y="5051425"/>
            <a:ext cx="41497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network consisting of 3 IP networks</a:t>
            </a:r>
          </a:p>
          <a:p>
            <a:r>
              <a:rPr lang="en-US" sz="1800" b="0">
                <a:latin typeface="Comic Sans MS" pitchFamily="66" charset="0"/>
              </a:rPr>
              <a:t>(for IP addresses starting with 223, </a:t>
            </a:r>
          </a:p>
          <a:p>
            <a:r>
              <a:rPr lang="en-US" sz="1800" b="0">
                <a:latin typeface="Comic Sans MS" pitchFamily="66" charset="0"/>
              </a:rPr>
              <a:t>first 24 bits are network address)</a:t>
            </a:r>
          </a:p>
        </p:txBody>
      </p:sp>
      <p:sp>
        <p:nvSpPr>
          <p:cNvPr id="8234" name="Text Box 55"/>
          <p:cNvSpPr txBox="1">
            <a:spLocks noChangeArrowheads="1"/>
          </p:cNvSpPr>
          <p:nvPr/>
        </p:nvSpPr>
        <p:spPr bwMode="auto">
          <a:xfrm>
            <a:off x="6842125" y="3432175"/>
            <a:ext cx="658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LAN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35" name="Line 56"/>
          <p:cNvSpPr>
            <a:spLocks noChangeShapeType="1"/>
          </p:cNvSpPr>
          <p:nvPr/>
        </p:nvSpPr>
        <p:spPr bwMode="auto">
          <a:xfrm flipH="1">
            <a:off x="6705600" y="3695700"/>
            <a:ext cx="1714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3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9525 w 799"/>
              <a:gd name="T1" fmla="*/ 104775 h 922"/>
              <a:gd name="T2" fmla="*/ 541338 w 799"/>
              <a:gd name="T3" fmla="*/ 708025 h 922"/>
              <a:gd name="T4" fmla="*/ 1028700 w 799"/>
              <a:gd name="T5" fmla="*/ 1362075 h 922"/>
              <a:gd name="T6" fmla="*/ 1219200 w 799"/>
              <a:gd name="T7" fmla="*/ 1314450 h 922"/>
              <a:gd name="T8" fmla="*/ 735013 w 799"/>
              <a:gd name="T9" fmla="*/ 561975 h 922"/>
              <a:gd name="T10" fmla="*/ 95250 w 799"/>
              <a:gd name="T11" fmla="*/ 0 h 922"/>
              <a:gd name="T12" fmla="*/ 9525 w 799"/>
              <a:gd name="T13" fmla="*/ 104775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19" name="Freeform 4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66675 w 1422"/>
              <a:gd name="T1" fmla="*/ 279400 h 206"/>
              <a:gd name="T2" fmla="*/ 1017588 w 1422"/>
              <a:gd name="T3" fmla="*/ 263525 h 206"/>
              <a:gd name="T4" fmla="*/ 2009775 w 1422"/>
              <a:gd name="T5" fmla="*/ 269875 h 206"/>
              <a:gd name="T6" fmla="*/ 2095500 w 1422"/>
              <a:gd name="T7" fmla="*/ 50800 h 206"/>
              <a:gd name="T8" fmla="*/ 1042988 w 1422"/>
              <a:gd name="T9" fmla="*/ 22225 h 206"/>
              <a:gd name="T10" fmla="*/ 71438 w 1422"/>
              <a:gd name="T11" fmla="*/ 42863 h 206"/>
              <a:gd name="T12" fmla="*/ 66675 w 1422"/>
              <a:gd name="T13" fmla="*/ 279400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0" name="Freeform 5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49238 w 730"/>
              <a:gd name="T1" fmla="*/ 1511300 h 975"/>
              <a:gd name="T2" fmla="*/ 733425 w 730"/>
              <a:gd name="T3" fmla="*/ 790575 h 975"/>
              <a:gd name="T4" fmla="*/ 1123950 w 730"/>
              <a:gd name="T5" fmla="*/ 228600 h 975"/>
              <a:gd name="T6" fmla="*/ 942975 w 730"/>
              <a:gd name="T7" fmla="*/ 66675 h 975"/>
              <a:gd name="T8" fmla="*/ 552450 w 730"/>
              <a:gd name="T9" fmla="*/ 628650 h 975"/>
              <a:gd name="T10" fmla="*/ 0 w 730"/>
              <a:gd name="T11" fmla="*/ 1428750 h 975"/>
              <a:gd name="T12" fmla="*/ 249238 w 730"/>
              <a:gd name="T13" fmla="*/ 1511300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1" name="Freeform 6"/>
          <p:cNvSpPr>
            <a:spLocks/>
          </p:cNvSpPr>
          <p:nvPr/>
        </p:nvSpPr>
        <p:spPr bwMode="auto">
          <a:xfrm rot="5265760">
            <a:off x="5310982" y="561181"/>
            <a:ext cx="1612900" cy="2049463"/>
          </a:xfrm>
          <a:custGeom>
            <a:avLst/>
            <a:gdLst>
              <a:gd name="T0" fmla="*/ 1583886 w 1223"/>
              <a:gd name="T1" fmla="*/ 1200150 h 1291"/>
              <a:gd name="T2" fmla="*/ 925802 w 1223"/>
              <a:gd name="T3" fmla="*/ 1063625 h 1291"/>
              <a:gd name="T4" fmla="*/ 801834 w 1223"/>
              <a:gd name="T5" fmla="*/ 163513 h 1291"/>
              <a:gd name="T6" fmla="*/ 441800 w 1223"/>
              <a:gd name="T7" fmla="*/ 82550 h 1291"/>
              <a:gd name="T8" fmla="*/ 85722 w 1223"/>
              <a:gd name="T9" fmla="*/ 130175 h 1291"/>
              <a:gd name="T10" fmla="*/ 54071 w 1223"/>
              <a:gd name="T11" fmla="*/ 863600 h 1291"/>
              <a:gd name="T12" fmla="*/ 50115 w 1223"/>
              <a:gd name="T13" fmla="*/ 1192213 h 1291"/>
              <a:gd name="T14" fmla="*/ 30333 w 1223"/>
              <a:gd name="T15" fmla="*/ 1492250 h 1291"/>
              <a:gd name="T16" fmla="*/ 22420 w 1223"/>
              <a:gd name="T17" fmla="*/ 1768475 h 1291"/>
              <a:gd name="T18" fmla="*/ 168807 w 1223"/>
              <a:gd name="T19" fmla="*/ 1935163 h 1291"/>
              <a:gd name="T20" fmla="*/ 793921 w 1223"/>
              <a:gd name="T21" fmla="*/ 1973263 h 1291"/>
              <a:gd name="T22" fmla="*/ 904701 w 1223"/>
              <a:gd name="T23" fmla="*/ 1476375 h 1291"/>
              <a:gd name="T24" fmla="*/ 1552235 w 1223"/>
              <a:gd name="T25" fmla="*/ 1454150 h 1291"/>
              <a:gd name="T26" fmla="*/ 1583886 w 1223"/>
              <a:gd name="T27" fmla="*/ 1200150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b="0">
                <a:solidFill>
                  <a:schemeClr val="tx2"/>
                </a:solidFill>
              </a:rPr>
              <a:t>IP Addressing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381000" y="1600200"/>
            <a:ext cx="34385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FD1A09"/>
                </a:solidFill>
              </a:rPr>
              <a:t>How to find the networks?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en-US" b="0"/>
              <a:t>Detach each interface from router, host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en-US" b="0"/>
              <a:t>create “islands of isolated networks</a:t>
            </a:r>
          </a:p>
        </p:txBody>
      </p:sp>
      <p:graphicFrame>
        <p:nvGraphicFramePr>
          <p:cNvPr id="9224" name="Object 9"/>
          <p:cNvGraphicFramePr>
            <a:graphicFrameLocks noChangeAspect="1"/>
          </p:cNvGraphicFramePr>
          <p:nvPr/>
        </p:nvGraphicFramePr>
        <p:xfrm>
          <a:off x="6389688" y="950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9509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Line 10"/>
          <p:cNvSpPr>
            <a:spLocks noChangeShapeType="1"/>
          </p:cNvSpPr>
          <p:nvPr/>
        </p:nvSpPr>
        <p:spPr bwMode="auto">
          <a:xfrm flipH="1">
            <a:off x="5226050" y="1576388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9228" name="Object 13"/>
          <p:cNvGraphicFramePr>
            <a:graphicFrameLocks noChangeAspect="1"/>
          </p:cNvGraphicFramePr>
          <p:nvPr/>
        </p:nvGraphicFramePr>
        <p:xfrm>
          <a:off x="5780088" y="846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8461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4"/>
          <p:cNvGraphicFramePr>
            <a:graphicFrameLocks noChangeAspect="1"/>
          </p:cNvGraphicFramePr>
          <p:nvPr/>
        </p:nvGraphicFramePr>
        <p:xfrm>
          <a:off x="5151438" y="979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979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15"/>
          <p:cNvSpPr>
            <a:spLocks noChangeShapeType="1"/>
          </p:cNvSpPr>
          <p:nvPr/>
        </p:nvSpPr>
        <p:spPr bwMode="auto">
          <a:xfrm flipH="1">
            <a:off x="5856288" y="1585913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223.1.1.4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35" name="Freeform 20"/>
          <p:cNvSpPr>
            <a:spLocks/>
          </p:cNvSpPr>
          <p:nvPr/>
        </p:nvSpPr>
        <p:spPr bwMode="auto">
          <a:xfrm>
            <a:off x="3622675" y="4564063"/>
            <a:ext cx="1539875" cy="1490662"/>
          </a:xfrm>
          <a:custGeom>
            <a:avLst/>
            <a:gdLst>
              <a:gd name="T0" fmla="*/ 715963 w 970"/>
              <a:gd name="T1" fmla="*/ 65087 h 939"/>
              <a:gd name="T2" fmla="*/ 615950 w 970"/>
              <a:gd name="T3" fmla="*/ 684212 h 939"/>
              <a:gd name="T4" fmla="*/ 101600 w 970"/>
              <a:gd name="T5" fmla="*/ 760412 h 939"/>
              <a:gd name="T6" fmla="*/ 11113 w 970"/>
              <a:gd name="T7" fmla="*/ 1255712 h 939"/>
              <a:gd name="T8" fmla="*/ 158750 w 970"/>
              <a:gd name="T9" fmla="*/ 1460500 h 939"/>
              <a:gd name="T10" fmla="*/ 668338 w 970"/>
              <a:gd name="T11" fmla="*/ 1436687 h 939"/>
              <a:gd name="T12" fmla="*/ 1035050 w 970"/>
              <a:gd name="T13" fmla="*/ 1436687 h 939"/>
              <a:gd name="T14" fmla="*/ 1435100 w 970"/>
              <a:gd name="T15" fmla="*/ 1360487 h 939"/>
              <a:gd name="T16" fmla="*/ 1454150 w 970"/>
              <a:gd name="T17" fmla="*/ 750887 h 939"/>
              <a:gd name="T18" fmla="*/ 920750 w 970"/>
              <a:gd name="T19" fmla="*/ 703262 h 939"/>
              <a:gd name="T20" fmla="*/ 835025 w 970"/>
              <a:gd name="T21" fmla="*/ 103187 h 939"/>
              <a:gd name="T22" fmla="*/ 839788 w 970"/>
              <a:gd name="T23" fmla="*/ 84137 h 939"/>
              <a:gd name="T24" fmla="*/ 715963 w 970"/>
              <a:gd name="T25" fmla="*/ 6508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9236" name="Group 21"/>
          <p:cNvGrpSpPr>
            <a:grpSpLocks/>
          </p:cNvGrpSpPr>
          <p:nvPr/>
        </p:nvGrpSpPr>
        <p:grpSpPr bwMode="auto">
          <a:xfrm>
            <a:off x="4059238" y="4275138"/>
            <a:ext cx="711200" cy="381000"/>
            <a:chOff x="3600" y="219"/>
            <a:chExt cx="360" cy="175"/>
          </a:xfrm>
        </p:grpSpPr>
        <p:sp>
          <p:nvSpPr>
            <p:cNvPr id="9299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00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01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02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9303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9304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9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10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11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305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6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07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08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9237" name="Line 35"/>
          <p:cNvSpPr>
            <a:spLocks noChangeShapeType="1"/>
          </p:cNvSpPr>
          <p:nvPr/>
        </p:nvSpPr>
        <p:spPr bwMode="auto">
          <a:xfrm flipH="1">
            <a:off x="4378325" y="4667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8" name="Line 36"/>
          <p:cNvSpPr>
            <a:spLocks noChangeShapeType="1"/>
          </p:cNvSpPr>
          <p:nvPr/>
        </p:nvSpPr>
        <p:spPr bwMode="auto">
          <a:xfrm flipH="1" flipV="1">
            <a:off x="3859213" y="537210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9" name="Line 37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0" name="Line 38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9241" name="Object 39"/>
          <p:cNvGraphicFramePr>
            <a:graphicFrameLocks noChangeAspect="1"/>
          </p:cNvGraphicFramePr>
          <p:nvPr/>
        </p:nvGraphicFramePr>
        <p:xfrm>
          <a:off x="4413250" y="5475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4752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40"/>
          <p:cNvGraphicFramePr>
            <a:graphicFrameLocks noChangeAspect="1"/>
          </p:cNvGraphicFramePr>
          <p:nvPr/>
        </p:nvGraphicFramePr>
        <p:xfrm>
          <a:off x="3765550" y="548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8957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Text Box 41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44" name="Text Box 42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45" name="Rectangle 43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6" name="Text Box 44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223.1.2.6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47" name="Freeform 45"/>
          <p:cNvSpPr>
            <a:spLocks/>
          </p:cNvSpPr>
          <p:nvPr/>
        </p:nvSpPr>
        <p:spPr bwMode="auto">
          <a:xfrm>
            <a:off x="6651625" y="4583113"/>
            <a:ext cx="1539875" cy="1490662"/>
          </a:xfrm>
          <a:custGeom>
            <a:avLst/>
            <a:gdLst>
              <a:gd name="T0" fmla="*/ 715963 w 970"/>
              <a:gd name="T1" fmla="*/ 65087 h 939"/>
              <a:gd name="T2" fmla="*/ 615950 w 970"/>
              <a:gd name="T3" fmla="*/ 684212 h 939"/>
              <a:gd name="T4" fmla="*/ 101600 w 970"/>
              <a:gd name="T5" fmla="*/ 760412 h 939"/>
              <a:gd name="T6" fmla="*/ 11113 w 970"/>
              <a:gd name="T7" fmla="*/ 1255712 h 939"/>
              <a:gd name="T8" fmla="*/ 158750 w 970"/>
              <a:gd name="T9" fmla="*/ 1460500 h 939"/>
              <a:gd name="T10" fmla="*/ 668338 w 970"/>
              <a:gd name="T11" fmla="*/ 1436687 h 939"/>
              <a:gd name="T12" fmla="*/ 1035050 w 970"/>
              <a:gd name="T13" fmla="*/ 1436687 h 939"/>
              <a:gd name="T14" fmla="*/ 1435100 w 970"/>
              <a:gd name="T15" fmla="*/ 1360487 h 939"/>
              <a:gd name="T16" fmla="*/ 1454150 w 970"/>
              <a:gd name="T17" fmla="*/ 750887 h 939"/>
              <a:gd name="T18" fmla="*/ 920750 w 970"/>
              <a:gd name="T19" fmla="*/ 703262 h 939"/>
              <a:gd name="T20" fmla="*/ 835025 w 970"/>
              <a:gd name="T21" fmla="*/ 103187 h 939"/>
              <a:gd name="T22" fmla="*/ 839788 w 970"/>
              <a:gd name="T23" fmla="*/ 84137 h 939"/>
              <a:gd name="T24" fmla="*/ 715963 w 970"/>
              <a:gd name="T25" fmla="*/ 6508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9248" name="Group 46"/>
          <p:cNvGrpSpPr>
            <a:grpSpLocks/>
          </p:cNvGrpSpPr>
          <p:nvPr/>
        </p:nvGrpSpPr>
        <p:grpSpPr bwMode="auto">
          <a:xfrm>
            <a:off x="7088188" y="4294188"/>
            <a:ext cx="711200" cy="381000"/>
            <a:chOff x="3600" y="219"/>
            <a:chExt cx="360" cy="175"/>
          </a:xfrm>
        </p:grpSpPr>
        <p:sp>
          <p:nvSpPr>
            <p:cNvPr id="9286" name="Oval 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87" name="Line 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88" name="Line 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89" name="Rectangle 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9290" name="Oval 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9291" name="Group 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6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7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8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292" name="Group 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3" name="Line 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4" name="Line 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5" name="Line 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9249" name="Line 60"/>
          <p:cNvSpPr>
            <a:spLocks noChangeShapeType="1"/>
          </p:cNvSpPr>
          <p:nvPr/>
        </p:nvSpPr>
        <p:spPr bwMode="auto">
          <a:xfrm flipH="1">
            <a:off x="7407275" y="468630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0" name="Line 61"/>
          <p:cNvSpPr>
            <a:spLocks noChangeShapeType="1"/>
          </p:cNvSpPr>
          <p:nvPr/>
        </p:nvSpPr>
        <p:spPr bwMode="auto">
          <a:xfrm flipH="1" flipV="1">
            <a:off x="6888163" y="539115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1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2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9253" name="Object 64"/>
          <p:cNvGraphicFramePr>
            <a:graphicFrameLocks noChangeAspect="1"/>
          </p:cNvGraphicFramePr>
          <p:nvPr/>
        </p:nvGraphicFramePr>
        <p:xfrm>
          <a:off x="7442200" y="5494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54943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65"/>
          <p:cNvGraphicFramePr>
            <a:graphicFrameLocks noChangeAspect="1"/>
          </p:cNvGraphicFramePr>
          <p:nvPr/>
        </p:nvGraphicFramePr>
        <p:xfrm>
          <a:off x="6794500" y="55086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50862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56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57" name="Rectangle 68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8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223.1.3.27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9259" name="Group 70"/>
          <p:cNvGrpSpPr>
            <a:grpSpLocks/>
          </p:cNvGrpSpPr>
          <p:nvPr/>
        </p:nvGrpSpPr>
        <p:grpSpPr bwMode="auto">
          <a:xfrm>
            <a:off x="5526088" y="2389188"/>
            <a:ext cx="711200" cy="381000"/>
            <a:chOff x="3600" y="219"/>
            <a:chExt cx="360" cy="175"/>
          </a:xfrm>
        </p:grpSpPr>
        <p:sp>
          <p:nvSpPr>
            <p:cNvPr id="9273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74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75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76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9277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9278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83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4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5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279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80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1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2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9260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1" name="Rectangle 85"/>
          <p:cNvSpPr>
            <a:spLocks noChangeArrowheads="1"/>
          </p:cNvSpPr>
          <p:nvPr/>
        </p:nvSpPr>
        <p:spPr bwMode="auto">
          <a:xfrm>
            <a:off x="6053138" y="1343025"/>
            <a:ext cx="109537" cy="1952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2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223.1.1.2</a:t>
            </a:r>
            <a:endParaRPr lang="en-US" sz="1600" b="0">
              <a:latin typeface="Comic Sans MS" pitchFamily="66" charset="0"/>
            </a:endParaRPr>
          </a:p>
        </p:txBody>
      </p:sp>
      <p:sp>
        <p:nvSpPr>
          <p:cNvPr id="9263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4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5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6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223.1.7.0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67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223.1.7.1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68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223.1.8.0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69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223.1.8.1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70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223.1.9.1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71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223.1.9.2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72" name="Text Box 96"/>
          <p:cNvSpPr txBox="1">
            <a:spLocks noChangeArrowheads="1"/>
          </p:cNvSpPr>
          <p:nvPr/>
        </p:nvSpPr>
        <p:spPr bwMode="auto">
          <a:xfrm>
            <a:off x="477043" y="5185052"/>
            <a:ext cx="2058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800" b="0" dirty="0">
                <a:latin typeface="Comic Sans MS" pitchFamily="66" charset="0"/>
              </a:rPr>
              <a:t>Interconnected </a:t>
            </a:r>
          </a:p>
          <a:p>
            <a:pPr algn="r"/>
            <a:r>
              <a:rPr lang="en-US" sz="1800" b="0" dirty="0">
                <a:latin typeface="Comic Sans MS" pitchFamily="66" charset="0"/>
              </a:rPr>
              <a:t>system consisting</a:t>
            </a:r>
          </a:p>
          <a:p>
            <a:pPr algn="r"/>
            <a:r>
              <a:rPr lang="en-US" sz="1800" b="0" dirty="0">
                <a:latin typeface="Comic Sans MS" pitchFamily="66" charset="0"/>
              </a:rPr>
              <a:t>of </a:t>
            </a:r>
            <a:r>
              <a:rPr lang="en-US" sz="1800" u="sng" dirty="0">
                <a:latin typeface="Comic Sans MS" pitchFamily="66" charset="0"/>
              </a:rPr>
              <a:t>six</a:t>
            </a:r>
            <a:r>
              <a:rPr lang="en-US" sz="1800" b="0" dirty="0">
                <a:latin typeface="Comic Sans MS" pitchFamily="66" charset="0"/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Addresses – Class Full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803400" y="5291138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84350" y="4652963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784350" y="4043363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793875" y="3443288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763713" y="3500438"/>
            <a:ext cx="4581525" cy="333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730375" y="34940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0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892300" y="3465513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network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216400" y="3494088"/>
            <a:ext cx="655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host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898775" y="3500438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3994150" y="3500438"/>
            <a:ext cx="95250" cy="342900"/>
            <a:chOff x="1842" y="924"/>
            <a:chExt cx="60" cy="216"/>
          </a:xfrm>
        </p:grpSpPr>
        <p:sp>
          <p:nvSpPr>
            <p:cNvPr id="10307" name="Line 13"/>
            <p:cNvSpPr>
              <a:spLocks noChangeShapeType="1"/>
            </p:cNvSpPr>
            <p:nvPr/>
          </p:nvSpPr>
          <p:spPr bwMode="auto">
            <a:xfrm>
              <a:off x="1872" y="92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308" name="Rectangle 14"/>
            <p:cNvSpPr>
              <a:spLocks noChangeArrowheads="1"/>
            </p:cNvSpPr>
            <p:nvPr/>
          </p:nvSpPr>
          <p:spPr bwMode="auto">
            <a:xfrm>
              <a:off x="1842" y="966"/>
              <a:ext cx="60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10253" name="Group 15"/>
          <p:cNvGrpSpPr>
            <a:grpSpLocks/>
          </p:cNvGrpSpPr>
          <p:nvPr/>
        </p:nvGrpSpPr>
        <p:grpSpPr bwMode="auto">
          <a:xfrm>
            <a:off x="5080000" y="3500438"/>
            <a:ext cx="95250" cy="342900"/>
            <a:chOff x="1842" y="924"/>
            <a:chExt cx="60" cy="216"/>
          </a:xfrm>
        </p:grpSpPr>
        <p:sp>
          <p:nvSpPr>
            <p:cNvPr id="10305" name="Line 16"/>
            <p:cNvSpPr>
              <a:spLocks noChangeShapeType="1"/>
            </p:cNvSpPr>
            <p:nvPr/>
          </p:nvSpPr>
          <p:spPr bwMode="auto">
            <a:xfrm>
              <a:off x="1872" y="92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306" name="Rectangle 17"/>
            <p:cNvSpPr>
              <a:spLocks noChangeArrowheads="1"/>
            </p:cNvSpPr>
            <p:nvPr/>
          </p:nvSpPr>
          <p:spPr bwMode="auto">
            <a:xfrm>
              <a:off x="1842" y="966"/>
              <a:ext cx="60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10254" name="Group 18"/>
          <p:cNvGrpSpPr>
            <a:grpSpLocks/>
          </p:cNvGrpSpPr>
          <p:nvPr/>
        </p:nvGrpSpPr>
        <p:grpSpPr bwMode="auto">
          <a:xfrm>
            <a:off x="1763713" y="4076700"/>
            <a:ext cx="4597400" cy="395288"/>
            <a:chOff x="344" y="2666"/>
            <a:chExt cx="2896" cy="249"/>
          </a:xfrm>
        </p:grpSpPr>
        <p:sp>
          <p:nvSpPr>
            <p:cNvPr id="10294" name="Rectangle 19"/>
            <p:cNvSpPr>
              <a:spLocks noChangeArrowheads="1"/>
            </p:cNvSpPr>
            <p:nvPr/>
          </p:nvSpPr>
          <p:spPr bwMode="auto">
            <a:xfrm>
              <a:off x="354" y="2688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44" y="2684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0296" name="Line 21"/>
            <p:cNvSpPr>
              <a:spLocks noChangeShapeType="1"/>
            </p:cNvSpPr>
            <p:nvPr/>
          </p:nvSpPr>
          <p:spPr bwMode="auto">
            <a:xfrm>
              <a:off x="1800" y="268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0297" name="Group 22"/>
            <p:cNvGrpSpPr>
              <a:grpSpLocks/>
            </p:cNvGrpSpPr>
            <p:nvPr/>
          </p:nvGrpSpPr>
          <p:grpSpPr bwMode="auto">
            <a:xfrm>
              <a:off x="1050" y="2688"/>
              <a:ext cx="60" cy="216"/>
              <a:chOff x="1842" y="924"/>
              <a:chExt cx="60" cy="216"/>
            </a:xfrm>
          </p:grpSpPr>
          <p:sp>
            <p:nvSpPr>
              <p:cNvPr id="10303" name="Line 23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04" name="Rectangle 24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98" name="Group 25"/>
            <p:cNvGrpSpPr>
              <a:grpSpLocks/>
            </p:cNvGrpSpPr>
            <p:nvPr/>
          </p:nvGrpSpPr>
          <p:grpSpPr bwMode="auto">
            <a:xfrm>
              <a:off x="2454" y="2688"/>
              <a:ext cx="60" cy="216"/>
              <a:chOff x="1842" y="924"/>
              <a:chExt cx="60" cy="216"/>
            </a:xfrm>
          </p:grpSpPr>
          <p:sp>
            <p:nvSpPr>
              <p:cNvPr id="10301" name="Line 26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02" name="Rectangle 27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0299" name="Text Box 28"/>
            <p:cNvSpPr txBox="1">
              <a:spLocks noChangeArrowheads="1"/>
            </p:cNvSpPr>
            <p:nvPr/>
          </p:nvSpPr>
          <p:spPr bwMode="auto">
            <a:xfrm>
              <a:off x="908" y="2666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10300" name="Text Box 29"/>
            <p:cNvSpPr txBox="1">
              <a:spLocks noChangeArrowheads="1"/>
            </p:cNvSpPr>
            <p:nvPr/>
          </p:nvSpPr>
          <p:spPr bwMode="auto">
            <a:xfrm>
              <a:off x="2264" y="2684"/>
              <a:ext cx="4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host</a:t>
              </a:r>
            </a:p>
          </p:txBody>
        </p:sp>
      </p:grpSp>
      <p:grpSp>
        <p:nvGrpSpPr>
          <p:cNvPr id="10255" name="Group 30"/>
          <p:cNvGrpSpPr>
            <a:grpSpLocks/>
          </p:cNvGrpSpPr>
          <p:nvPr/>
        </p:nvGrpSpPr>
        <p:grpSpPr bwMode="auto">
          <a:xfrm>
            <a:off x="1730375" y="4681538"/>
            <a:ext cx="4597400" cy="379412"/>
            <a:chOff x="506" y="2538"/>
            <a:chExt cx="2896" cy="239"/>
          </a:xfrm>
        </p:grpSpPr>
        <p:sp>
          <p:nvSpPr>
            <p:cNvPr id="10283" name="Rectangle 31"/>
            <p:cNvSpPr>
              <a:spLocks noChangeArrowheads="1"/>
            </p:cNvSpPr>
            <p:nvPr/>
          </p:nvSpPr>
          <p:spPr bwMode="auto">
            <a:xfrm>
              <a:off x="516" y="2550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284" name="Text Box 32"/>
            <p:cNvSpPr txBox="1">
              <a:spLocks noChangeArrowheads="1"/>
            </p:cNvSpPr>
            <p:nvPr/>
          </p:nvSpPr>
          <p:spPr bwMode="auto">
            <a:xfrm>
              <a:off x="506" y="2546"/>
              <a:ext cx="3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110</a:t>
              </a:r>
            </a:p>
          </p:txBody>
        </p:sp>
        <p:sp>
          <p:nvSpPr>
            <p:cNvPr id="10285" name="Line 33"/>
            <p:cNvSpPr>
              <a:spLocks noChangeShapeType="1"/>
            </p:cNvSpPr>
            <p:nvPr/>
          </p:nvSpPr>
          <p:spPr bwMode="auto">
            <a:xfrm>
              <a:off x="2640" y="255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0286" name="Group 34"/>
            <p:cNvGrpSpPr>
              <a:grpSpLocks/>
            </p:cNvGrpSpPr>
            <p:nvPr/>
          </p:nvGrpSpPr>
          <p:grpSpPr bwMode="auto">
            <a:xfrm>
              <a:off x="1212" y="2550"/>
              <a:ext cx="60" cy="216"/>
              <a:chOff x="1842" y="924"/>
              <a:chExt cx="60" cy="216"/>
            </a:xfrm>
          </p:grpSpPr>
          <p:sp>
            <p:nvSpPr>
              <p:cNvPr id="10292" name="Line 35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93" name="Rectangle 36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87" name="Group 37"/>
            <p:cNvGrpSpPr>
              <a:grpSpLocks/>
            </p:cNvGrpSpPr>
            <p:nvPr/>
          </p:nvGrpSpPr>
          <p:grpSpPr bwMode="auto">
            <a:xfrm>
              <a:off x="1932" y="2538"/>
              <a:ext cx="60" cy="216"/>
              <a:chOff x="1842" y="924"/>
              <a:chExt cx="60" cy="216"/>
            </a:xfrm>
          </p:grpSpPr>
          <p:sp>
            <p:nvSpPr>
              <p:cNvPr id="10290" name="Line 38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91" name="Rectangle 39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0288" name="Text Box 40"/>
            <p:cNvSpPr txBox="1">
              <a:spLocks noChangeArrowheads="1"/>
            </p:cNvSpPr>
            <p:nvPr/>
          </p:nvSpPr>
          <p:spPr bwMode="auto">
            <a:xfrm>
              <a:off x="1262" y="2540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10289" name="Text Box 41"/>
            <p:cNvSpPr txBox="1">
              <a:spLocks noChangeArrowheads="1"/>
            </p:cNvSpPr>
            <p:nvPr/>
          </p:nvSpPr>
          <p:spPr bwMode="auto">
            <a:xfrm>
              <a:off x="2810" y="2540"/>
              <a:ext cx="4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host</a:t>
              </a:r>
            </a:p>
          </p:txBody>
        </p:sp>
      </p:grpSp>
      <p:grpSp>
        <p:nvGrpSpPr>
          <p:cNvPr id="10256" name="Group 42"/>
          <p:cNvGrpSpPr>
            <a:grpSpLocks/>
          </p:cNvGrpSpPr>
          <p:nvPr/>
        </p:nvGrpSpPr>
        <p:grpSpPr bwMode="auto">
          <a:xfrm>
            <a:off x="1730375" y="5313363"/>
            <a:ext cx="4597400" cy="395287"/>
            <a:chOff x="464" y="2372"/>
            <a:chExt cx="2896" cy="249"/>
          </a:xfrm>
        </p:grpSpPr>
        <p:sp>
          <p:nvSpPr>
            <p:cNvPr id="10271" name="Rectangle 43"/>
            <p:cNvSpPr>
              <a:spLocks noChangeArrowheads="1"/>
            </p:cNvSpPr>
            <p:nvPr/>
          </p:nvSpPr>
          <p:spPr bwMode="auto">
            <a:xfrm>
              <a:off x="474" y="2394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272" name="Text Box 44"/>
            <p:cNvSpPr txBox="1">
              <a:spLocks noChangeArrowheads="1"/>
            </p:cNvSpPr>
            <p:nvPr/>
          </p:nvSpPr>
          <p:spPr bwMode="auto">
            <a:xfrm>
              <a:off x="464" y="2390"/>
              <a:ext cx="3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1110</a:t>
              </a:r>
            </a:p>
          </p:txBody>
        </p:sp>
        <p:grpSp>
          <p:nvGrpSpPr>
            <p:cNvPr id="10273" name="Group 45"/>
            <p:cNvGrpSpPr>
              <a:grpSpLocks/>
            </p:cNvGrpSpPr>
            <p:nvPr/>
          </p:nvGrpSpPr>
          <p:grpSpPr bwMode="auto">
            <a:xfrm>
              <a:off x="1170" y="2394"/>
              <a:ext cx="60" cy="216"/>
              <a:chOff x="1842" y="924"/>
              <a:chExt cx="60" cy="216"/>
            </a:xfrm>
          </p:grpSpPr>
          <p:sp>
            <p:nvSpPr>
              <p:cNvPr id="10281" name="Line 46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82" name="Rectangle 47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74" name="Group 48"/>
            <p:cNvGrpSpPr>
              <a:grpSpLocks/>
            </p:cNvGrpSpPr>
            <p:nvPr/>
          </p:nvGrpSpPr>
          <p:grpSpPr bwMode="auto">
            <a:xfrm>
              <a:off x="1890" y="2394"/>
              <a:ext cx="60" cy="216"/>
              <a:chOff x="1842" y="924"/>
              <a:chExt cx="60" cy="216"/>
            </a:xfrm>
          </p:grpSpPr>
          <p:sp>
            <p:nvSpPr>
              <p:cNvPr id="10279" name="Line 49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80" name="Rectangle 50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75" name="Group 51"/>
            <p:cNvGrpSpPr>
              <a:grpSpLocks/>
            </p:cNvGrpSpPr>
            <p:nvPr/>
          </p:nvGrpSpPr>
          <p:grpSpPr bwMode="auto">
            <a:xfrm>
              <a:off x="2562" y="2394"/>
              <a:ext cx="60" cy="216"/>
              <a:chOff x="1842" y="924"/>
              <a:chExt cx="60" cy="216"/>
            </a:xfrm>
          </p:grpSpPr>
          <p:sp>
            <p:nvSpPr>
              <p:cNvPr id="10277" name="Line 52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78" name="Rectangle 53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0276" name="Text Box 54"/>
            <p:cNvSpPr txBox="1">
              <a:spLocks noChangeArrowheads="1"/>
            </p:cNvSpPr>
            <p:nvPr/>
          </p:nvSpPr>
          <p:spPr bwMode="auto">
            <a:xfrm>
              <a:off x="1346" y="2372"/>
              <a:ext cx="13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multicast address</a:t>
              </a:r>
            </a:p>
          </p:txBody>
        </p:sp>
      </p:grpSp>
      <p:sp>
        <p:nvSpPr>
          <p:cNvPr id="10257" name="Text Box 55"/>
          <p:cNvSpPr txBox="1">
            <a:spLocks noChangeArrowheads="1"/>
          </p:cNvSpPr>
          <p:nvPr/>
        </p:nvSpPr>
        <p:spPr bwMode="auto">
          <a:xfrm>
            <a:off x="1244600" y="3441700"/>
            <a:ext cx="369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 dirty="0">
                <a:latin typeface="Comic Sans MS" pitchFamily="66" charset="0"/>
              </a:rPr>
              <a:t>A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10258" name="Text Box 56"/>
          <p:cNvSpPr txBox="1">
            <a:spLocks noChangeArrowheads="1"/>
          </p:cNvSpPr>
          <p:nvPr/>
        </p:nvSpPr>
        <p:spPr bwMode="auto">
          <a:xfrm>
            <a:off x="1263650" y="4032250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B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59" name="Text Box 57"/>
          <p:cNvSpPr txBox="1">
            <a:spLocks noChangeArrowheads="1"/>
          </p:cNvSpPr>
          <p:nvPr/>
        </p:nvSpPr>
        <p:spPr bwMode="auto">
          <a:xfrm>
            <a:off x="1282700" y="46513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C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0" name="Text Box 58"/>
          <p:cNvSpPr txBox="1">
            <a:spLocks noChangeArrowheads="1"/>
          </p:cNvSpPr>
          <p:nvPr/>
        </p:nvSpPr>
        <p:spPr bwMode="auto">
          <a:xfrm>
            <a:off x="1273175" y="5308600"/>
            <a:ext cx="36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D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1" name="Text Box 59"/>
          <p:cNvSpPr txBox="1">
            <a:spLocks noChangeArrowheads="1"/>
          </p:cNvSpPr>
          <p:nvPr/>
        </p:nvSpPr>
        <p:spPr bwMode="auto">
          <a:xfrm>
            <a:off x="1101725" y="298926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class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2" name="Text Box 60"/>
          <p:cNvSpPr txBox="1">
            <a:spLocks noChangeArrowheads="1"/>
          </p:cNvSpPr>
          <p:nvPr/>
        </p:nvSpPr>
        <p:spPr bwMode="auto">
          <a:xfrm>
            <a:off x="6569075" y="3384550"/>
            <a:ext cx="1790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1.0.0.0 to</a:t>
            </a:r>
          </a:p>
          <a:p>
            <a:r>
              <a:rPr lang="en-US" sz="1600" b="0">
                <a:latin typeface="Comic Sans MS" pitchFamily="66" charset="0"/>
              </a:rPr>
              <a:t>127.255.255.255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3" name="Text Box 61"/>
          <p:cNvSpPr txBox="1">
            <a:spLocks noChangeArrowheads="1"/>
          </p:cNvSpPr>
          <p:nvPr/>
        </p:nvSpPr>
        <p:spPr bwMode="auto">
          <a:xfrm>
            <a:off x="6569075" y="3984625"/>
            <a:ext cx="1758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128.0.0.0 to</a:t>
            </a:r>
          </a:p>
          <a:p>
            <a:r>
              <a:rPr lang="en-US" sz="1600" b="0">
                <a:latin typeface="Comic Sans MS" pitchFamily="66" charset="0"/>
              </a:rPr>
              <a:t>191.255.255.255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4" name="Text Box 62"/>
          <p:cNvSpPr txBox="1">
            <a:spLocks noChangeArrowheads="1"/>
          </p:cNvSpPr>
          <p:nvPr/>
        </p:nvSpPr>
        <p:spPr bwMode="auto">
          <a:xfrm>
            <a:off x="6559550" y="4584700"/>
            <a:ext cx="1822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192.0.0.0 to</a:t>
            </a:r>
          </a:p>
          <a:p>
            <a:r>
              <a:rPr lang="en-US" sz="1600" b="0">
                <a:latin typeface="Comic Sans MS" pitchFamily="66" charset="0"/>
              </a:rPr>
              <a:t>223.255.255.255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5" name="Text Box 63"/>
          <p:cNvSpPr txBox="1">
            <a:spLocks noChangeArrowheads="1"/>
          </p:cNvSpPr>
          <p:nvPr/>
        </p:nvSpPr>
        <p:spPr bwMode="auto">
          <a:xfrm>
            <a:off x="6588125" y="5222875"/>
            <a:ext cx="1822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224.0.0.0 to</a:t>
            </a:r>
          </a:p>
          <a:p>
            <a:r>
              <a:rPr lang="en-US" sz="1600" b="0">
                <a:latin typeface="Comic Sans MS" pitchFamily="66" charset="0"/>
              </a:rPr>
              <a:t>239.255.255.255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6" name="Text Box 64"/>
          <p:cNvSpPr txBox="1">
            <a:spLocks noChangeArrowheads="1"/>
          </p:cNvSpPr>
          <p:nvPr/>
        </p:nvSpPr>
        <p:spPr bwMode="auto">
          <a:xfrm>
            <a:off x="3502025" y="5927725"/>
            <a:ext cx="1036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32 bits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7" name="Line 65"/>
          <p:cNvSpPr>
            <a:spLocks noChangeShapeType="1"/>
          </p:cNvSpPr>
          <p:nvPr/>
        </p:nvSpPr>
        <p:spPr bwMode="auto">
          <a:xfrm>
            <a:off x="4556125" y="6119813"/>
            <a:ext cx="1743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68" name="Line 66"/>
          <p:cNvSpPr>
            <a:spLocks noChangeShapeType="1"/>
          </p:cNvSpPr>
          <p:nvPr/>
        </p:nvSpPr>
        <p:spPr bwMode="auto">
          <a:xfrm flipH="1">
            <a:off x="1727200" y="6110288"/>
            <a:ext cx="1743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69" name="Rectangle 67"/>
          <p:cNvSpPr>
            <a:spLocks noChangeArrowheads="1"/>
          </p:cNvSpPr>
          <p:nvPr/>
        </p:nvSpPr>
        <p:spPr bwMode="auto">
          <a:xfrm>
            <a:off x="695325" y="1704975"/>
            <a:ext cx="82962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0"/>
              <a:t>given the notion of “network”, let’s re-examine IP addresses:</a:t>
            </a:r>
            <a:endParaRPr lang="en-US" sz="3200" b="0"/>
          </a:p>
        </p:txBody>
      </p:sp>
      <p:sp>
        <p:nvSpPr>
          <p:cNvPr id="10270" name="Text Box 68"/>
          <p:cNvSpPr txBox="1">
            <a:spLocks noChangeArrowheads="1"/>
          </p:cNvSpPr>
          <p:nvPr/>
        </p:nvSpPr>
        <p:spPr bwMode="auto">
          <a:xfrm>
            <a:off x="684213" y="2565400"/>
            <a:ext cx="416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class-full</a:t>
            </a:r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” addressing: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IP Addressing: CIDR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328738"/>
            <a:ext cx="8062913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800" b="0" dirty="0" err="1"/>
              <a:t>Classful</a:t>
            </a:r>
            <a:r>
              <a:rPr lang="en-US" sz="2800" b="0" dirty="0"/>
              <a:t> addressing: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inefficient use of address space, address space exhaustion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e.g., class B net allocates enough addresses for 65K hosts, even if we only have 2K hosts in that network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800" b="0" dirty="0">
                <a:solidFill>
                  <a:srgbClr val="FF0000"/>
                </a:solidFill>
              </a:rPr>
              <a:t>CIDR: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FF0000"/>
                </a:solidFill>
              </a:rPr>
              <a:t>C</a:t>
            </a:r>
            <a:r>
              <a:rPr lang="en-US" sz="2800" b="0" dirty="0"/>
              <a:t>lassless </a:t>
            </a:r>
            <a:r>
              <a:rPr lang="en-US" sz="2800" b="0" dirty="0" err="1">
                <a:solidFill>
                  <a:srgbClr val="FF0000"/>
                </a:solidFill>
              </a:rPr>
              <a:t>I</a:t>
            </a:r>
            <a:r>
              <a:rPr lang="en-US" sz="2800" b="0" dirty="0" err="1"/>
              <a:t>nter</a:t>
            </a:r>
            <a:r>
              <a:rPr lang="en-US" sz="2800" b="0" dirty="0" err="1">
                <a:solidFill>
                  <a:srgbClr val="FF0000"/>
                </a:solidFill>
              </a:rPr>
              <a:t>D</a:t>
            </a:r>
            <a:r>
              <a:rPr lang="en-US" sz="2800" b="0" dirty="0" err="1"/>
              <a:t>omain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FF0000"/>
                </a:solidFill>
              </a:rPr>
              <a:t>R</a:t>
            </a:r>
            <a:r>
              <a:rPr lang="en-US" sz="2800" b="0" dirty="0"/>
              <a:t>outing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network portion of address of arbitrary length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address format: </a:t>
            </a:r>
            <a:r>
              <a:rPr lang="en-US" sz="2000" b="0" dirty="0" err="1">
                <a:solidFill>
                  <a:srgbClr val="FF0000"/>
                </a:solidFill>
              </a:rPr>
              <a:t>a.b.c.d</a:t>
            </a:r>
            <a:r>
              <a:rPr lang="en-US" sz="2000" b="0" dirty="0">
                <a:solidFill>
                  <a:srgbClr val="FF0000"/>
                </a:solidFill>
              </a:rPr>
              <a:t>/x</a:t>
            </a:r>
            <a:r>
              <a:rPr lang="en-US" sz="2000" b="0" dirty="0"/>
              <a:t>, where x is # bits in network portion of address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423988" y="5218113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0">
                <a:solidFill>
                  <a:srgbClr val="3333FF"/>
                </a:solidFill>
                <a:latin typeface="Arial" charset="0"/>
              </a:rPr>
              <a:t>11001000  00010111  0001000</a:t>
            </a:r>
            <a:r>
              <a:rPr lang="en-US" b="0">
                <a:solidFill>
                  <a:srgbClr val="000000"/>
                </a:solidFill>
                <a:latin typeface="Arial" charset="0"/>
              </a:rPr>
              <a:t>0  00000000</a:t>
            </a:r>
            <a:endParaRPr lang="en-US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2995613" y="4678363"/>
            <a:ext cx="104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3333FF"/>
                </a:solidFill>
                <a:latin typeface="Comic Sans MS" pitchFamily="66" charset="0"/>
              </a:rPr>
              <a:t>network</a:t>
            </a:r>
          </a:p>
          <a:p>
            <a:pPr algn="ctr"/>
            <a:r>
              <a:rPr lang="en-US" sz="1800" b="0">
                <a:solidFill>
                  <a:srgbClr val="3333FF"/>
                </a:solidFill>
                <a:latin typeface="Comic Sans MS" pitchFamily="66" charset="0"/>
              </a:rPr>
              <a:t>part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6391275" y="4641850"/>
            <a:ext cx="655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Comic Sans MS" pitchFamily="66" charset="0"/>
              </a:rPr>
              <a:t>host</a:t>
            </a:r>
          </a:p>
          <a:p>
            <a:pPr algn="ctr"/>
            <a:r>
              <a:rPr lang="en-US" sz="1800" b="0">
                <a:solidFill>
                  <a:srgbClr val="000000"/>
                </a:solidFill>
                <a:latin typeface="Comic Sans MS" pitchFamily="66" charset="0"/>
              </a:rPr>
              <a:t>part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4092575" y="4994275"/>
            <a:ext cx="16208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1533525" y="4989513"/>
            <a:ext cx="1466850" cy="11112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 flipH="1" flipV="1">
            <a:off x="5735638" y="4997450"/>
            <a:ext cx="692150" cy="11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V="1">
            <a:off x="6883400" y="4994275"/>
            <a:ext cx="5953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3360738" y="5810250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0">
                <a:solidFill>
                  <a:srgbClr val="3333FF"/>
                </a:solidFill>
                <a:latin typeface="Comic Sans MS" pitchFamily="66" charset="0"/>
              </a:rPr>
              <a:t>200.23.16.0/23</a:t>
            </a:r>
            <a:endParaRPr lang="en-US" sz="1800" b="0">
              <a:solidFill>
                <a:srgbClr val="3333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Designs\Blueprint.pot</Template>
  <TotalTime>4604</TotalTime>
  <Words>2300</Words>
  <Application>Microsoft Office PowerPoint</Application>
  <PresentationFormat>On-screen Show (4:3)</PresentationFormat>
  <Paragraphs>764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Comic Sans MS</vt:lpstr>
      <vt:lpstr>Tahoma</vt:lpstr>
      <vt:lpstr>Times New Roman</vt:lpstr>
      <vt:lpstr>Wingdings</vt:lpstr>
      <vt:lpstr>Blueprint</vt:lpstr>
      <vt:lpstr>Clip</vt:lpstr>
      <vt:lpstr>ClipArt</vt:lpstr>
      <vt:lpstr>Bitmap Image</vt:lpstr>
      <vt:lpstr>Computer Networks  The Network Layer </vt:lpstr>
      <vt:lpstr>The Network Layer</vt:lpstr>
      <vt:lpstr>The Internet Protocol -IP</vt:lpstr>
      <vt:lpstr>The Internet Network Layer</vt:lpstr>
      <vt:lpstr>IP Addressing</vt:lpstr>
      <vt:lpstr>IP Addressing</vt:lpstr>
      <vt:lpstr>PowerPoint Presentation</vt:lpstr>
      <vt:lpstr>IP Addresses – Class Full</vt:lpstr>
      <vt:lpstr>IP Addressing: CIDR</vt:lpstr>
      <vt:lpstr>IP Subnet</vt:lpstr>
      <vt:lpstr>IP Subnet (cont)</vt:lpstr>
      <vt:lpstr>CIDR – Introduction</vt:lpstr>
      <vt:lpstr>CIDR - Basic Idea</vt:lpstr>
      <vt:lpstr>CIDR - Rules</vt:lpstr>
      <vt:lpstr>IP/Netmask - examples</vt:lpstr>
      <vt:lpstr>Network masks</vt:lpstr>
      <vt:lpstr>Natural Masks</vt:lpstr>
      <vt:lpstr>Natural masks</vt:lpstr>
      <vt:lpstr>Subnets out of masks</vt:lpstr>
      <vt:lpstr>Network Address</vt:lpstr>
      <vt:lpstr>Subnetting</vt:lpstr>
      <vt:lpstr>Example</vt:lpstr>
      <vt:lpstr>Example (cont) - Options</vt:lpstr>
      <vt:lpstr>How does one get IP Addresses ?</vt:lpstr>
      <vt:lpstr>Reserved Addresses</vt:lpstr>
      <vt:lpstr>Private Addreses</vt:lpstr>
      <vt:lpstr>Routing tables (static)</vt:lpstr>
      <vt:lpstr>Datagram: from source to destination</vt:lpstr>
      <vt:lpstr>Datagram: from source to destination</vt:lpstr>
      <vt:lpstr>Datagram: from source to destination</vt:lpstr>
      <vt:lpstr>Datagram: from source to destination</vt:lpstr>
      <vt:lpstr>IP Datagram</vt:lpstr>
      <vt:lpstr>Fragmentation/Reassembly</vt:lpstr>
      <vt:lpstr>Fragmentation/Reassembly</vt:lpstr>
      <vt:lpstr>NAT – Network Address Translation</vt:lpstr>
      <vt:lpstr>NAT – Network Address Translation</vt:lpstr>
      <vt:lpstr>NAT – Network Address Translation</vt:lpstr>
      <vt:lpstr>NAT – Network Address Translation</vt:lpstr>
      <vt:lpstr>UDP</vt:lpstr>
      <vt:lpstr>TCP Datagrams</vt:lpstr>
      <vt:lpstr>Sequence No – ACK No</vt:lpstr>
      <vt:lpstr>ICMP</vt:lpstr>
      <vt:lpstr>ICMP</vt:lpstr>
    </vt:vector>
  </TitlesOfParts>
  <Company>UBB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Adrian Sergiu DARABANT</dc:creator>
  <cp:lastModifiedBy>Adrian DARABANT</cp:lastModifiedBy>
  <cp:revision>277</cp:revision>
  <dcterms:created xsi:type="dcterms:W3CDTF">2004-10-07T13:04:07Z</dcterms:created>
  <dcterms:modified xsi:type="dcterms:W3CDTF">2015-04-07T20:46:49Z</dcterms:modified>
</cp:coreProperties>
</file>