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66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7" r:id="rId3"/>
    <p:sldId id="388" r:id="rId4"/>
    <p:sldId id="389" r:id="rId5"/>
    <p:sldId id="391" r:id="rId6"/>
    <p:sldId id="390" r:id="rId7"/>
    <p:sldId id="392" r:id="rId8"/>
    <p:sldId id="393" r:id="rId9"/>
    <p:sldId id="394" r:id="rId10"/>
    <p:sldId id="395" r:id="rId11"/>
    <p:sldId id="396" r:id="rId12"/>
    <p:sldId id="401" r:id="rId13"/>
    <p:sldId id="432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22" r:id="rId28"/>
  </p:sldIdLst>
  <p:sldSz cx="9144000" cy="6858000" type="screen4x3"/>
  <p:notesSz cx="6805613" cy="9944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6C0A"/>
    <a:srgbClr val="CF0E30"/>
    <a:srgbClr val="FFF7D3"/>
    <a:srgbClr val="FEE992"/>
    <a:srgbClr val="FF0000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60" autoAdjust="0"/>
  </p:normalViewPr>
  <p:slideViewPr>
    <p:cSldViewPr>
      <p:cViewPr>
        <p:scale>
          <a:sx n="85" d="100"/>
          <a:sy n="85" d="100"/>
        </p:scale>
        <p:origin x="-2304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9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4400"/>
            <a:ext cx="4992687" cy="447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326" tIns="45354" rIns="92326" bIns="45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7729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Book Antiqua" pitchFamily="18" charset="0"/>
              </a:rPr>
              <a:t>The slides for this text are organized into chapters. These slides cover Chapters 13 and 14.</a:t>
            </a:r>
          </a:p>
          <a:p>
            <a:endParaRPr lang="en-US" smtClean="0">
              <a:latin typeface="Book Antiqua" pitchFamily="18" charset="0"/>
            </a:endParaRPr>
          </a:p>
          <a:p>
            <a:r>
              <a:rPr lang="en-US" smtClean="0">
                <a:latin typeface="Book Antiqua" pitchFamily="18" charset="0"/>
              </a:rPr>
              <a:t>Chapter 1: Introduction to Database Systems</a:t>
            </a:r>
          </a:p>
          <a:p>
            <a:r>
              <a:rPr lang="en-US" smtClean="0">
                <a:latin typeface="Book Antiqua" pitchFamily="18" charset="0"/>
              </a:rPr>
              <a:t>Chapter 2: The Entity-Relationship Model	</a:t>
            </a:r>
          </a:p>
          <a:p>
            <a:r>
              <a:rPr lang="en-US" smtClean="0">
                <a:latin typeface="Book Antiqua" pitchFamily="18" charset="0"/>
              </a:rPr>
              <a:t>Chapter 3: The Relational Model</a:t>
            </a:r>
          </a:p>
          <a:p>
            <a:r>
              <a:rPr lang="en-US" smtClean="0">
                <a:latin typeface="Book Antiqua" pitchFamily="18" charset="0"/>
              </a:rPr>
              <a:t>Chapter 4 (Part A): Relational Algebra</a:t>
            </a:r>
          </a:p>
          <a:p>
            <a:r>
              <a:rPr lang="en-US" smtClean="0">
                <a:latin typeface="Book Antiqua" pitchFamily="18" charset="0"/>
              </a:rPr>
              <a:t>Chapter 4 (Part B): Relational Calculus</a:t>
            </a:r>
          </a:p>
          <a:p>
            <a:r>
              <a:rPr lang="en-US" smtClean="0">
                <a:latin typeface="Book Antiqua" pitchFamily="18" charset="0"/>
              </a:rPr>
              <a:t>Chapter 5: SQL: Queries, Programming, Triggers</a:t>
            </a:r>
          </a:p>
          <a:p>
            <a:r>
              <a:rPr lang="en-US" smtClean="0">
                <a:latin typeface="Book Antiqua" pitchFamily="18" charset="0"/>
              </a:rPr>
              <a:t>Chapter 6: Query-by-Example (QBE)</a:t>
            </a:r>
          </a:p>
          <a:p>
            <a:r>
              <a:rPr lang="en-US" smtClean="0">
                <a:latin typeface="Book Antiqua" pitchFamily="18" charset="0"/>
              </a:rPr>
              <a:t>Chapter 7: Storing Data: Disks and Files</a:t>
            </a:r>
          </a:p>
          <a:p>
            <a:r>
              <a:rPr lang="en-US" smtClean="0">
                <a:latin typeface="Book Antiqua" pitchFamily="18" charset="0"/>
              </a:rPr>
              <a:t>Chapter 8: File Organizations and Indexing</a:t>
            </a:r>
          </a:p>
          <a:p>
            <a:r>
              <a:rPr lang="en-US" smtClean="0">
                <a:latin typeface="Book Antiqua" pitchFamily="18" charset="0"/>
              </a:rPr>
              <a:t>Chapter 9: Tree-Structured Indexing</a:t>
            </a:r>
          </a:p>
          <a:p>
            <a:r>
              <a:rPr lang="en-US" smtClean="0">
                <a:latin typeface="Book Antiqua" pitchFamily="18" charset="0"/>
              </a:rPr>
              <a:t>Chapter 10: Hash-Based Indexing</a:t>
            </a:r>
          </a:p>
          <a:p>
            <a:r>
              <a:rPr lang="en-US" smtClean="0">
                <a:latin typeface="Book Antiqua" pitchFamily="18" charset="0"/>
              </a:rPr>
              <a:t>Chapter 11: External Sorting</a:t>
            </a:r>
          </a:p>
          <a:p>
            <a:r>
              <a:rPr lang="en-US" smtClean="0">
                <a:latin typeface="Book Antiqua" pitchFamily="18" charset="0"/>
              </a:rPr>
              <a:t>Chapter 12 (Part A): Evaluation of Relational Operators</a:t>
            </a:r>
          </a:p>
          <a:p>
            <a:r>
              <a:rPr lang="en-US" smtClean="0">
                <a:latin typeface="Book Antiqua" pitchFamily="18" charset="0"/>
              </a:rPr>
              <a:t>Chapter 12 (Part B): Evaluation of Relational Operators: Other Techniques</a:t>
            </a:r>
          </a:p>
          <a:p>
            <a:r>
              <a:rPr lang="en-US" smtClean="0">
                <a:latin typeface="Book Antiqua" pitchFamily="18" charset="0"/>
              </a:rPr>
              <a:t>Chapter 13: Introduction to Query Optimization</a:t>
            </a:r>
          </a:p>
          <a:p>
            <a:r>
              <a:rPr lang="en-US" smtClean="0">
                <a:latin typeface="Book Antiqua" pitchFamily="18" charset="0"/>
              </a:rPr>
              <a:t>Chapter 14: A Typical Relational Optimizer</a:t>
            </a:r>
          </a:p>
          <a:p>
            <a:r>
              <a:rPr lang="en-US" smtClean="0">
                <a:latin typeface="Book Antiqua" pitchFamily="18" charset="0"/>
              </a:rPr>
              <a:t>Chapter 15: Schema Refinement and Normal Forms</a:t>
            </a:r>
          </a:p>
          <a:p>
            <a:r>
              <a:rPr lang="en-US" smtClean="0">
                <a:latin typeface="Book Antiqua" pitchFamily="18" charset="0"/>
              </a:rPr>
              <a:t>Chapter 16 (Part A): Physical Database Design</a:t>
            </a:r>
          </a:p>
          <a:p>
            <a:r>
              <a:rPr lang="en-US" smtClean="0">
                <a:latin typeface="Book Antiqua" pitchFamily="18" charset="0"/>
              </a:rPr>
              <a:t>Chapter 16 (Part B): Database Tuning</a:t>
            </a:r>
          </a:p>
          <a:p>
            <a:r>
              <a:rPr lang="en-US" smtClean="0">
                <a:latin typeface="Book Antiqua" pitchFamily="18" charset="0"/>
              </a:rPr>
              <a:t>Chapter 17: Security</a:t>
            </a:r>
          </a:p>
          <a:p>
            <a:r>
              <a:rPr lang="en-US" smtClean="0">
                <a:latin typeface="Book Antiqua" pitchFamily="18" charset="0"/>
              </a:rPr>
              <a:t>Chapter 18: Transaction Management Overview</a:t>
            </a:r>
          </a:p>
          <a:p>
            <a:r>
              <a:rPr lang="en-US" smtClean="0">
                <a:latin typeface="Book Antiqua" pitchFamily="18" charset="0"/>
              </a:rPr>
              <a:t>Chapter 19: Concurrency Control</a:t>
            </a:r>
          </a:p>
          <a:p>
            <a:r>
              <a:rPr lang="en-US" smtClean="0">
                <a:latin typeface="Book Antiqua" pitchFamily="18" charset="0"/>
              </a:rPr>
              <a:t>Chapter 20: Crash Recovery</a:t>
            </a:r>
          </a:p>
          <a:p>
            <a:r>
              <a:rPr lang="en-US" smtClean="0">
                <a:latin typeface="Book Antiqua" pitchFamily="18" charset="0"/>
              </a:rPr>
              <a:t>Chapter 21: Parallel and Distributed Databases</a:t>
            </a:r>
          </a:p>
          <a:p>
            <a:r>
              <a:rPr lang="en-US" smtClean="0">
                <a:latin typeface="Book Antiqua" pitchFamily="18" charset="0"/>
              </a:rPr>
              <a:t>Chapter 22: Internet Databases</a:t>
            </a:r>
          </a:p>
          <a:p>
            <a:r>
              <a:rPr lang="en-US" smtClean="0">
                <a:latin typeface="Book Antiqua" pitchFamily="18" charset="0"/>
              </a:rPr>
              <a:t>Chapter 23: Decision Support</a:t>
            </a:r>
          </a:p>
          <a:p>
            <a:r>
              <a:rPr lang="en-US" smtClean="0">
                <a:latin typeface="Book Antiqua" pitchFamily="18" charset="0"/>
              </a:rPr>
              <a:t>Chapter 24: Data Mining</a:t>
            </a:r>
          </a:p>
          <a:p>
            <a:r>
              <a:rPr lang="en-US" smtClean="0">
                <a:latin typeface="Book Antiqua" pitchFamily="18" charset="0"/>
              </a:rPr>
              <a:t>Chapter 25: Object-Database Systems</a:t>
            </a:r>
          </a:p>
          <a:p>
            <a:r>
              <a:rPr lang="en-US" smtClean="0">
                <a:latin typeface="Book Antiqua" pitchFamily="18" charset="0"/>
              </a:rPr>
              <a:t>Chapter 26: Spatial Data Management</a:t>
            </a:r>
          </a:p>
          <a:p>
            <a:r>
              <a:rPr lang="en-US" smtClean="0">
                <a:latin typeface="Book Antiqua" pitchFamily="18" charset="0"/>
              </a:rPr>
              <a:t>Chapter 27: Deductive Databases</a:t>
            </a:r>
          </a:p>
          <a:p>
            <a:r>
              <a:rPr lang="en-US" smtClean="0">
                <a:latin typeface="Book Antiqua" pitchFamily="18" charset="0"/>
              </a:rPr>
              <a:t>Chapter 28: Additional Topics</a:t>
            </a:r>
          </a:p>
          <a:p>
            <a:endParaRPr lang="en-US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2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3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2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6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7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76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08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8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59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64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1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41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0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3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8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8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42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9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4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0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9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2" tIns="46036" rIns="92072" bIns="46036" anchor="ctr"/>
          <a:lstStyle/>
          <a:p>
            <a:endParaRPr lang="el-GR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0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4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E94B-A971-44F2-866D-9F265902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317D-63C5-411E-A480-7FFC3E371C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351D3-719A-477C-9B2E-D3BCCFA491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3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524DA-3B9D-42EB-A631-0AEDE77A98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FC9C1-A446-4161-B151-AFD049B55B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0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BF2CB9FF-3634-43CB-AC3D-8C07E17413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A682A-FBD6-4CDD-BF7D-CA56A991D5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4478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3C8A0EA-A018-4E7C-89BD-5FA82C07DA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3906C-3841-4377-9C85-34AB3C7DB6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5BF7-A559-4D76-92C2-30801106FC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DF7C-A497-4258-BF7D-EBC406E20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726C2C2-76FD-4DA4-B641-135F360E49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0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6365F4FA-6282-478F-B73E-9F519E494A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5F76-8BED-4ED9-996A-88C8101C8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B3C8A0EA-A018-4E7C-89BD-5FA82C07DA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MS PGothic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7700" y="1676400"/>
            <a:ext cx="72009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Relational Query </a:t>
            </a:r>
            <a:r>
              <a:rPr lang="en-US" dirty="0" smtClean="0"/>
              <a:t>Optimization</a:t>
            </a:r>
            <a:br>
              <a:rPr lang="en-US" dirty="0" smtClean="0"/>
            </a:br>
            <a:r>
              <a:rPr lang="en-US" dirty="0" smtClean="0"/>
              <a:t> -- </a:t>
            </a:r>
            <a:r>
              <a:rPr lang="en-US" dirty="0" smtClean="0"/>
              <a:t>The System R Algorithm</a:t>
            </a:r>
            <a:endParaRPr lang="en-US" dirty="0" smtClean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66900" y="2895600"/>
            <a:ext cx="5181600" cy="1524000"/>
          </a:xfrm>
        </p:spPr>
        <p:txBody>
          <a:bodyPr lIns="90488" tIns="44450" rIns="90488" bIns="44450"/>
          <a:lstStyle/>
          <a:p>
            <a:pPr marL="342900" indent="-342900" algn="ctr" eaLnBrk="1" hangingPunct="1"/>
            <a:r>
              <a:rPr lang="en-US" smtClean="0"/>
              <a:t>R &amp; G Chapter 15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838200"/>
          </a:xfrm>
        </p:spPr>
        <p:txBody>
          <a:bodyPr lIns="90488" tIns="44450" rIns="90488" bIns="44450"/>
          <a:lstStyle/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mtClean="0"/>
              <a:t>Enumerate </a:t>
            </a:r>
            <a:r>
              <a:rPr lang="en-US" smtClean="0">
                <a:solidFill>
                  <a:schemeClr val="accent1"/>
                </a:solidFill>
              </a:rPr>
              <a:t>access method</a:t>
            </a:r>
            <a:r>
              <a:rPr lang="en-US" smtClean="0"/>
              <a:t> choices:</a:t>
            </a:r>
          </a:p>
        </p:txBody>
      </p:sp>
      <p:sp>
        <p:nvSpPr>
          <p:cNvPr id="66564" name="Rectangle 19"/>
          <p:cNvSpPr>
            <a:spLocks noChangeArrowheads="1"/>
          </p:cNvSpPr>
          <p:nvPr/>
        </p:nvSpPr>
        <p:spPr bwMode="auto">
          <a:xfrm>
            <a:off x="3276600" y="152400"/>
            <a:ext cx="57150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SELECT </a:t>
            </a:r>
            <a:r>
              <a:rPr lang="en-US">
                <a:solidFill>
                  <a:schemeClr val="tx1"/>
                </a:solidFill>
              </a:rPr>
              <a:t> S.sname, B.bname, R.day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FROM </a:t>
            </a:r>
            <a:r>
              <a:rPr lang="en-US">
                <a:solidFill>
                  <a:schemeClr val="tx1"/>
                </a:solidFill>
              </a:rPr>
              <a:t> Sailors S, Reserves R, Boats B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S.sid = R.sid AND R.bid = B.bid</a:t>
            </a:r>
          </a:p>
        </p:txBody>
      </p:sp>
      <p:sp>
        <p:nvSpPr>
          <p:cNvPr id="66565" name="Line 21"/>
          <p:cNvSpPr>
            <a:spLocks noChangeShapeType="1"/>
          </p:cNvSpPr>
          <p:nvPr/>
        </p:nvSpPr>
        <p:spPr bwMode="auto">
          <a:xfrm flipV="1">
            <a:off x="2438400" y="2362200"/>
            <a:ext cx="27432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22"/>
          <p:cNvSpPr>
            <a:spLocks noChangeShapeType="1"/>
          </p:cNvSpPr>
          <p:nvPr/>
        </p:nvSpPr>
        <p:spPr bwMode="auto">
          <a:xfrm>
            <a:off x="2286000" y="3733800"/>
            <a:ext cx="1676400" cy="2743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7" name="Group 41"/>
          <p:cNvGrpSpPr>
            <a:grpSpLocks/>
          </p:cNvGrpSpPr>
          <p:nvPr/>
        </p:nvGrpSpPr>
        <p:grpSpPr bwMode="auto">
          <a:xfrm>
            <a:off x="457200" y="2613025"/>
            <a:ext cx="1801813" cy="1349375"/>
            <a:chOff x="384" y="1664"/>
            <a:chExt cx="1135" cy="850"/>
          </a:xfrm>
        </p:grpSpPr>
        <p:sp>
          <p:nvSpPr>
            <p:cNvPr id="66614" name="Freeform 42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5" name="Freeform 43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6" name="Freeform 44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7" name="Freeform 4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8" name="Freeform 46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9" name="Freeform 47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0" name="Freeform 48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1" name="Freeform 4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2" name="Freeform 50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3" name="Freeform 51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4" name="Freeform 52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5" name="Freeform 53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6" name="Rectangle 54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6627" name="Rectangle 55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6628" name="Rectangle 56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6568" name="Text Box 57"/>
          <p:cNvSpPr txBox="1">
            <a:spLocks noChangeArrowheads="1"/>
          </p:cNvSpPr>
          <p:nvPr/>
        </p:nvSpPr>
        <p:spPr bwMode="auto">
          <a:xfrm>
            <a:off x="838200" y="24606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6569" name="Text Box 58"/>
          <p:cNvSpPr txBox="1">
            <a:spLocks noChangeArrowheads="1"/>
          </p:cNvSpPr>
          <p:nvPr/>
        </p:nvSpPr>
        <p:spPr bwMode="auto">
          <a:xfrm>
            <a:off x="381000" y="29178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106506" name="Text Box 95"/>
          <p:cNvSpPr txBox="1">
            <a:spLocks noChangeArrowheads="1"/>
          </p:cNvSpPr>
          <p:nvPr/>
        </p:nvSpPr>
        <p:spPr bwMode="auto">
          <a:xfrm>
            <a:off x="381000" y="5005388"/>
            <a:ext cx="228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+ do same for other plans</a:t>
            </a:r>
          </a:p>
        </p:txBody>
      </p:sp>
      <p:grpSp>
        <p:nvGrpSpPr>
          <p:cNvPr id="66571" name="Group 96"/>
          <p:cNvGrpSpPr>
            <a:grpSpLocks/>
          </p:cNvGrpSpPr>
          <p:nvPr/>
        </p:nvGrpSpPr>
        <p:grpSpPr bwMode="auto">
          <a:xfrm>
            <a:off x="4217988" y="2901950"/>
            <a:ext cx="1801812" cy="1349375"/>
            <a:chOff x="384" y="1664"/>
            <a:chExt cx="1135" cy="850"/>
          </a:xfrm>
        </p:grpSpPr>
        <p:sp>
          <p:nvSpPr>
            <p:cNvPr id="66599" name="Freeform 97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Freeform 98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1" name="Freeform 99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2" name="Freeform 10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3" name="Freeform 101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4" name="Freeform 102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Freeform 103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6" name="Freeform 10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Freeform 105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8" name="Freeform 106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9" name="Freeform 107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0" name="Freeform 108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1" name="Rectangle 109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6612" name="Rectangle 110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6613" name="Rectangle 111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6572" name="Text Box 112"/>
          <p:cNvSpPr txBox="1">
            <a:spLocks noChangeArrowheads="1"/>
          </p:cNvSpPr>
          <p:nvPr/>
        </p:nvSpPr>
        <p:spPr bwMode="auto">
          <a:xfrm>
            <a:off x="4648200" y="274955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6573" name="Text Box 113"/>
          <p:cNvSpPr txBox="1">
            <a:spLocks noChangeArrowheads="1"/>
          </p:cNvSpPr>
          <p:nvPr/>
        </p:nvSpPr>
        <p:spPr bwMode="auto">
          <a:xfrm>
            <a:off x="4141788" y="320675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6574" name="Text Box 133"/>
          <p:cNvSpPr txBox="1">
            <a:spLocks noChangeArrowheads="1"/>
          </p:cNvSpPr>
          <p:nvPr/>
        </p:nvSpPr>
        <p:spPr bwMode="auto">
          <a:xfrm>
            <a:off x="5486400" y="39465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66575" name="Text Box 134"/>
          <p:cNvSpPr txBox="1">
            <a:spLocks noChangeArrowheads="1"/>
          </p:cNvSpPr>
          <p:nvPr/>
        </p:nvSpPr>
        <p:spPr bwMode="auto">
          <a:xfrm>
            <a:off x="5969000" y="33369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66576" name="Text Box 135"/>
          <p:cNvSpPr txBox="1">
            <a:spLocks noChangeArrowheads="1"/>
          </p:cNvSpPr>
          <p:nvPr/>
        </p:nvSpPr>
        <p:spPr bwMode="auto">
          <a:xfrm>
            <a:off x="3733800" y="40989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grpSp>
        <p:nvGrpSpPr>
          <p:cNvPr id="66577" name="Group 136"/>
          <p:cNvGrpSpPr>
            <a:grpSpLocks/>
          </p:cNvGrpSpPr>
          <p:nvPr/>
        </p:nvGrpSpPr>
        <p:grpSpPr bwMode="auto">
          <a:xfrm>
            <a:off x="4953000" y="5029200"/>
            <a:ext cx="1801813" cy="1349375"/>
            <a:chOff x="384" y="1664"/>
            <a:chExt cx="1135" cy="850"/>
          </a:xfrm>
        </p:grpSpPr>
        <p:sp>
          <p:nvSpPr>
            <p:cNvPr id="66584" name="Freeform 137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Freeform 138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Freeform 139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Freeform 14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Freeform 141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Freeform 142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Freeform 143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Freeform 14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Freeform 145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Freeform 146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Freeform 147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Freeform 148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Rectangle 149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6597" name="Rectangle 150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6598" name="Rectangle 151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6578" name="Text Box 152"/>
          <p:cNvSpPr txBox="1">
            <a:spLocks noChangeArrowheads="1"/>
          </p:cNvSpPr>
          <p:nvPr/>
        </p:nvSpPr>
        <p:spPr bwMode="auto">
          <a:xfrm>
            <a:off x="5334000" y="48768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6579" name="Text Box 153"/>
          <p:cNvSpPr txBox="1">
            <a:spLocks noChangeArrowheads="1"/>
          </p:cNvSpPr>
          <p:nvPr/>
        </p:nvSpPr>
        <p:spPr bwMode="auto">
          <a:xfrm>
            <a:off x="4876800" y="53340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6580" name="Text Box 154"/>
          <p:cNvSpPr txBox="1">
            <a:spLocks noChangeArrowheads="1"/>
          </p:cNvSpPr>
          <p:nvPr/>
        </p:nvSpPr>
        <p:spPr bwMode="auto">
          <a:xfrm>
            <a:off x="6221413" y="6073775"/>
            <a:ext cx="256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scan on R.sid)</a:t>
            </a:r>
          </a:p>
        </p:txBody>
      </p:sp>
      <p:sp>
        <p:nvSpPr>
          <p:cNvPr id="66581" name="Text Box 155"/>
          <p:cNvSpPr txBox="1">
            <a:spLocks noChangeArrowheads="1"/>
          </p:cNvSpPr>
          <p:nvPr/>
        </p:nvSpPr>
        <p:spPr bwMode="auto">
          <a:xfrm>
            <a:off x="6704013" y="546417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66582" name="Text Box 156"/>
          <p:cNvSpPr txBox="1">
            <a:spLocks noChangeArrowheads="1"/>
          </p:cNvSpPr>
          <p:nvPr/>
        </p:nvSpPr>
        <p:spPr bwMode="auto">
          <a:xfrm>
            <a:off x="4468813" y="622617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66583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Candidate Plans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Now estimate the </a:t>
            </a:r>
            <a:r>
              <a:rPr lang="en-US" u="sng" dirty="0" smtClean="0"/>
              <a:t>cost</a:t>
            </a:r>
            <a:r>
              <a:rPr lang="en-US" dirty="0" smtClean="0"/>
              <a:t> of each plan</a:t>
            </a:r>
            <a:endParaRPr lang="el-GR" dirty="0" smtClean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Example: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Cost to scan S = 500</a:t>
            </a:r>
          </a:p>
          <a:p>
            <a:pPr eaLnBrk="1" hangingPunct="1"/>
            <a:r>
              <a:rPr lang="en-US" sz="2000" dirty="0" smtClean="0"/>
              <a:t>Cost to join w/R = 40000 * (1/40000)(50+100,000) = 100,050</a:t>
            </a:r>
          </a:p>
          <a:p>
            <a:pPr eaLnBrk="1" hangingPunct="1"/>
            <a:r>
              <a:rPr lang="en-US" sz="2000" dirty="0" smtClean="0"/>
              <a:t>Size of S       R = (100,000 * 40,000)/40,000; 100,000/100 = 1000 pages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/>
              <a:t>Cost to join with B = 1000 * 10 = 10000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ym typeface="Wingdings" pitchFamily="2" charset="2"/>
              </a:rPr>
              <a:t> Total estimated cost = 500 + 100,050 + 10000 = 110,550</a:t>
            </a:r>
            <a:endParaRPr lang="en-US" sz="2000" dirty="0" smtClean="0"/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001838" y="1682750"/>
            <a:ext cx="1801812" cy="1349375"/>
            <a:chOff x="384" y="1664"/>
            <a:chExt cx="1135" cy="850"/>
          </a:xfrm>
        </p:grpSpPr>
        <p:sp>
          <p:nvSpPr>
            <p:cNvPr id="67600" name="Freeform 5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Freeform 6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Freeform 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Freeform 9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Freeform 10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Freeform 1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Freeform 13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Freeform 14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Freeform 15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Freeform 16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Rectangle 17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7613" name="Rectangle 18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7614" name="Rectangle 19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7589" name="Text Box 20"/>
          <p:cNvSpPr txBox="1">
            <a:spLocks noChangeArrowheads="1"/>
          </p:cNvSpPr>
          <p:nvPr/>
        </p:nvSpPr>
        <p:spPr bwMode="auto">
          <a:xfrm>
            <a:off x="2382838" y="153035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7590" name="Text Box 21"/>
          <p:cNvSpPr txBox="1">
            <a:spLocks noChangeArrowheads="1"/>
          </p:cNvSpPr>
          <p:nvPr/>
        </p:nvSpPr>
        <p:spPr bwMode="auto">
          <a:xfrm>
            <a:off x="1925638" y="198755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7591" name="Text Box 22"/>
          <p:cNvSpPr txBox="1">
            <a:spLocks noChangeArrowheads="1"/>
          </p:cNvSpPr>
          <p:nvPr/>
        </p:nvSpPr>
        <p:spPr bwMode="auto">
          <a:xfrm>
            <a:off x="3270250" y="2727325"/>
            <a:ext cx="256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scan on R.sid)</a:t>
            </a:r>
          </a:p>
        </p:txBody>
      </p:sp>
      <p:sp>
        <p:nvSpPr>
          <p:cNvPr id="67592" name="Text Box 23"/>
          <p:cNvSpPr txBox="1">
            <a:spLocks noChangeArrowheads="1"/>
          </p:cNvSpPr>
          <p:nvPr/>
        </p:nvSpPr>
        <p:spPr bwMode="auto">
          <a:xfrm>
            <a:off x="3752850" y="21177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67593" name="Text Box 24"/>
          <p:cNvSpPr txBox="1">
            <a:spLocks noChangeArrowheads="1"/>
          </p:cNvSpPr>
          <p:nvPr/>
        </p:nvSpPr>
        <p:spPr bwMode="auto">
          <a:xfrm>
            <a:off x="1517650" y="28797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grpSp>
        <p:nvGrpSpPr>
          <p:cNvPr id="67594" name="Group 25"/>
          <p:cNvGrpSpPr>
            <a:grpSpLocks/>
          </p:cNvGrpSpPr>
          <p:nvPr/>
        </p:nvGrpSpPr>
        <p:grpSpPr bwMode="auto">
          <a:xfrm>
            <a:off x="1516606" y="4724400"/>
            <a:ext cx="381000" cy="228600"/>
            <a:chOff x="4817" y="2736"/>
            <a:chExt cx="165" cy="66"/>
          </a:xfrm>
        </p:grpSpPr>
        <p:sp>
          <p:nvSpPr>
            <p:cNvPr id="67596" name="Freeform 26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Freeform 27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Freeform 28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Freeform 29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42266" y="1050099"/>
            <a:ext cx="3040062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u="sng" kern="0" dirty="0" smtClean="0">
                <a:solidFill>
                  <a:prstClr val="black"/>
                </a:solidFill>
                <a:latin typeface="Calibri"/>
              </a:rPr>
              <a:t>Assume</a:t>
            </a:r>
            <a:endParaRPr lang="en-US" sz="1600" b="1" u="sng" kern="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 err="1" smtClean="0">
                <a:solidFill>
                  <a:prstClr val="black"/>
                </a:solidFill>
                <a:latin typeface="Calibri"/>
              </a:rPr>
              <a:t>R.sid</a:t>
            </a: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 index = 50 pages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S = 500 </a:t>
            </a:r>
            <a:r>
              <a:rPr lang="en-US" sz="1800" kern="0" dirty="0">
                <a:solidFill>
                  <a:prstClr val="black"/>
                </a:solidFill>
                <a:latin typeface="Calibri"/>
              </a:rPr>
              <a:t>pages, </a:t>
            </a:r>
            <a:endParaRPr lang="en-US" sz="1800" kern="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  = 80 tuples/page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R = 1000 </a:t>
            </a:r>
            <a:r>
              <a:rPr lang="en-US" sz="1800" kern="0" dirty="0">
                <a:solidFill>
                  <a:prstClr val="black"/>
                </a:solidFill>
                <a:latin typeface="Calibri"/>
              </a:rPr>
              <a:t>pages, </a:t>
            </a:r>
            <a:endParaRPr lang="en-US" sz="1800" kern="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  = 100 tuples/page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B = 10 pages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800" kern="0" dirty="0" smtClean="0">
                <a:solidFill>
                  <a:prstClr val="black"/>
                </a:solidFill>
                <a:latin typeface="Calibri"/>
              </a:rPr>
              <a:t>100 R          S tuples/page</a:t>
            </a:r>
          </a:p>
        </p:txBody>
      </p: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6705600" y="3429000"/>
            <a:ext cx="381000" cy="228600"/>
            <a:chOff x="4817" y="2736"/>
            <a:chExt cx="165" cy="66"/>
          </a:xfrm>
        </p:grpSpPr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Enumerated Plans (just the S-R-B ones)</a:t>
            </a:r>
            <a:endParaRPr lang="el-GR" sz="4000" smtClean="0"/>
          </a:p>
        </p:txBody>
      </p: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2741613" y="1371600"/>
            <a:ext cx="1801812" cy="1349375"/>
            <a:chOff x="384" y="1664"/>
            <a:chExt cx="1135" cy="850"/>
          </a:xfrm>
        </p:grpSpPr>
        <p:sp>
          <p:nvSpPr>
            <p:cNvPr id="72813" name="Freeform 5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4" name="Freeform 6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5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6" name="Freeform 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7" name="Freeform 9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8" name="Freeform 10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9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0" name="Freeform 1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1" name="Freeform 13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2" name="Freeform 14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3" name="Freeform 15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4" name="Freeform 16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5" name="Rectangle 17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826" name="Rectangle 18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827" name="Rectangle 19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08" name="Text Box 20"/>
          <p:cNvSpPr txBox="1">
            <a:spLocks noChangeArrowheads="1"/>
          </p:cNvSpPr>
          <p:nvPr/>
        </p:nvSpPr>
        <p:spPr bwMode="auto">
          <a:xfrm>
            <a:off x="3275013" y="1219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sp>
        <p:nvSpPr>
          <p:cNvPr id="72709" name="Text Box 21"/>
          <p:cNvSpPr txBox="1">
            <a:spLocks noChangeArrowheads="1"/>
          </p:cNvSpPr>
          <p:nvPr/>
        </p:nvSpPr>
        <p:spPr bwMode="auto">
          <a:xfrm>
            <a:off x="2665413" y="1676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grpSp>
        <p:nvGrpSpPr>
          <p:cNvPr id="72710" name="Group 46"/>
          <p:cNvGrpSpPr>
            <a:grpSpLocks/>
          </p:cNvGrpSpPr>
          <p:nvPr/>
        </p:nvGrpSpPr>
        <p:grpSpPr bwMode="auto">
          <a:xfrm>
            <a:off x="2741613" y="3276600"/>
            <a:ext cx="1801812" cy="1349375"/>
            <a:chOff x="384" y="1664"/>
            <a:chExt cx="1135" cy="850"/>
          </a:xfrm>
        </p:grpSpPr>
        <p:sp>
          <p:nvSpPr>
            <p:cNvPr id="72798" name="Freeform 47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9" name="Freeform 48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0" name="Freeform 49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1" name="Freeform 5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2" name="Freeform 51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3" name="Freeform 52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4" name="Freeform 53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5" name="Freeform 5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6" name="Freeform 55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7" name="Freeform 56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8" name="Freeform 57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9" name="Freeform 58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0" name="Rectangle 59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811" name="Rectangle 60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812" name="Rectangle 61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11" name="Text Box 62"/>
          <p:cNvSpPr txBox="1">
            <a:spLocks noChangeArrowheads="1"/>
          </p:cNvSpPr>
          <p:nvPr/>
        </p:nvSpPr>
        <p:spPr bwMode="auto">
          <a:xfrm>
            <a:off x="3275013" y="3124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sp>
        <p:nvSpPr>
          <p:cNvPr id="72712" name="Text Box 63"/>
          <p:cNvSpPr txBox="1">
            <a:spLocks noChangeArrowheads="1"/>
          </p:cNvSpPr>
          <p:nvPr/>
        </p:nvSpPr>
        <p:spPr bwMode="auto">
          <a:xfrm>
            <a:off x="2590800" y="35814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INLJ</a:t>
            </a:r>
          </a:p>
        </p:txBody>
      </p:sp>
      <p:sp>
        <p:nvSpPr>
          <p:cNvPr id="72713" name="Text Box 64"/>
          <p:cNvSpPr txBox="1">
            <a:spLocks noChangeArrowheads="1"/>
          </p:cNvSpPr>
          <p:nvPr/>
        </p:nvSpPr>
        <p:spPr bwMode="auto">
          <a:xfrm>
            <a:off x="3886200" y="42513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(index)</a:t>
            </a:r>
          </a:p>
        </p:txBody>
      </p:sp>
      <p:grpSp>
        <p:nvGrpSpPr>
          <p:cNvPr id="72714" name="Group 67"/>
          <p:cNvGrpSpPr>
            <a:grpSpLocks/>
          </p:cNvGrpSpPr>
          <p:nvPr/>
        </p:nvGrpSpPr>
        <p:grpSpPr bwMode="auto">
          <a:xfrm>
            <a:off x="304800" y="1371600"/>
            <a:ext cx="1801813" cy="1349375"/>
            <a:chOff x="384" y="1664"/>
            <a:chExt cx="1135" cy="850"/>
          </a:xfrm>
        </p:grpSpPr>
        <p:sp>
          <p:nvSpPr>
            <p:cNvPr id="72783" name="Freeform 6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4" name="Freeform 6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5" name="Freeform 7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6" name="Freeform 7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7" name="Freeform 7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8" name="Freeform 7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9" name="Freeform 7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0" name="Freeform 7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1" name="Freeform 7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2" name="Freeform 7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3" name="Freeform 7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4" name="Freeform 7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5" name="Rectangle 8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796" name="Rectangle 8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797" name="Rectangle 8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15" name="Text Box 83"/>
          <p:cNvSpPr txBox="1">
            <a:spLocks noChangeArrowheads="1"/>
          </p:cNvSpPr>
          <p:nvPr/>
        </p:nvSpPr>
        <p:spPr bwMode="auto">
          <a:xfrm>
            <a:off x="755650" y="12192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72716" name="Text Box 84"/>
          <p:cNvSpPr txBox="1">
            <a:spLocks noChangeArrowheads="1"/>
          </p:cNvSpPr>
          <p:nvPr/>
        </p:nvSpPr>
        <p:spPr bwMode="auto">
          <a:xfrm>
            <a:off x="228600" y="1676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grpSp>
        <p:nvGrpSpPr>
          <p:cNvPr id="72717" name="Group 88"/>
          <p:cNvGrpSpPr>
            <a:grpSpLocks/>
          </p:cNvGrpSpPr>
          <p:nvPr/>
        </p:nvGrpSpPr>
        <p:grpSpPr bwMode="auto">
          <a:xfrm>
            <a:off x="354013" y="3276600"/>
            <a:ext cx="1801812" cy="1349375"/>
            <a:chOff x="384" y="1664"/>
            <a:chExt cx="1135" cy="850"/>
          </a:xfrm>
        </p:grpSpPr>
        <p:sp>
          <p:nvSpPr>
            <p:cNvPr id="72768" name="Freeform 89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9" name="Freeform 90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0" name="Freeform 9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1" name="Freeform 9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2" name="Freeform 93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3" name="Freeform 94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4" name="Freeform 9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5" name="Freeform 9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6" name="Freeform 97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7" name="Freeform 98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8" name="Freeform 99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9" name="Freeform 100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0" name="Rectangle 101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781" name="Rectangle 102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782" name="Rectangle 103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18" name="Text Box 104"/>
          <p:cNvSpPr txBox="1">
            <a:spLocks noChangeArrowheads="1"/>
          </p:cNvSpPr>
          <p:nvPr/>
        </p:nvSpPr>
        <p:spPr bwMode="auto">
          <a:xfrm>
            <a:off x="804863" y="31242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72719" name="Text Box 105"/>
          <p:cNvSpPr txBox="1">
            <a:spLocks noChangeArrowheads="1"/>
          </p:cNvSpPr>
          <p:nvPr/>
        </p:nvSpPr>
        <p:spPr bwMode="auto">
          <a:xfrm>
            <a:off x="228600" y="35814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INLJ</a:t>
            </a:r>
          </a:p>
        </p:txBody>
      </p:sp>
      <p:sp>
        <p:nvSpPr>
          <p:cNvPr id="72720" name="Text Box 106"/>
          <p:cNvSpPr txBox="1">
            <a:spLocks noChangeArrowheads="1"/>
          </p:cNvSpPr>
          <p:nvPr/>
        </p:nvSpPr>
        <p:spPr bwMode="auto">
          <a:xfrm>
            <a:off x="1497013" y="4251325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(index)</a:t>
            </a:r>
          </a:p>
        </p:txBody>
      </p:sp>
      <p:grpSp>
        <p:nvGrpSpPr>
          <p:cNvPr id="72721" name="Group 109"/>
          <p:cNvGrpSpPr>
            <a:grpSpLocks/>
          </p:cNvGrpSpPr>
          <p:nvPr/>
        </p:nvGrpSpPr>
        <p:grpSpPr bwMode="auto">
          <a:xfrm>
            <a:off x="5056188" y="1371600"/>
            <a:ext cx="1801812" cy="1349375"/>
            <a:chOff x="384" y="1664"/>
            <a:chExt cx="1135" cy="850"/>
          </a:xfrm>
        </p:grpSpPr>
        <p:sp>
          <p:nvSpPr>
            <p:cNvPr id="72753" name="Freeform 110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4" name="Freeform 111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5" name="Freeform 11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Freeform 113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Freeform 114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8" name="Freeform 115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Freeform 11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0" name="Freeform 117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Freeform 118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Freeform 119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3" name="Freeform 120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4" name="Freeform 121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5" name="Rectangle 122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766" name="Rectangle 123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767" name="Rectangle 124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22" name="Text Box 125"/>
          <p:cNvSpPr txBox="1">
            <a:spLocks noChangeArrowheads="1"/>
          </p:cNvSpPr>
          <p:nvPr/>
        </p:nvSpPr>
        <p:spPr bwMode="auto">
          <a:xfrm>
            <a:off x="5507038" y="12192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72723" name="Text Box 126"/>
          <p:cNvSpPr txBox="1">
            <a:spLocks noChangeArrowheads="1"/>
          </p:cNvSpPr>
          <p:nvPr/>
        </p:nvSpPr>
        <p:spPr bwMode="auto">
          <a:xfrm>
            <a:off x="5122863" y="1676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grpSp>
        <p:nvGrpSpPr>
          <p:cNvPr id="72724" name="Group 127"/>
          <p:cNvGrpSpPr>
            <a:grpSpLocks/>
          </p:cNvGrpSpPr>
          <p:nvPr/>
        </p:nvGrpSpPr>
        <p:grpSpPr bwMode="auto">
          <a:xfrm>
            <a:off x="7189788" y="1371600"/>
            <a:ext cx="1801812" cy="1349375"/>
            <a:chOff x="384" y="1664"/>
            <a:chExt cx="1135" cy="850"/>
          </a:xfrm>
        </p:grpSpPr>
        <p:sp>
          <p:nvSpPr>
            <p:cNvPr id="72738" name="Freeform 12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Freeform 12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0" name="Freeform 13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Freeform 13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2" name="Freeform 13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Freeform 13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Freeform 13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5" name="Freeform 13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6" name="Freeform 13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Freeform 13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Freeform 13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Freeform 13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Rectangle 14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2751" name="Rectangle 14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2752" name="Rectangle 14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2725" name="Text Box 143"/>
          <p:cNvSpPr txBox="1">
            <a:spLocks noChangeArrowheads="1"/>
          </p:cNvSpPr>
          <p:nvPr/>
        </p:nvSpPr>
        <p:spPr bwMode="auto">
          <a:xfrm>
            <a:off x="7789863" y="1219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sp>
        <p:nvSpPr>
          <p:cNvPr id="72726" name="Text Box 144"/>
          <p:cNvSpPr txBox="1">
            <a:spLocks noChangeArrowheads="1"/>
          </p:cNvSpPr>
          <p:nvPr/>
        </p:nvSpPr>
        <p:spPr bwMode="auto">
          <a:xfrm>
            <a:off x="7332663" y="1676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grpSp>
        <p:nvGrpSpPr>
          <p:cNvPr id="8" name="Group 154"/>
          <p:cNvGrpSpPr>
            <a:grpSpLocks/>
          </p:cNvGrpSpPr>
          <p:nvPr/>
        </p:nvGrpSpPr>
        <p:grpSpPr bwMode="auto">
          <a:xfrm>
            <a:off x="228600" y="3505200"/>
            <a:ext cx="4038600" cy="1371600"/>
            <a:chOff x="144" y="2208"/>
            <a:chExt cx="2544" cy="864"/>
          </a:xfrm>
        </p:grpSpPr>
        <p:sp>
          <p:nvSpPr>
            <p:cNvPr id="72736" name="Oval 146"/>
            <p:cNvSpPr>
              <a:spLocks noChangeArrowheads="1"/>
            </p:cNvSpPr>
            <p:nvPr/>
          </p:nvSpPr>
          <p:spPr bwMode="auto">
            <a:xfrm>
              <a:off x="144" y="2208"/>
              <a:ext cx="1056" cy="864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2737" name="Oval 147"/>
            <p:cNvSpPr>
              <a:spLocks noChangeArrowheads="1"/>
            </p:cNvSpPr>
            <p:nvPr/>
          </p:nvSpPr>
          <p:spPr bwMode="auto">
            <a:xfrm>
              <a:off x="1632" y="2208"/>
              <a:ext cx="1056" cy="864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9" name="Group 155"/>
          <p:cNvGrpSpPr>
            <a:grpSpLocks/>
          </p:cNvGrpSpPr>
          <p:nvPr/>
        </p:nvGrpSpPr>
        <p:grpSpPr bwMode="auto">
          <a:xfrm>
            <a:off x="152400" y="1600200"/>
            <a:ext cx="4038600" cy="1219200"/>
            <a:chOff x="96" y="1008"/>
            <a:chExt cx="2544" cy="768"/>
          </a:xfrm>
        </p:grpSpPr>
        <p:sp>
          <p:nvSpPr>
            <p:cNvPr id="72734" name="Oval 148"/>
            <p:cNvSpPr>
              <a:spLocks noChangeArrowheads="1"/>
            </p:cNvSpPr>
            <p:nvPr/>
          </p:nvSpPr>
          <p:spPr bwMode="auto">
            <a:xfrm>
              <a:off x="96" y="1008"/>
              <a:ext cx="1056" cy="768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2735" name="Oval 149"/>
            <p:cNvSpPr>
              <a:spLocks noChangeArrowheads="1"/>
            </p:cNvSpPr>
            <p:nvPr/>
          </p:nvSpPr>
          <p:spPr bwMode="auto">
            <a:xfrm>
              <a:off x="1584" y="1008"/>
              <a:ext cx="1056" cy="768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4876800" y="1676400"/>
            <a:ext cx="3733800" cy="1219200"/>
            <a:chOff x="3072" y="1056"/>
            <a:chExt cx="2352" cy="768"/>
          </a:xfrm>
        </p:grpSpPr>
        <p:sp>
          <p:nvSpPr>
            <p:cNvPr id="72732" name="Oval 151"/>
            <p:cNvSpPr>
              <a:spLocks noChangeArrowheads="1"/>
            </p:cNvSpPr>
            <p:nvPr/>
          </p:nvSpPr>
          <p:spPr bwMode="auto">
            <a:xfrm>
              <a:off x="4416" y="1056"/>
              <a:ext cx="1008" cy="76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2733" name="Oval 152"/>
            <p:cNvSpPr>
              <a:spLocks noChangeArrowheads="1"/>
            </p:cNvSpPr>
            <p:nvPr/>
          </p:nvSpPr>
          <p:spPr bwMode="auto">
            <a:xfrm>
              <a:off x="3072" y="1056"/>
              <a:ext cx="1008" cy="768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344613" y="5486400"/>
            <a:ext cx="6535737" cy="8604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+mn-lt"/>
              </a:rPr>
              <a:t>Observe that many plans share common sub-plans (i.e., only upper part differs)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Query optimization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Cost estimation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 enumeration and costing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System R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60960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Readings: Chapter 15.6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06F8AD-D531-43A8-A85E-0CA60CC6AD1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Improved Strategy (used in System R)</a:t>
            </a:r>
            <a:endParaRPr lang="el-GR" sz="4000" smtClean="0"/>
          </a:p>
        </p:txBody>
      </p:sp>
      <p:sp>
        <p:nvSpPr>
          <p:cNvPr id="69635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Shared sub-plan observation suggests a better strategy: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Enumerate plans using N passes (N = # relations joined):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>
                <a:solidFill>
                  <a:schemeClr val="accent2"/>
                </a:solidFill>
              </a:rPr>
              <a:t>Pass 1:  </a:t>
            </a:r>
            <a:r>
              <a:rPr lang="en-US" dirty="0" smtClean="0"/>
              <a:t>Find best 1-relation plans for each relation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>
                <a:solidFill>
                  <a:schemeClr val="accent2"/>
                </a:solidFill>
              </a:rPr>
              <a:t>Pass 2:  </a:t>
            </a:r>
            <a:r>
              <a:rPr lang="en-US" dirty="0" smtClean="0"/>
              <a:t>Find best ways to join result of each 1-relation plan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as outer</a:t>
            </a:r>
            <a:r>
              <a:rPr lang="en-US" dirty="0" smtClean="0"/>
              <a:t> to another relation  </a:t>
            </a:r>
            <a:r>
              <a:rPr lang="en-US" i="1" dirty="0" smtClean="0">
                <a:solidFill>
                  <a:schemeClr val="accent2"/>
                </a:solidFill>
              </a:rPr>
              <a:t>(All 2-relation plans.) 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>
                <a:solidFill>
                  <a:schemeClr val="accent2"/>
                </a:solidFill>
              </a:rPr>
              <a:t>Pass N:  </a:t>
            </a:r>
            <a:r>
              <a:rPr lang="en-US" dirty="0" smtClean="0"/>
              <a:t>Find best ways to join result of a (N-1)-relation plan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as outer</a:t>
            </a:r>
            <a:r>
              <a:rPr lang="en-US" dirty="0" smtClean="0"/>
              <a:t> to the N</a:t>
            </a:r>
            <a:r>
              <a:rPr lang="en-US" altLang="ja-JP" dirty="0" smtClean="0">
                <a:ea typeface="MS PGothic" pitchFamily="34" charset="-128"/>
              </a:rPr>
              <a:t>th relation  </a:t>
            </a:r>
            <a:r>
              <a:rPr lang="en-US" altLang="ja-JP" i="1" dirty="0" smtClean="0">
                <a:solidFill>
                  <a:schemeClr val="accent2"/>
                </a:solidFill>
                <a:ea typeface="MS PGothic" pitchFamily="34" charset="-128"/>
              </a:rPr>
              <a:t>(All N-relation plans.)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each subset of relations, retain only: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/>
              <a:t>Cheapest </a:t>
            </a:r>
            <a:r>
              <a:rPr lang="en-US" dirty="0" err="1" smtClean="0"/>
              <a:t>subplan</a:t>
            </a:r>
            <a:r>
              <a:rPr lang="en-US" dirty="0" smtClean="0"/>
              <a:t> overall (possibly unordered), plus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/>
              <a:t>Cheapest </a:t>
            </a:r>
            <a:r>
              <a:rPr lang="en-US" dirty="0" err="1" smtClean="0"/>
              <a:t>subplan</a:t>
            </a:r>
            <a:r>
              <a:rPr lang="en-US" dirty="0" smtClean="0"/>
              <a:t> for each </a:t>
            </a:r>
            <a:r>
              <a:rPr lang="en-US" i="1" dirty="0" smtClean="0">
                <a:solidFill>
                  <a:schemeClr val="accent2"/>
                </a:solidFill>
              </a:rPr>
              <a:t>interesting order </a:t>
            </a:r>
            <a:r>
              <a:rPr lang="en-US" dirty="0" smtClean="0"/>
              <a:t>of the tuples</a:t>
            </a:r>
          </a:p>
          <a:p>
            <a:pPr eaLnBrk="1" hangingPunct="1">
              <a:lnSpc>
                <a:spcPct val="90000"/>
              </a:lnSpc>
              <a:buSzPct val="75000"/>
              <a:defRPr/>
            </a:pPr>
            <a:r>
              <a:rPr lang="en-US" dirty="0" smtClean="0"/>
              <a:t>For each </a:t>
            </a:r>
            <a:r>
              <a:rPr lang="en-US" dirty="0" err="1" smtClean="0"/>
              <a:t>subplan</a:t>
            </a:r>
            <a:r>
              <a:rPr lang="en-US" dirty="0" smtClean="0"/>
              <a:t> retained, remember cost and result size estimates</a:t>
            </a:r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Note on </a:t>
            </a:r>
            <a:r>
              <a:rPr lang="en-US" altLang="ja-JP" smtClean="0">
                <a:ea typeface="MS PGothic" pitchFamily="34" charset="-128"/>
              </a:rPr>
              <a:t>”Interesting Orders”</a:t>
            </a:r>
            <a:endParaRPr lang="el-GR" smtClean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 intermediate result has an “</a:t>
            </a:r>
            <a:r>
              <a:rPr lang="en-US" altLang="ja-JP" sz="2800" dirty="0" smtClean="0">
                <a:ea typeface="MS PGothic" pitchFamily="34" charset="-128"/>
              </a:rPr>
              <a:t>interesting order” if it is sorted by any of: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dirty="0" smtClean="0"/>
              <a:t>ORDER BY attributes</a:t>
            </a:r>
          </a:p>
          <a:p>
            <a:pPr lvl="1" eaLnBrk="1" hangingPunct="1"/>
            <a:r>
              <a:rPr lang="en-US" dirty="0" smtClean="0"/>
              <a:t>GROUP BY attributes</a:t>
            </a:r>
          </a:p>
          <a:p>
            <a:pPr lvl="1" eaLnBrk="1" hangingPunct="1"/>
            <a:r>
              <a:rPr lang="en-US" dirty="0" smtClean="0"/>
              <a:t>Join attributes of other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R Plan Enumeration</a:t>
            </a:r>
            <a:endParaRPr lang="el-GR" smtClean="0"/>
          </a:p>
        </p:txBody>
      </p:sp>
      <p:sp>
        <p:nvSpPr>
          <p:cNvPr id="77826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181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/>
              <a:t>A N-1 way plan is not combined with an additional relation unless there is a join condition between them (unless all predicates in WHERE have been used up)</a:t>
            </a:r>
          </a:p>
          <a:p>
            <a:pPr lvl="1" eaLnBrk="1" hangingPunct="1">
              <a:buSzPct val="75000"/>
            </a:pPr>
            <a:r>
              <a:rPr lang="en-US" sz="2800" dirty="0" smtClean="0"/>
              <a:t>i.e., </a:t>
            </a:r>
            <a:r>
              <a:rPr lang="en-US" sz="2800" dirty="0" smtClean="0">
                <a:solidFill>
                  <a:schemeClr val="accent2"/>
                </a:solidFill>
              </a:rPr>
              <a:t>avoid Cartesian products if possible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Always push all selections &amp; projections as far down in the plans as possible</a:t>
            </a:r>
          </a:p>
          <a:p>
            <a:pPr lvl="1" eaLnBrk="1" hangingPunct="1"/>
            <a:r>
              <a:rPr lang="en-US" sz="2800" dirty="0" smtClean="0"/>
              <a:t>Usually a good strategy, as long as these operations are cheap</a:t>
            </a:r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System R Plan Enumeration Example</a:t>
            </a:r>
            <a:endParaRPr lang="el-GR" sz="4000" smtClean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305800" cy="426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This time let’</a:t>
            </a:r>
            <a:r>
              <a:rPr lang="en-US" altLang="ja-JP" sz="2400" dirty="0" smtClean="0">
                <a:ea typeface="MS PGothic" pitchFamily="34" charset="-128"/>
              </a:rPr>
              <a:t>s assume:</a:t>
            </a:r>
          </a:p>
          <a:p>
            <a:pPr lvl="1" eaLnBrk="1" hangingPunct="1"/>
            <a:r>
              <a:rPr lang="en-US" dirty="0" smtClean="0"/>
              <a:t>Two join algorithms</a:t>
            </a:r>
          </a:p>
          <a:p>
            <a:pPr lvl="2" eaLnBrk="1" hangingPunct="1"/>
            <a:r>
              <a:rPr lang="en-US" sz="2000" dirty="0" smtClean="0"/>
              <a:t>Sort-Merge-Join </a:t>
            </a:r>
          </a:p>
          <a:p>
            <a:pPr lvl="2" eaLnBrk="1" hangingPunct="1"/>
            <a:r>
              <a:rPr lang="en-US" sz="2000" dirty="0" smtClean="0"/>
              <a:t>Page-oriented NL-Join</a:t>
            </a:r>
          </a:p>
          <a:p>
            <a:pPr lvl="1" eaLnBrk="1" hangingPunct="1"/>
            <a:r>
              <a:rPr lang="en-US" dirty="0" smtClean="0"/>
              <a:t>Clustered </a:t>
            </a:r>
            <a:r>
              <a:rPr lang="en-US" dirty="0" err="1" smtClean="0"/>
              <a:t>B+Tree</a:t>
            </a:r>
            <a:r>
              <a:rPr lang="en-US" dirty="0" smtClean="0"/>
              <a:t> on </a:t>
            </a:r>
            <a:r>
              <a:rPr lang="en-US" dirty="0" err="1" smtClean="0"/>
              <a:t>S.sid</a:t>
            </a:r>
            <a:r>
              <a:rPr lang="en-US" dirty="0" smtClean="0"/>
              <a:t> (height=3; 500 leaf pages)</a:t>
            </a:r>
          </a:p>
          <a:p>
            <a:pPr lvl="1" eaLnBrk="1" hangingPunct="1"/>
            <a:r>
              <a:rPr lang="en-US" dirty="0" smtClean="0"/>
              <a:t>S has 10,000 pages, 5 tuples/page</a:t>
            </a:r>
          </a:p>
          <a:p>
            <a:pPr lvl="1" eaLnBrk="1" hangingPunct="1"/>
            <a:r>
              <a:rPr lang="en-US" dirty="0" smtClean="0"/>
              <a:t>R has 10 pages, 10 tuples/page</a:t>
            </a:r>
          </a:p>
          <a:p>
            <a:pPr lvl="1" eaLnBrk="1" hangingPunct="1"/>
            <a:r>
              <a:rPr lang="en-US" dirty="0" smtClean="0"/>
              <a:t>B has 10 pages, 20 tuples/page</a:t>
            </a:r>
          </a:p>
          <a:p>
            <a:pPr lvl="1" eaLnBrk="1" hangingPunct="1"/>
            <a:r>
              <a:rPr lang="en-US" dirty="0" smtClean="0"/>
              <a:t>10 R        S tuples fit on a page</a:t>
            </a:r>
          </a:p>
          <a:p>
            <a:pPr lvl="1" eaLnBrk="1" hangingPunct="1"/>
            <a:r>
              <a:rPr lang="en-US" dirty="0" smtClean="0"/>
              <a:t>10 R        B tuples fit on a page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6200" y="1061922"/>
            <a:ext cx="5638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S.sname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B.bname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R.day</a:t>
            </a:r>
            <a:endParaRPr lang="en-US" dirty="0">
              <a:solidFill>
                <a:schemeClr val="tx1"/>
              </a:solidFill>
            </a:endParaRPr>
          </a:p>
          <a:p>
            <a:pPr eaLnBrk="0" hangingPunct="0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 Sailors S, Reserves R, Boats B</a:t>
            </a:r>
          </a:p>
          <a:p>
            <a:pPr eaLnBrk="0" hangingPunct="0"/>
            <a:r>
              <a:rPr lang="en-US" sz="2000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S.sid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R.sid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R.bid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B.bid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2209800" y="5791200"/>
            <a:ext cx="381000" cy="228600"/>
            <a:chOff x="4817" y="2736"/>
            <a:chExt cx="165" cy="66"/>
          </a:xfrm>
        </p:grpSpPr>
        <p:sp>
          <p:nvSpPr>
            <p:cNvPr id="78860" name="Freeform 6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Freeform 7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Freeform 8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Freeform 9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54" name="Group 11"/>
          <p:cNvGrpSpPr>
            <a:grpSpLocks/>
          </p:cNvGrpSpPr>
          <p:nvPr/>
        </p:nvGrpSpPr>
        <p:grpSpPr bwMode="auto">
          <a:xfrm>
            <a:off x="2209800" y="6248400"/>
            <a:ext cx="381000" cy="228600"/>
            <a:chOff x="4817" y="2736"/>
            <a:chExt cx="165" cy="66"/>
          </a:xfrm>
        </p:grpSpPr>
        <p:sp>
          <p:nvSpPr>
            <p:cNvPr id="78856" name="Freeform 12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Freeform 13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Freeform 14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Freeform 15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3540"/>
              </p:ext>
            </p:extLst>
          </p:nvPr>
        </p:nvGraphicFramePr>
        <p:xfrm>
          <a:off x="5829300" y="1093903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1041400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tuples/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3i/500l</a:t>
                      </a:r>
                      <a:endParaRPr lang="fr-CH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1 (single-relation subplans)</a:t>
            </a:r>
            <a:endParaRPr lang="el-GR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3733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S: (a) heap scan or (b) scan index on </a:t>
            </a:r>
            <a:r>
              <a:rPr lang="en-US" sz="2800" dirty="0" err="1" smtClean="0"/>
              <a:t>S.sid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800" dirty="0" smtClean="0"/>
              <a:t>a) </a:t>
            </a:r>
            <a:r>
              <a:rPr lang="en-US" sz="2800" dirty="0"/>
              <a:t>h</a:t>
            </a:r>
            <a:r>
              <a:rPr lang="en-US" sz="2800" dirty="0" smtClean="0"/>
              <a:t>eap scan cost = 10,000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b) </a:t>
            </a:r>
            <a:r>
              <a:rPr lang="en-US" sz="2800" dirty="0"/>
              <a:t>i</a:t>
            </a:r>
            <a:r>
              <a:rPr lang="en-US" sz="2800" dirty="0" smtClean="0"/>
              <a:t>ndex scan cost = 500 + 10,000 = 10,500</a:t>
            </a:r>
          </a:p>
          <a:p>
            <a:pPr lvl="1"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Retain both</a:t>
            </a:r>
            <a:r>
              <a:rPr lang="en-US" sz="2800" dirty="0" smtClean="0"/>
              <a:t>, since (b) has “</a:t>
            </a:r>
            <a:r>
              <a:rPr lang="en-US" altLang="ja-JP" sz="2800" dirty="0" smtClean="0">
                <a:ea typeface="MS PGothic" pitchFamily="34" charset="-128"/>
              </a:rPr>
              <a:t>interesting order” by </a:t>
            </a:r>
            <a:r>
              <a:rPr lang="en-US" altLang="ja-JP" sz="2800" dirty="0" err="1" smtClean="0">
                <a:ea typeface="MS PGothic" pitchFamily="34" charset="-128"/>
              </a:rPr>
              <a:t>sid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R: heap scan only option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Cost = 10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B: heap scan only option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Cost = 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35580"/>
              </p:ext>
            </p:extLst>
          </p:nvPr>
        </p:nvGraphicFramePr>
        <p:xfrm>
          <a:off x="5334000" y="3873270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tuples/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3i/500l</a:t>
                      </a:r>
                      <a:endParaRPr lang="fr-CH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Pass 2 (2-relation </a:t>
            </a:r>
            <a:r>
              <a:rPr lang="en-US" dirty="0" err="1" smtClean="0"/>
              <a:t>subplans</a:t>
            </a:r>
            <a:r>
              <a:rPr lang="en-US" dirty="0" smtClean="0"/>
              <a:t>)</a:t>
            </a:r>
            <a:endParaRPr lang="el-GR" dirty="0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Heap scan-S as outer: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a) NL-Join with R, cost =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10,000 + 10,000(10) = 110,000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b) SM-Join with R, cost = </a:t>
            </a:r>
          </a:p>
          <a:p>
            <a:pPr lvl="1" eaLnBrk="1" hangingPunct="1"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3*(10,000+10) = 30,030</a:t>
            </a:r>
          </a:p>
          <a:p>
            <a:pPr eaLnBrk="1" hangingPunct="1"/>
            <a:r>
              <a:rPr lang="en-US" sz="2400" dirty="0" smtClean="0"/>
              <a:t>Index scan-S as outer (gives S in sorted order):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c) NL-Join with R, cost = 10,500 + 10,000(10) = 110,500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d) SM-Join with R, cost = 10,500 + 3*10 = 10,530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08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+mn-lt"/>
              </a:rPr>
              <a:t>Starting with S as outer</a:t>
            </a:r>
          </a:p>
        </p:txBody>
      </p:sp>
      <p:sp>
        <p:nvSpPr>
          <p:cNvPr id="80901" name="Freeform 6"/>
          <p:cNvSpPr>
            <a:spLocks/>
          </p:cNvSpPr>
          <p:nvPr/>
        </p:nvSpPr>
        <p:spPr bwMode="auto">
          <a:xfrm>
            <a:off x="4468813" y="121602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Freeform 7"/>
          <p:cNvSpPr>
            <a:spLocks/>
          </p:cNvSpPr>
          <p:nvPr/>
        </p:nvSpPr>
        <p:spPr bwMode="auto">
          <a:xfrm>
            <a:off x="4729163" y="121602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Freeform 8"/>
          <p:cNvSpPr>
            <a:spLocks/>
          </p:cNvSpPr>
          <p:nvPr/>
        </p:nvSpPr>
        <p:spPr bwMode="auto">
          <a:xfrm>
            <a:off x="4468813" y="1216025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Freeform 9"/>
          <p:cNvSpPr>
            <a:spLocks/>
          </p:cNvSpPr>
          <p:nvPr/>
        </p:nvSpPr>
        <p:spPr bwMode="auto">
          <a:xfrm>
            <a:off x="4468813" y="1216025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Freeform 16"/>
          <p:cNvSpPr>
            <a:spLocks/>
          </p:cNvSpPr>
          <p:nvPr/>
        </p:nvSpPr>
        <p:spPr bwMode="auto">
          <a:xfrm>
            <a:off x="4114800" y="1339850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Freeform 17"/>
          <p:cNvSpPr>
            <a:spLocks/>
          </p:cNvSpPr>
          <p:nvPr/>
        </p:nvSpPr>
        <p:spPr bwMode="auto">
          <a:xfrm>
            <a:off x="4605338" y="134937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Rectangle 19"/>
          <p:cNvSpPr>
            <a:spLocks noChangeArrowheads="1"/>
          </p:cNvSpPr>
          <p:nvPr/>
        </p:nvSpPr>
        <p:spPr bwMode="auto">
          <a:xfrm>
            <a:off x="3914775" y="1709738"/>
            <a:ext cx="3286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</a:t>
            </a:r>
          </a:p>
        </p:txBody>
      </p:sp>
      <p:sp>
        <p:nvSpPr>
          <p:cNvPr id="131084" name="Text Box 21"/>
          <p:cNvSpPr txBox="1">
            <a:spLocks noChangeArrowheads="1"/>
          </p:cNvSpPr>
          <p:nvPr/>
        </p:nvSpPr>
        <p:spPr bwMode="auto">
          <a:xfrm>
            <a:off x="4964113" y="15478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R</a:t>
            </a:r>
          </a:p>
        </p:txBody>
      </p:sp>
      <p:sp>
        <p:nvSpPr>
          <p:cNvPr id="131085" name="Text Box 22"/>
          <p:cNvSpPr txBox="1">
            <a:spLocks noChangeArrowheads="1"/>
          </p:cNvSpPr>
          <p:nvPr/>
        </p:nvSpPr>
        <p:spPr bwMode="auto">
          <a:xfrm>
            <a:off x="4800600" y="1035050"/>
            <a:ext cx="32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+mn-lt"/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0101"/>
              </p:ext>
            </p:extLst>
          </p:nvPr>
        </p:nvGraphicFramePr>
        <p:xfrm>
          <a:off x="5756275" y="1143000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tuples/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3i/500l</a:t>
                      </a:r>
                      <a:endParaRPr lang="fr-CH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Enumeration of Alternative Plans</a:t>
            </a:r>
            <a:endParaRPr lang="el-GR" smtClean="0"/>
          </a:p>
        </p:txBody>
      </p:sp>
      <p:sp>
        <p:nvSpPr>
          <p:cNvPr id="58370" name="Rectangle 5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0678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There are two main cases:</a:t>
            </a:r>
          </a:p>
          <a:p>
            <a:pPr lvl="1" eaLnBrk="1" hangingPunct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Single-relation plans</a:t>
            </a:r>
          </a:p>
          <a:p>
            <a:pPr lvl="1" eaLnBrk="1" hangingPunct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Multiple-relation plans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queries over a </a:t>
            </a:r>
            <a:r>
              <a:rPr lang="en-US" u="sng" dirty="0" smtClean="0"/>
              <a:t>single relation</a:t>
            </a:r>
            <a:r>
              <a:rPr lang="en-US" dirty="0" smtClean="0"/>
              <a:t>:</a:t>
            </a:r>
          </a:p>
          <a:p>
            <a:pPr lvl="1" eaLnBrk="1" hangingPunct="1">
              <a:buSzPct val="75000"/>
            </a:pPr>
            <a:r>
              <a:rPr lang="en-US" dirty="0" smtClean="0"/>
              <a:t>Possible access paths: full scan, index lookup, index-only</a:t>
            </a:r>
          </a:p>
          <a:p>
            <a:pPr lvl="1" eaLnBrk="1" hangingPunct="1">
              <a:buSzPct val="75000"/>
            </a:pPr>
            <a:r>
              <a:rPr lang="en-US" dirty="0" smtClean="0"/>
              <a:t>Each available access path is considered, and the one with the least estimated cost is chosen</a:t>
            </a:r>
          </a:p>
          <a:p>
            <a:pPr lvl="1" eaLnBrk="1" hangingPunct="1">
              <a:buSzPct val="75000"/>
            </a:pPr>
            <a:endParaRPr lang="en-US" dirty="0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Pass 2 (contd.)</a:t>
            </a:r>
            <a:endParaRPr lang="el-GR" dirty="0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0"/>
            <a:ext cx="8839200" cy="3962400"/>
          </a:xfrm>
        </p:spPr>
        <p:txBody>
          <a:bodyPr/>
          <a:lstStyle/>
          <a:p>
            <a:pPr marL="381000" indent="-381000" eaLnBrk="1" hangingPunct="1"/>
            <a:r>
              <a:rPr lang="en-US" sz="2600" dirty="0" smtClean="0"/>
              <a:t>Join with S: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/>
              <a:t>a) NL-Join with S, cost = 10 + 10(10,000) = 100,010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b) Index-NL-Join with Index-S, cost = 10 + 100*4 = 410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/>
              <a:t>c) SM-Join with S, cost = 3*(10,000 + 10) = 30,030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/>
              <a:t>d) SM-Join with Index-S, cost = 3 * 10 + 10,500 = 10,530</a:t>
            </a:r>
          </a:p>
          <a:p>
            <a:pPr marL="381000" indent="-381000" eaLnBrk="1" hangingPunct="1"/>
            <a:endParaRPr lang="en-US" sz="2600" dirty="0" smtClean="0"/>
          </a:p>
          <a:p>
            <a:pPr marL="381000" indent="-381000" eaLnBrk="1" hangingPunct="1"/>
            <a:r>
              <a:rPr lang="en-US" sz="2600" dirty="0" smtClean="0"/>
              <a:t>Join with B: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/>
              <a:t>a) NL-Join with B, cost = 10 + 10(10) = 110</a:t>
            </a:r>
          </a:p>
          <a:p>
            <a:pPr marL="838200" lvl="1" indent="-381000" eaLnBrk="1" hangingPunct="1">
              <a:buFontTx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b) SM-Join with B, cost = 3*(10+10) = 60</a:t>
            </a:r>
          </a:p>
          <a:p>
            <a:pPr marL="838200" lvl="1" indent="-381000" eaLnBrk="1" hangingPunct="1">
              <a:buFontTx/>
              <a:buNone/>
            </a:pPr>
            <a:endParaRPr lang="en-US" sz="2600" dirty="0" smtClean="0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+mn-lt"/>
              </a:rPr>
              <a:t>Starting with R as outer</a:t>
            </a:r>
          </a:p>
        </p:txBody>
      </p:sp>
      <p:sp>
        <p:nvSpPr>
          <p:cNvPr id="81925" name="Freeform 5"/>
          <p:cNvSpPr>
            <a:spLocks/>
          </p:cNvSpPr>
          <p:nvPr/>
        </p:nvSpPr>
        <p:spPr bwMode="auto">
          <a:xfrm>
            <a:off x="4022725" y="1258887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Freeform 6"/>
          <p:cNvSpPr>
            <a:spLocks/>
          </p:cNvSpPr>
          <p:nvPr/>
        </p:nvSpPr>
        <p:spPr bwMode="auto">
          <a:xfrm>
            <a:off x="4283075" y="1258887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auto">
          <a:xfrm>
            <a:off x="4022725" y="1258887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8" name="Freeform 8"/>
          <p:cNvSpPr>
            <a:spLocks/>
          </p:cNvSpPr>
          <p:nvPr/>
        </p:nvSpPr>
        <p:spPr bwMode="auto">
          <a:xfrm>
            <a:off x="4022725" y="1258887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Freeform 9"/>
          <p:cNvSpPr>
            <a:spLocks/>
          </p:cNvSpPr>
          <p:nvPr/>
        </p:nvSpPr>
        <p:spPr bwMode="auto">
          <a:xfrm>
            <a:off x="3668712" y="1382712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Freeform 10"/>
          <p:cNvSpPr>
            <a:spLocks/>
          </p:cNvSpPr>
          <p:nvPr/>
        </p:nvSpPr>
        <p:spPr bwMode="auto">
          <a:xfrm>
            <a:off x="4159250" y="1392237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468687" y="1752600"/>
            <a:ext cx="3556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R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4568825" y="1587500"/>
            <a:ext cx="112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latin typeface="+mn-lt"/>
              </a:rPr>
              <a:t>S or B ?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264025" y="1001712"/>
            <a:ext cx="32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+mn-lt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56831"/>
              </p:ext>
            </p:extLst>
          </p:nvPr>
        </p:nvGraphicFramePr>
        <p:xfrm>
          <a:off x="5715000" y="276903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tuples/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3i/500l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Pass 2 (continued)</a:t>
            </a:r>
            <a:endParaRPr lang="el-GR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Join with R: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a) NL-Join with R, cost = 10 + 10(10) = 110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b) SM-Join with R, cost = 3*(10+10) = 60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+mn-lt"/>
              </a:rPr>
              <a:t>Starting with B as outer</a:t>
            </a:r>
          </a:p>
        </p:txBody>
      </p:sp>
      <p:sp>
        <p:nvSpPr>
          <p:cNvPr id="82950" name="Freeform 5"/>
          <p:cNvSpPr>
            <a:spLocks/>
          </p:cNvSpPr>
          <p:nvPr/>
        </p:nvSpPr>
        <p:spPr bwMode="auto">
          <a:xfrm>
            <a:off x="4468813" y="121602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Freeform 6"/>
          <p:cNvSpPr>
            <a:spLocks/>
          </p:cNvSpPr>
          <p:nvPr/>
        </p:nvSpPr>
        <p:spPr bwMode="auto">
          <a:xfrm>
            <a:off x="4729163" y="121602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Freeform 7"/>
          <p:cNvSpPr>
            <a:spLocks/>
          </p:cNvSpPr>
          <p:nvPr/>
        </p:nvSpPr>
        <p:spPr bwMode="auto">
          <a:xfrm>
            <a:off x="4468813" y="1216025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Freeform 8"/>
          <p:cNvSpPr>
            <a:spLocks/>
          </p:cNvSpPr>
          <p:nvPr/>
        </p:nvSpPr>
        <p:spPr bwMode="auto">
          <a:xfrm>
            <a:off x="4468813" y="1216025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Freeform 9"/>
          <p:cNvSpPr>
            <a:spLocks/>
          </p:cNvSpPr>
          <p:nvPr/>
        </p:nvSpPr>
        <p:spPr bwMode="auto">
          <a:xfrm>
            <a:off x="4114800" y="1339850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Freeform 10"/>
          <p:cNvSpPr>
            <a:spLocks/>
          </p:cNvSpPr>
          <p:nvPr/>
        </p:nvSpPr>
        <p:spPr bwMode="auto">
          <a:xfrm>
            <a:off x="4605338" y="134937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3914775" y="1709738"/>
            <a:ext cx="3556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B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5014913" y="15446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latin typeface="+mn-lt"/>
              </a:rPr>
              <a:t>R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4724400" y="1035050"/>
            <a:ext cx="32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+mn-lt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87471"/>
              </p:ext>
            </p:extLst>
          </p:nvPr>
        </p:nvGraphicFramePr>
        <p:xfrm>
          <a:off x="5610225" y="176097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Nrecs</a:t>
                      </a:r>
                      <a:r>
                        <a:rPr lang="en-US" b="1" dirty="0" smtClean="0"/>
                        <a:t>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Further pruning of 2-relation subplans</a:t>
            </a:r>
            <a:endParaRPr lang="el-GR" sz="4000" smtClean="0"/>
          </a:p>
        </p:txBody>
      </p:sp>
      <p:sp>
        <p:nvSpPr>
          <p:cNvPr id="83971" name="Freeform 4"/>
          <p:cNvSpPr>
            <a:spLocks/>
          </p:cNvSpPr>
          <p:nvPr/>
        </p:nvSpPr>
        <p:spPr bwMode="auto">
          <a:xfrm>
            <a:off x="2335213" y="2649538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Freeform 5"/>
          <p:cNvSpPr>
            <a:spLocks/>
          </p:cNvSpPr>
          <p:nvPr/>
        </p:nvSpPr>
        <p:spPr bwMode="auto">
          <a:xfrm>
            <a:off x="2595563" y="2649538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Freeform 6"/>
          <p:cNvSpPr>
            <a:spLocks/>
          </p:cNvSpPr>
          <p:nvPr/>
        </p:nvSpPr>
        <p:spPr bwMode="auto">
          <a:xfrm>
            <a:off x="2335213" y="2649538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Freeform 7"/>
          <p:cNvSpPr>
            <a:spLocks/>
          </p:cNvSpPr>
          <p:nvPr/>
        </p:nvSpPr>
        <p:spPr bwMode="auto">
          <a:xfrm>
            <a:off x="2335213" y="2649538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Freeform 8"/>
          <p:cNvSpPr>
            <a:spLocks/>
          </p:cNvSpPr>
          <p:nvPr/>
        </p:nvSpPr>
        <p:spPr bwMode="auto">
          <a:xfrm>
            <a:off x="1981200" y="2773363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Freeform 9"/>
          <p:cNvSpPr>
            <a:spLocks/>
          </p:cNvSpPr>
          <p:nvPr/>
        </p:nvSpPr>
        <p:spPr bwMode="auto">
          <a:xfrm>
            <a:off x="2471738" y="2782888"/>
            <a:ext cx="403225" cy="334962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1781175" y="3143250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3978" name="Rectangle 12"/>
          <p:cNvSpPr>
            <a:spLocks noChangeArrowheads="1"/>
          </p:cNvSpPr>
          <p:nvPr/>
        </p:nvSpPr>
        <p:spPr bwMode="auto">
          <a:xfrm>
            <a:off x="2787650" y="315436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3979" name="Text Box 13"/>
          <p:cNvSpPr txBox="1">
            <a:spLocks noChangeArrowheads="1"/>
          </p:cNvSpPr>
          <p:nvPr/>
        </p:nvSpPr>
        <p:spPr bwMode="auto">
          <a:xfrm>
            <a:off x="1663700" y="2468563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3980" name="Text Box 14"/>
          <p:cNvSpPr txBox="1">
            <a:spLocks noChangeArrowheads="1"/>
          </p:cNvSpPr>
          <p:nvPr/>
        </p:nvSpPr>
        <p:spPr bwMode="auto">
          <a:xfrm>
            <a:off x="2590800" y="3382963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3981" name="Text Box 15"/>
          <p:cNvSpPr txBox="1">
            <a:spLocks noChangeArrowheads="1"/>
          </p:cNvSpPr>
          <p:nvPr/>
        </p:nvSpPr>
        <p:spPr bwMode="auto">
          <a:xfrm>
            <a:off x="901700" y="3382963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scan)</a:t>
            </a:r>
          </a:p>
        </p:txBody>
      </p:sp>
      <p:sp>
        <p:nvSpPr>
          <p:cNvPr id="83982" name="Freeform 16"/>
          <p:cNvSpPr>
            <a:spLocks/>
          </p:cNvSpPr>
          <p:nvPr/>
        </p:nvSpPr>
        <p:spPr bwMode="auto">
          <a:xfrm>
            <a:off x="2328863" y="4584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3" name="Freeform 17"/>
          <p:cNvSpPr>
            <a:spLocks/>
          </p:cNvSpPr>
          <p:nvPr/>
        </p:nvSpPr>
        <p:spPr bwMode="auto">
          <a:xfrm>
            <a:off x="2589213" y="4584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Freeform 18"/>
          <p:cNvSpPr>
            <a:spLocks/>
          </p:cNvSpPr>
          <p:nvPr/>
        </p:nvSpPr>
        <p:spPr bwMode="auto">
          <a:xfrm>
            <a:off x="2328863" y="4584700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5" name="Freeform 19"/>
          <p:cNvSpPr>
            <a:spLocks/>
          </p:cNvSpPr>
          <p:nvPr/>
        </p:nvSpPr>
        <p:spPr bwMode="auto">
          <a:xfrm>
            <a:off x="2328863" y="4584700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6" name="Freeform 20"/>
          <p:cNvSpPr>
            <a:spLocks/>
          </p:cNvSpPr>
          <p:nvPr/>
        </p:nvSpPr>
        <p:spPr bwMode="auto">
          <a:xfrm>
            <a:off x="1974850" y="47085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7" name="Freeform 21"/>
          <p:cNvSpPr>
            <a:spLocks/>
          </p:cNvSpPr>
          <p:nvPr/>
        </p:nvSpPr>
        <p:spPr bwMode="auto">
          <a:xfrm>
            <a:off x="2465388" y="47180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8" name="Rectangle 22"/>
          <p:cNvSpPr>
            <a:spLocks noChangeArrowheads="1"/>
          </p:cNvSpPr>
          <p:nvPr/>
        </p:nvSpPr>
        <p:spPr bwMode="auto">
          <a:xfrm>
            <a:off x="1774825" y="50784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3989" name="Rectangle 23"/>
          <p:cNvSpPr>
            <a:spLocks noChangeArrowheads="1"/>
          </p:cNvSpPr>
          <p:nvPr/>
        </p:nvSpPr>
        <p:spPr bwMode="auto">
          <a:xfrm>
            <a:off x="2781300" y="5089525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3990" name="Text Box 25"/>
          <p:cNvSpPr txBox="1">
            <a:spLocks noChangeArrowheads="1"/>
          </p:cNvSpPr>
          <p:nvPr/>
        </p:nvSpPr>
        <p:spPr bwMode="auto">
          <a:xfrm>
            <a:off x="2584450" y="5318125"/>
            <a:ext cx="191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lookup)</a:t>
            </a:r>
          </a:p>
        </p:txBody>
      </p:sp>
      <p:sp>
        <p:nvSpPr>
          <p:cNvPr id="83991" name="Text Box 26"/>
          <p:cNvSpPr txBox="1">
            <a:spLocks noChangeArrowheads="1"/>
          </p:cNvSpPr>
          <p:nvPr/>
        </p:nvSpPr>
        <p:spPr bwMode="auto">
          <a:xfrm>
            <a:off x="1111250" y="5318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3992" name="Freeform 38"/>
          <p:cNvSpPr>
            <a:spLocks/>
          </p:cNvSpPr>
          <p:nvPr/>
        </p:nvSpPr>
        <p:spPr bwMode="auto">
          <a:xfrm>
            <a:off x="6762750" y="2649538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3" name="Freeform 39"/>
          <p:cNvSpPr>
            <a:spLocks/>
          </p:cNvSpPr>
          <p:nvPr/>
        </p:nvSpPr>
        <p:spPr bwMode="auto">
          <a:xfrm>
            <a:off x="7023100" y="2649538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4" name="Freeform 40"/>
          <p:cNvSpPr>
            <a:spLocks/>
          </p:cNvSpPr>
          <p:nvPr/>
        </p:nvSpPr>
        <p:spPr bwMode="auto">
          <a:xfrm>
            <a:off x="6762750" y="2649538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Freeform 41"/>
          <p:cNvSpPr>
            <a:spLocks/>
          </p:cNvSpPr>
          <p:nvPr/>
        </p:nvSpPr>
        <p:spPr bwMode="auto">
          <a:xfrm>
            <a:off x="6762750" y="2649538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Freeform 42"/>
          <p:cNvSpPr>
            <a:spLocks/>
          </p:cNvSpPr>
          <p:nvPr/>
        </p:nvSpPr>
        <p:spPr bwMode="auto">
          <a:xfrm>
            <a:off x="6408738" y="2773363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Freeform 43"/>
          <p:cNvSpPr>
            <a:spLocks/>
          </p:cNvSpPr>
          <p:nvPr/>
        </p:nvSpPr>
        <p:spPr bwMode="auto">
          <a:xfrm>
            <a:off x="6899275" y="2782888"/>
            <a:ext cx="403225" cy="334962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Rectangle 44"/>
          <p:cNvSpPr>
            <a:spLocks noChangeArrowheads="1"/>
          </p:cNvSpPr>
          <p:nvPr/>
        </p:nvSpPr>
        <p:spPr bwMode="auto">
          <a:xfrm>
            <a:off x="6208713" y="3143250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3999" name="Rectangle 45"/>
          <p:cNvSpPr>
            <a:spLocks noChangeArrowheads="1"/>
          </p:cNvSpPr>
          <p:nvPr/>
        </p:nvSpPr>
        <p:spPr bwMode="auto">
          <a:xfrm>
            <a:off x="7215188" y="315436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4000" name="Text Box 46"/>
          <p:cNvSpPr txBox="1">
            <a:spLocks noChangeArrowheads="1"/>
          </p:cNvSpPr>
          <p:nvPr/>
        </p:nvSpPr>
        <p:spPr bwMode="auto">
          <a:xfrm>
            <a:off x="6167438" y="246856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4001" name="Text Box 47"/>
          <p:cNvSpPr txBox="1">
            <a:spLocks noChangeArrowheads="1"/>
          </p:cNvSpPr>
          <p:nvPr/>
        </p:nvSpPr>
        <p:spPr bwMode="auto">
          <a:xfrm>
            <a:off x="7018338" y="3382963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4002" name="Text Box 48"/>
          <p:cNvSpPr txBox="1">
            <a:spLocks noChangeArrowheads="1"/>
          </p:cNvSpPr>
          <p:nvPr/>
        </p:nvSpPr>
        <p:spPr bwMode="auto">
          <a:xfrm>
            <a:off x="5595938" y="3382963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4003" name="Freeform 49"/>
          <p:cNvSpPr>
            <a:spLocks/>
          </p:cNvSpPr>
          <p:nvPr/>
        </p:nvSpPr>
        <p:spPr bwMode="auto">
          <a:xfrm>
            <a:off x="6762750" y="4538663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4" name="Freeform 50"/>
          <p:cNvSpPr>
            <a:spLocks/>
          </p:cNvSpPr>
          <p:nvPr/>
        </p:nvSpPr>
        <p:spPr bwMode="auto">
          <a:xfrm>
            <a:off x="7023100" y="4538663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5" name="Freeform 51"/>
          <p:cNvSpPr>
            <a:spLocks/>
          </p:cNvSpPr>
          <p:nvPr/>
        </p:nvSpPr>
        <p:spPr bwMode="auto">
          <a:xfrm>
            <a:off x="6762750" y="4538663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6" name="Freeform 52"/>
          <p:cNvSpPr>
            <a:spLocks/>
          </p:cNvSpPr>
          <p:nvPr/>
        </p:nvSpPr>
        <p:spPr bwMode="auto">
          <a:xfrm>
            <a:off x="6762750" y="4538663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7" name="Freeform 53"/>
          <p:cNvSpPr>
            <a:spLocks/>
          </p:cNvSpPr>
          <p:nvPr/>
        </p:nvSpPr>
        <p:spPr bwMode="auto">
          <a:xfrm>
            <a:off x="6408738" y="4662488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8" name="Freeform 54"/>
          <p:cNvSpPr>
            <a:spLocks/>
          </p:cNvSpPr>
          <p:nvPr/>
        </p:nvSpPr>
        <p:spPr bwMode="auto">
          <a:xfrm>
            <a:off x="6899275" y="4672013"/>
            <a:ext cx="403225" cy="334962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9" name="Rectangle 55"/>
          <p:cNvSpPr>
            <a:spLocks noChangeArrowheads="1"/>
          </p:cNvSpPr>
          <p:nvPr/>
        </p:nvSpPr>
        <p:spPr bwMode="auto">
          <a:xfrm>
            <a:off x="6208713" y="503237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4010" name="Rectangle 56"/>
          <p:cNvSpPr>
            <a:spLocks noChangeArrowheads="1"/>
          </p:cNvSpPr>
          <p:nvPr/>
        </p:nvSpPr>
        <p:spPr bwMode="auto">
          <a:xfrm>
            <a:off x="7215188" y="504348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4011" name="Text Box 57"/>
          <p:cNvSpPr txBox="1">
            <a:spLocks noChangeArrowheads="1"/>
          </p:cNvSpPr>
          <p:nvPr/>
        </p:nvSpPr>
        <p:spPr bwMode="auto">
          <a:xfrm>
            <a:off x="6167438" y="435768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4012" name="Text Box 58"/>
          <p:cNvSpPr txBox="1">
            <a:spLocks noChangeArrowheads="1"/>
          </p:cNvSpPr>
          <p:nvPr/>
        </p:nvSpPr>
        <p:spPr bwMode="auto">
          <a:xfrm>
            <a:off x="7018338" y="527208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4013" name="Text Box 59"/>
          <p:cNvSpPr txBox="1">
            <a:spLocks noChangeArrowheads="1"/>
          </p:cNvSpPr>
          <p:nvPr/>
        </p:nvSpPr>
        <p:spPr bwMode="auto">
          <a:xfrm>
            <a:off x="5595938" y="527208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4014" name="Text Box 82"/>
          <p:cNvSpPr txBox="1">
            <a:spLocks noChangeArrowheads="1"/>
          </p:cNvSpPr>
          <p:nvPr/>
        </p:nvSpPr>
        <p:spPr bwMode="auto">
          <a:xfrm>
            <a:off x="2743200" y="2209800"/>
            <a:ext cx="147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cost=10,530</a:t>
            </a:r>
          </a:p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order=sid</a:t>
            </a:r>
          </a:p>
        </p:txBody>
      </p:sp>
      <p:sp>
        <p:nvSpPr>
          <p:cNvPr id="84015" name="Text Box 83"/>
          <p:cNvSpPr txBox="1">
            <a:spLocks noChangeArrowheads="1"/>
          </p:cNvSpPr>
          <p:nvPr/>
        </p:nvSpPr>
        <p:spPr bwMode="auto">
          <a:xfrm>
            <a:off x="2609850" y="4175125"/>
            <a:ext cx="1509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cost=410</a:t>
            </a:r>
          </a:p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order=none</a:t>
            </a:r>
          </a:p>
        </p:txBody>
      </p:sp>
      <p:sp>
        <p:nvSpPr>
          <p:cNvPr id="84016" name="Text Box 85"/>
          <p:cNvSpPr txBox="1">
            <a:spLocks noChangeArrowheads="1"/>
          </p:cNvSpPr>
          <p:nvPr/>
        </p:nvSpPr>
        <p:spPr bwMode="auto">
          <a:xfrm>
            <a:off x="7119938" y="2224088"/>
            <a:ext cx="1325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cost=60</a:t>
            </a:r>
          </a:p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order=bid</a:t>
            </a:r>
          </a:p>
        </p:txBody>
      </p:sp>
      <p:sp>
        <p:nvSpPr>
          <p:cNvPr id="84017" name="Text Box 86"/>
          <p:cNvSpPr txBox="1">
            <a:spLocks noChangeArrowheads="1"/>
          </p:cNvSpPr>
          <p:nvPr/>
        </p:nvSpPr>
        <p:spPr bwMode="auto">
          <a:xfrm>
            <a:off x="7119938" y="4221163"/>
            <a:ext cx="1325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cost=60</a:t>
            </a:r>
          </a:p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order=bid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748338" y="4144963"/>
            <a:ext cx="2268537" cy="1447800"/>
            <a:chOff x="301" y="2736"/>
            <a:chExt cx="1429" cy="912"/>
          </a:xfrm>
        </p:grpSpPr>
        <p:sp>
          <p:nvSpPr>
            <p:cNvPr id="84036" name="Line 96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7" name="Line 97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019" name="Text Box 98"/>
          <p:cNvSpPr txBox="1">
            <a:spLocks noChangeArrowheads="1"/>
          </p:cNvSpPr>
          <p:nvPr/>
        </p:nvSpPr>
        <p:spPr bwMode="auto">
          <a:xfrm>
            <a:off x="2043113" y="1371600"/>
            <a:ext cx="115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S       R:</a:t>
            </a:r>
          </a:p>
        </p:txBody>
      </p:sp>
      <p:grpSp>
        <p:nvGrpSpPr>
          <p:cNvPr id="84020" name="Group 99"/>
          <p:cNvGrpSpPr>
            <a:grpSpLocks/>
          </p:cNvGrpSpPr>
          <p:nvPr/>
        </p:nvGrpSpPr>
        <p:grpSpPr bwMode="auto">
          <a:xfrm>
            <a:off x="2363788" y="1395413"/>
            <a:ext cx="381000" cy="304800"/>
            <a:chOff x="4817" y="2736"/>
            <a:chExt cx="165" cy="66"/>
          </a:xfrm>
        </p:grpSpPr>
        <p:sp>
          <p:nvSpPr>
            <p:cNvPr id="84032" name="Freeform 100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3" name="Freeform 101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4" name="Freeform 102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5" name="Freeform 103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021" name="Text Box 104"/>
          <p:cNvSpPr txBox="1">
            <a:spLocks noChangeArrowheads="1"/>
          </p:cNvSpPr>
          <p:nvPr/>
        </p:nvSpPr>
        <p:spPr bwMode="auto">
          <a:xfrm>
            <a:off x="6284913" y="12954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B       R:</a:t>
            </a:r>
          </a:p>
        </p:txBody>
      </p:sp>
      <p:grpSp>
        <p:nvGrpSpPr>
          <p:cNvPr id="84022" name="Group 105"/>
          <p:cNvGrpSpPr>
            <a:grpSpLocks/>
          </p:cNvGrpSpPr>
          <p:nvPr/>
        </p:nvGrpSpPr>
        <p:grpSpPr bwMode="auto">
          <a:xfrm>
            <a:off x="6645275" y="1319213"/>
            <a:ext cx="381000" cy="304800"/>
            <a:chOff x="4817" y="2736"/>
            <a:chExt cx="165" cy="66"/>
          </a:xfrm>
        </p:grpSpPr>
        <p:sp>
          <p:nvSpPr>
            <p:cNvPr id="84028" name="Freeform 106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29" name="Freeform 107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0" name="Freeform 108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1" name="Freeform 109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023" name="Text Box 117"/>
          <p:cNvSpPr txBox="1">
            <a:spLocks noChangeArrowheads="1"/>
          </p:cNvSpPr>
          <p:nvPr/>
        </p:nvSpPr>
        <p:spPr bwMode="auto">
          <a:xfrm>
            <a:off x="990600" y="4433888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Index-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295400" y="2286000"/>
            <a:ext cx="2268538" cy="1447800"/>
            <a:chOff x="301" y="2736"/>
            <a:chExt cx="1429" cy="912"/>
          </a:xfrm>
        </p:grpSpPr>
        <p:sp>
          <p:nvSpPr>
            <p:cNvPr id="84026" name="Line 119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27" name="Line 120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3 (3-relation subplans)</a:t>
            </a:r>
            <a:endParaRPr lang="el-GR" smtClean="0"/>
          </a:p>
        </p:txBody>
      </p:sp>
      <p:sp>
        <p:nvSpPr>
          <p:cNvPr id="84995" name="Rectangle 7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cost = 410 + 10(10) = 510</a:t>
            </a:r>
          </a:p>
        </p:txBody>
      </p:sp>
      <p:sp>
        <p:nvSpPr>
          <p:cNvPr id="84997" name="Text Box 38"/>
          <p:cNvSpPr txBox="1">
            <a:spLocks noChangeArrowheads="1"/>
          </p:cNvSpPr>
          <p:nvPr/>
        </p:nvSpPr>
        <p:spPr bwMode="auto">
          <a:xfrm>
            <a:off x="5562600" y="3795713"/>
            <a:ext cx="2568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S        R </a:t>
            </a:r>
            <a:r>
              <a:rPr lang="en-US" sz="2000" dirty="0" err="1">
                <a:solidFill>
                  <a:schemeClr val="accent2"/>
                </a:solidFill>
              </a:rPr>
              <a:t>subplan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cost=410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order=none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result size = 10 pages</a:t>
            </a:r>
          </a:p>
        </p:txBody>
      </p:sp>
      <p:grpSp>
        <p:nvGrpSpPr>
          <p:cNvPr id="84998" name="Group 39"/>
          <p:cNvGrpSpPr>
            <a:grpSpLocks/>
          </p:cNvGrpSpPr>
          <p:nvPr/>
        </p:nvGrpSpPr>
        <p:grpSpPr bwMode="auto">
          <a:xfrm>
            <a:off x="5867400" y="3871913"/>
            <a:ext cx="381000" cy="228600"/>
            <a:chOff x="4817" y="2736"/>
            <a:chExt cx="165" cy="66"/>
          </a:xfrm>
        </p:grpSpPr>
        <p:sp>
          <p:nvSpPr>
            <p:cNvPr id="85040" name="Freeform 40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1" name="Freeform 41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2" name="Freeform 42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3" name="Freeform 43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999" name="Freeform 47"/>
          <p:cNvSpPr>
            <a:spLocks/>
          </p:cNvSpPr>
          <p:nvPr/>
        </p:nvSpPr>
        <p:spPr bwMode="auto">
          <a:xfrm>
            <a:off x="2500313" y="1323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Freeform 48"/>
          <p:cNvSpPr>
            <a:spLocks/>
          </p:cNvSpPr>
          <p:nvPr/>
        </p:nvSpPr>
        <p:spPr bwMode="auto">
          <a:xfrm>
            <a:off x="2760663" y="1323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Freeform 49"/>
          <p:cNvSpPr>
            <a:spLocks/>
          </p:cNvSpPr>
          <p:nvPr/>
        </p:nvSpPr>
        <p:spPr bwMode="auto">
          <a:xfrm>
            <a:off x="2500313" y="1323975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Freeform 50"/>
          <p:cNvSpPr>
            <a:spLocks/>
          </p:cNvSpPr>
          <p:nvPr/>
        </p:nvSpPr>
        <p:spPr bwMode="auto">
          <a:xfrm>
            <a:off x="2500313" y="1323975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Freeform 51"/>
          <p:cNvSpPr>
            <a:spLocks/>
          </p:cNvSpPr>
          <p:nvPr/>
        </p:nvSpPr>
        <p:spPr bwMode="auto">
          <a:xfrm>
            <a:off x="2146300" y="1447800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Freeform 52"/>
          <p:cNvSpPr>
            <a:spLocks/>
          </p:cNvSpPr>
          <p:nvPr/>
        </p:nvSpPr>
        <p:spPr bwMode="auto">
          <a:xfrm>
            <a:off x="2636838" y="145732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Rectangle 53"/>
          <p:cNvSpPr>
            <a:spLocks noChangeArrowheads="1"/>
          </p:cNvSpPr>
          <p:nvPr/>
        </p:nvSpPr>
        <p:spPr bwMode="auto">
          <a:xfrm>
            <a:off x="2952750" y="1828800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B</a:t>
            </a:r>
          </a:p>
        </p:txBody>
      </p:sp>
      <p:sp>
        <p:nvSpPr>
          <p:cNvPr id="85006" name="Text Box 54"/>
          <p:cNvSpPr txBox="1">
            <a:spLocks noChangeArrowheads="1"/>
          </p:cNvSpPr>
          <p:nvPr/>
        </p:nvSpPr>
        <p:spPr bwMode="auto">
          <a:xfrm>
            <a:off x="1892300" y="11430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85007" name="Text Box 55"/>
          <p:cNvSpPr txBox="1">
            <a:spLocks noChangeArrowheads="1"/>
          </p:cNvSpPr>
          <p:nvPr/>
        </p:nvSpPr>
        <p:spPr bwMode="auto">
          <a:xfrm>
            <a:off x="2755900" y="205740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5008" name="Freeform 67"/>
          <p:cNvSpPr>
            <a:spLocks/>
          </p:cNvSpPr>
          <p:nvPr/>
        </p:nvSpPr>
        <p:spPr bwMode="auto">
          <a:xfrm>
            <a:off x="2360613" y="43561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Freeform 68"/>
          <p:cNvSpPr>
            <a:spLocks/>
          </p:cNvSpPr>
          <p:nvPr/>
        </p:nvSpPr>
        <p:spPr bwMode="auto">
          <a:xfrm>
            <a:off x="2620963" y="43561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Freeform 69"/>
          <p:cNvSpPr>
            <a:spLocks/>
          </p:cNvSpPr>
          <p:nvPr/>
        </p:nvSpPr>
        <p:spPr bwMode="auto">
          <a:xfrm>
            <a:off x="2360613" y="4356100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Freeform 70"/>
          <p:cNvSpPr>
            <a:spLocks/>
          </p:cNvSpPr>
          <p:nvPr/>
        </p:nvSpPr>
        <p:spPr bwMode="auto">
          <a:xfrm>
            <a:off x="2360613" y="4356100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Freeform 71"/>
          <p:cNvSpPr>
            <a:spLocks/>
          </p:cNvSpPr>
          <p:nvPr/>
        </p:nvSpPr>
        <p:spPr bwMode="auto">
          <a:xfrm>
            <a:off x="2006600" y="44799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Freeform 72"/>
          <p:cNvSpPr>
            <a:spLocks/>
          </p:cNvSpPr>
          <p:nvPr/>
        </p:nvSpPr>
        <p:spPr bwMode="auto">
          <a:xfrm>
            <a:off x="2497138" y="44894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Rectangle 73"/>
          <p:cNvSpPr>
            <a:spLocks noChangeArrowheads="1"/>
          </p:cNvSpPr>
          <p:nvPr/>
        </p:nvSpPr>
        <p:spPr bwMode="auto">
          <a:xfrm>
            <a:off x="2813050" y="48609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B</a:t>
            </a:r>
          </a:p>
        </p:txBody>
      </p:sp>
      <p:sp>
        <p:nvSpPr>
          <p:cNvPr id="85015" name="Text Box 74"/>
          <p:cNvSpPr txBox="1">
            <a:spLocks noChangeArrowheads="1"/>
          </p:cNvSpPr>
          <p:nvPr/>
        </p:nvSpPr>
        <p:spPr bwMode="auto">
          <a:xfrm>
            <a:off x="1752600" y="417512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5016" name="Text Box 75"/>
          <p:cNvSpPr txBox="1">
            <a:spLocks noChangeArrowheads="1"/>
          </p:cNvSpPr>
          <p:nvPr/>
        </p:nvSpPr>
        <p:spPr bwMode="auto">
          <a:xfrm>
            <a:off x="2616200" y="50895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5017" name="Rectangle 77"/>
          <p:cNvSpPr>
            <a:spLocks noChangeArrowheads="1"/>
          </p:cNvSpPr>
          <p:nvPr/>
        </p:nvSpPr>
        <p:spPr bwMode="auto">
          <a:xfrm>
            <a:off x="533400" y="61722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cost = 410 + 2*10 + 3*10 = 460</a:t>
            </a:r>
          </a:p>
        </p:txBody>
      </p:sp>
      <p:sp>
        <p:nvSpPr>
          <p:cNvPr id="85018" name="Freeform 78"/>
          <p:cNvSpPr>
            <a:spLocks/>
          </p:cNvSpPr>
          <p:nvPr/>
        </p:nvSpPr>
        <p:spPr bwMode="auto">
          <a:xfrm>
            <a:off x="1947863" y="1903413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Freeform 79"/>
          <p:cNvSpPr>
            <a:spLocks/>
          </p:cNvSpPr>
          <p:nvPr/>
        </p:nvSpPr>
        <p:spPr bwMode="auto">
          <a:xfrm>
            <a:off x="2208213" y="1903413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Freeform 80"/>
          <p:cNvSpPr>
            <a:spLocks/>
          </p:cNvSpPr>
          <p:nvPr/>
        </p:nvSpPr>
        <p:spPr bwMode="auto">
          <a:xfrm>
            <a:off x="1947863" y="1903413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Freeform 81"/>
          <p:cNvSpPr>
            <a:spLocks/>
          </p:cNvSpPr>
          <p:nvPr/>
        </p:nvSpPr>
        <p:spPr bwMode="auto">
          <a:xfrm>
            <a:off x="1947863" y="1903413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Freeform 82"/>
          <p:cNvSpPr>
            <a:spLocks/>
          </p:cNvSpPr>
          <p:nvPr/>
        </p:nvSpPr>
        <p:spPr bwMode="auto">
          <a:xfrm>
            <a:off x="1593850" y="2027238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Freeform 83"/>
          <p:cNvSpPr>
            <a:spLocks/>
          </p:cNvSpPr>
          <p:nvPr/>
        </p:nvSpPr>
        <p:spPr bwMode="auto">
          <a:xfrm>
            <a:off x="2084388" y="2036763"/>
            <a:ext cx="403225" cy="334962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Rectangle 84"/>
          <p:cNvSpPr>
            <a:spLocks noChangeArrowheads="1"/>
          </p:cNvSpPr>
          <p:nvPr/>
        </p:nvSpPr>
        <p:spPr bwMode="auto">
          <a:xfrm>
            <a:off x="1393825" y="23971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5025" name="Rectangle 85"/>
          <p:cNvSpPr>
            <a:spLocks noChangeArrowheads="1"/>
          </p:cNvSpPr>
          <p:nvPr/>
        </p:nvSpPr>
        <p:spPr bwMode="auto">
          <a:xfrm>
            <a:off x="2400300" y="2408238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5026" name="Text Box 86"/>
          <p:cNvSpPr txBox="1">
            <a:spLocks noChangeArrowheads="1"/>
          </p:cNvSpPr>
          <p:nvPr/>
        </p:nvSpPr>
        <p:spPr bwMode="auto">
          <a:xfrm>
            <a:off x="2203450" y="2636838"/>
            <a:ext cx="191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lookup)</a:t>
            </a:r>
          </a:p>
        </p:txBody>
      </p:sp>
      <p:sp>
        <p:nvSpPr>
          <p:cNvPr id="85027" name="Text Box 87"/>
          <p:cNvSpPr txBox="1">
            <a:spLocks noChangeArrowheads="1"/>
          </p:cNvSpPr>
          <p:nvPr/>
        </p:nvSpPr>
        <p:spPr bwMode="auto">
          <a:xfrm>
            <a:off x="730250" y="26368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5028" name="Text Box 88"/>
          <p:cNvSpPr txBox="1">
            <a:spLocks noChangeArrowheads="1"/>
          </p:cNvSpPr>
          <p:nvPr/>
        </p:nvSpPr>
        <p:spPr bwMode="auto">
          <a:xfrm>
            <a:off x="609600" y="1752600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Index-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85029" name="Freeform 89"/>
          <p:cNvSpPr>
            <a:spLocks/>
          </p:cNvSpPr>
          <p:nvPr/>
        </p:nvSpPr>
        <p:spPr bwMode="auto">
          <a:xfrm>
            <a:off x="1871663" y="4951413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0" name="Freeform 90"/>
          <p:cNvSpPr>
            <a:spLocks/>
          </p:cNvSpPr>
          <p:nvPr/>
        </p:nvSpPr>
        <p:spPr bwMode="auto">
          <a:xfrm>
            <a:off x="2132013" y="4951413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1" name="Freeform 91"/>
          <p:cNvSpPr>
            <a:spLocks/>
          </p:cNvSpPr>
          <p:nvPr/>
        </p:nvSpPr>
        <p:spPr bwMode="auto">
          <a:xfrm>
            <a:off x="1871663" y="4951413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2" name="Freeform 92"/>
          <p:cNvSpPr>
            <a:spLocks/>
          </p:cNvSpPr>
          <p:nvPr/>
        </p:nvSpPr>
        <p:spPr bwMode="auto">
          <a:xfrm>
            <a:off x="1871663" y="4951413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3" name="Freeform 93"/>
          <p:cNvSpPr>
            <a:spLocks/>
          </p:cNvSpPr>
          <p:nvPr/>
        </p:nvSpPr>
        <p:spPr bwMode="auto">
          <a:xfrm>
            <a:off x="1517650" y="5075238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4" name="Freeform 94"/>
          <p:cNvSpPr>
            <a:spLocks/>
          </p:cNvSpPr>
          <p:nvPr/>
        </p:nvSpPr>
        <p:spPr bwMode="auto">
          <a:xfrm>
            <a:off x="2008188" y="5084763"/>
            <a:ext cx="403225" cy="334962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5" name="Rectangle 95"/>
          <p:cNvSpPr>
            <a:spLocks noChangeArrowheads="1"/>
          </p:cNvSpPr>
          <p:nvPr/>
        </p:nvSpPr>
        <p:spPr bwMode="auto">
          <a:xfrm>
            <a:off x="1317625" y="54451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5036" name="Rectangle 96"/>
          <p:cNvSpPr>
            <a:spLocks noChangeArrowheads="1"/>
          </p:cNvSpPr>
          <p:nvPr/>
        </p:nvSpPr>
        <p:spPr bwMode="auto">
          <a:xfrm>
            <a:off x="2324100" y="5456238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5037" name="Text Box 97"/>
          <p:cNvSpPr txBox="1">
            <a:spLocks noChangeArrowheads="1"/>
          </p:cNvSpPr>
          <p:nvPr/>
        </p:nvSpPr>
        <p:spPr bwMode="auto">
          <a:xfrm>
            <a:off x="2127250" y="5684838"/>
            <a:ext cx="191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lookup)</a:t>
            </a:r>
          </a:p>
        </p:txBody>
      </p:sp>
      <p:sp>
        <p:nvSpPr>
          <p:cNvPr id="85038" name="Text Box 98"/>
          <p:cNvSpPr txBox="1">
            <a:spLocks noChangeArrowheads="1"/>
          </p:cNvSpPr>
          <p:nvPr/>
        </p:nvSpPr>
        <p:spPr bwMode="auto">
          <a:xfrm>
            <a:off x="654050" y="56848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5039" name="Text Box 99"/>
          <p:cNvSpPr txBox="1">
            <a:spLocks noChangeArrowheads="1"/>
          </p:cNvSpPr>
          <p:nvPr/>
        </p:nvSpPr>
        <p:spPr bwMode="auto">
          <a:xfrm>
            <a:off x="533400" y="4800600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Index-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7275"/>
              </p:ext>
            </p:extLst>
          </p:nvPr>
        </p:nvGraphicFramePr>
        <p:xfrm>
          <a:off x="5642769" y="1223847"/>
          <a:ext cx="3276600" cy="234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7073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Nrecs</a:t>
                      </a:r>
                      <a:r>
                        <a:rPr lang="en-US" b="1" dirty="0" smtClean="0"/>
                        <a:t>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40980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Pass 3 (continued)</a:t>
            </a:r>
            <a:endParaRPr lang="el-GR" smtClean="0"/>
          </a:p>
        </p:txBody>
      </p:sp>
      <p:sp>
        <p:nvSpPr>
          <p:cNvPr id="86018" name="Rectangle 61"/>
          <p:cNvSpPr>
            <a:spLocks noGrp="1" noChangeArrowheads="1"/>
          </p:cNvSpPr>
          <p:nvPr>
            <p:ph idx="1"/>
          </p:nvPr>
        </p:nvSpPr>
        <p:spPr>
          <a:xfrm>
            <a:off x="141288" y="3364250"/>
            <a:ext cx="3606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Cost = 60 + 10(10,000)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   = 100,060</a:t>
            </a:r>
          </a:p>
        </p:txBody>
      </p:sp>
      <p:sp>
        <p:nvSpPr>
          <p:cNvPr id="86020" name="Freeform 14"/>
          <p:cNvSpPr>
            <a:spLocks/>
          </p:cNvSpPr>
          <p:nvPr/>
        </p:nvSpPr>
        <p:spPr bwMode="auto">
          <a:xfrm>
            <a:off x="1293813" y="2273637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Freeform 15"/>
          <p:cNvSpPr>
            <a:spLocks/>
          </p:cNvSpPr>
          <p:nvPr/>
        </p:nvSpPr>
        <p:spPr bwMode="auto">
          <a:xfrm>
            <a:off x="1554163" y="2273637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Freeform 16"/>
          <p:cNvSpPr>
            <a:spLocks/>
          </p:cNvSpPr>
          <p:nvPr/>
        </p:nvSpPr>
        <p:spPr bwMode="auto">
          <a:xfrm>
            <a:off x="1293813" y="2273637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Freeform 17"/>
          <p:cNvSpPr>
            <a:spLocks/>
          </p:cNvSpPr>
          <p:nvPr/>
        </p:nvSpPr>
        <p:spPr bwMode="auto">
          <a:xfrm>
            <a:off x="1293813" y="2273637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Freeform 18"/>
          <p:cNvSpPr>
            <a:spLocks/>
          </p:cNvSpPr>
          <p:nvPr/>
        </p:nvSpPr>
        <p:spPr bwMode="auto">
          <a:xfrm>
            <a:off x="939800" y="2397462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Freeform 19"/>
          <p:cNvSpPr>
            <a:spLocks/>
          </p:cNvSpPr>
          <p:nvPr/>
        </p:nvSpPr>
        <p:spPr bwMode="auto">
          <a:xfrm>
            <a:off x="1430338" y="2406987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Rectangle 20"/>
          <p:cNvSpPr>
            <a:spLocks noChangeArrowheads="1"/>
          </p:cNvSpPr>
          <p:nvPr/>
        </p:nvSpPr>
        <p:spPr bwMode="auto">
          <a:xfrm>
            <a:off x="739775" y="2767350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6027" name="Rectangle 21"/>
          <p:cNvSpPr>
            <a:spLocks noChangeArrowheads="1"/>
          </p:cNvSpPr>
          <p:nvPr/>
        </p:nvSpPr>
        <p:spPr bwMode="auto">
          <a:xfrm>
            <a:off x="1746250" y="2778462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6028" name="Text Box 22"/>
          <p:cNvSpPr txBox="1">
            <a:spLocks noChangeArrowheads="1"/>
          </p:cNvSpPr>
          <p:nvPr/>
        </p:nvSpPr>
        <p:spPr bwMode="auto">
          <a:xfrm>
            <a:off x="698500" y="2092662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029" name="Text Box 23"/>
          <p:cNvSpPr txBox="1">
            <a:spLocks noChangeArrowheads="1"/>
          </p:cNvSpPr>
          <p:nvPr/>
        </p:nvSpPr>
        <p:spPr bwMode="auto">
          <a:xfrm>
            <a:off x="1549400" y="3007062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30" name="Text Box 24"/>
          <p:cNvSpPr txBox="1">
            <a:spLocks noChangeArrowheads="1"/>
          </p:cNvSpPr>
          <p:nvPr/>
        </p:nvSpPr>
        <p:spPr bwMode="auto">
          <a:xfrm>
            <a:off x="127000" y="3007062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31" name="Text Box 26"/>
          <p:cNvSpPr txBox="1">
            <a:spLocks noChangeArrowheads="1"/>
          </p:cNvSpPr>
          <p:nvPr/>
        </p:nvSpPr>
        <p:spPr bwMode="auto">
          <a:xfrm>
            <a:off x="6059082" y="3480137"/>
            <a:ext cx="26773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       R </a:t>
            </a:r>
            <a:r>
              <a:rPr lang="en-US" sz="2000" dirty="0" err="1">
                <a:solidFill>
                  <a:schemeClr val="accent2"/>
                </a:solidFill>
              </a:rPr>
              <a:t>subplan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cost=60, order=bid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result size = </a:t>
            </a:r>
            <a:r>
              <a:rPr lang="en-US" sz="2000" dirty="0" smtClean="0">
                <a:solidFill>
                  <a:schemeClr val="accent2"/>
                </a:solidFill>
              </a:rPr>
              <a:t>10 pages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86032" name="Group 27"/>
          <p:cNvGrpSpPr>
            <a:grpSpLocks/>
          </p:cNvGrpSpPr>
          <p:nvPr/>
        </p:nvGrpSpPr>
        <p:grpSpPr bwMode="auto">
          <a:xfrm>
            <a:off x="6363882" y="3556337"/>
            <a:ext cx="381000" cy="228600"/>
            <a:chOff x="4817" y="2736"/>
            <a:chExt cx="165" cy="66"/>
          </a:xfrm>
        </p:grpSpPr>
        <p:sp>
          <p:nvSpPr>
            <p:cNvPr id="86106" name="Freeform 28"/>
            <p:cNvSpPr>
              <a:spLocks/>
            </p:cNvSpPr>
            <p:nvPr/>
          </p:nvSpPr>
          <p:spPr bwMode="auto">
            <a:xfrm>
              <a:off x="4817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7" name="Freeform 29"/>
            <p:cNvSpPr>
              <a:spLocks/>
            </p:cNvSpPr>
            <p:nvPr/>
          </p:nvSpPr>
          <p:spPr bwMode="auto">
            <a:xfrm>
              <a:off x="4981" y="2736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8" name="Freeform 30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9" name="Freeform 31"/>
            <p:cNvSpPr>
              <a:spLocks/>
            </p:cNvSpPr>
            <p:nvPr/>
          </p:nvSpPr>
          <p:spPr bwMode="auto">
            <a:xfrm>
              <a:off x="4817" y="2736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33" name="Freeform 32"/>
          <p:cNvSpPr>
            <a:spLocks/>
          </p:cNvSpPr>
          <p:nvPr/>
        </p:nvSpPr>
        <p:spPr bwMode="auto">
          <a:xfrm>
            <a:off x="1814513" y="1679912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Freeform 33"/>
          <p:cNvSpPr>
            <a:spLocks/>
          </p:cNvSpPr>
          <p:nvPr/>
        </p:nvSpPr>
        <p:spPr bwMode="auto">
          <a:xfrm>
            <a:off x="2074863" y="1679912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Freeform 34"/>
          <p:cNvSpPr>
            <a:spLocks/>
          </p:cNvSpPr>
          <p:nvPr/>
        </p:nvSpPr>
        <p:spPr bwMode="auto">
          <a:xfrm>
            <a:off x="1814513" y="1679912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Freeform 35"/>
          <p:cNvSpPr>
            <a:spLocks/>
          </p:cNvSpPr>
          <p:nvPr/>
        </p:nvSpPr>
        <p:spPr bwMode="auto">
          <a:xfrm>
            <a:off x="1814513" y="1679912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Freeform 36"/>
          <p:cNvSpPr>
            <a:spLocks/>
          </p:cNvSpPr>
          <p:nvPr/>
        </p:nvSpPr>
        <p:spPr bwMode="auto">
          <a:xfrm>
            <a:off x="1460500" y="1803737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Freeform 37"/>
          <p:cNvSpPr>
            <a:spLocks/>
          </p:cNvSpPr>
          <p:nvPr/>
        </p:nvSpPr>
        <p:spPr bwMode="auto">
          <a:xfrm>
            <a:off x="1951038" y="1813262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Rectangle 38"/>
          <p:cNvSpPr>
            <a:spLocks noChangeArrowheads="1"/>
          </p:cNvSpPr>
          <p:nvPr/>
        </p:nvSpPr>
        <p:spPr bwMode="auto">
          <a:xfrm>
            <a:off x="2266950" y="2184737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S</a:t>
            </a:r>
          </a:p>
        </p:txBody>
      </p:sp>
      <p:sp>
        <p:nvSpPr>
          <p:cNvPr id="86040" name="Text Box 39"/>
          <p:cNvSpPr txBox="1">
            <a:spLocks noChangeArrowheads="1"/>
          </p:cNvSpPr>
          <p:nvPr/>
        </p:nvSpPr>
        <p:spPr bwMode="auto">
          <a:xfrm>
            <a:off x="1206500" y="149893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86041" name="Text Box 40"/>
          <p:cNvSpPr txBox="1">
            <a:spLocks noChangeArrowheads="1"/>
          </p:cNvSpPr>
          <p:nvPr/>
        </p:nvSpPr>
        <p:spPr bwMode="auto">
          <a:xfrm>
            <a:off x="2070100" y="2413337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42" name="Freeform 41"/>
          <p:cNvSpPr>
            <a:spLocks/>
          </p:cNvSpPr>
          <p:nvPr/>
        </p:nvSpPr>
        <p:spPr bwMode="auto">
          <a:xfrm>
            <a:off x="1166813" y="4965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Freeform 42"/>
          <p:cNvSpPr>
            <a:spLocks/>
          </p:cNvSpPr>
          <p:nvPr/>
        </p:nvSpPr>
        <p:spPr bwMode="auto">
          <a:xfrm>
            <a:off x="1427163" y="4965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Freeform 43"/>
          <p:cNvSpPr>
            <a:spLocks/>
          </p:cNvSpPr>
          <p:nvPr/>
        </p:nvSpPr>
        <p:spPr bwMode="auto">
          <a:xfrm>
            <a:off x="1166813" y="4965700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Freeform 44"/>
          <p:cNvSpPr>
            <a:spLocks/>
          </p:cNvSpPr>
          <p:nvPr/>
        </p:nvSpPr>
        <p:spPr bwMode="auto">
          <a:xfrm>
            <a:off x="1166813" y="4965700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6" name="Freeform 45"/>
          <p:cNvSpPr>
            <a:spLocks/>
          </p:cNvSpPr>
          <p:nvPr/>
        </p:nvSpPr>
        <p:spPr bwMode="auto">
          <a:xfrm>
            <a:off x="812800" y="50895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7" name="Freeform 46"/>
          <p:cNvSpPr>
            <a:spLocks/>
          </p:cNvSpPr>
          <p:nvPr/>
        </p:nvSpPr>
        <p:spPr bwMode="auto">
          <a:xfrm>
            <a:off x="1303338" y="50990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8" name="Rectangle 47"/>
          <p:cNvSpPr>
            <a:spLocks noChangeArrowheads="1"/>
          </p:cNvSpPr>
          <p:nvPr/>
        </p:nvSpPr>
        <p:spPr bwMode="auto">
          <a:xfrm>
            <a:off x="612775" y="54594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6049" name="Rectangle 48"/>
          <p:cNvSpPr>
            <a:spLocks noChangeArrowheads="1"/>
          </p:cNvSpPr>
          <p:nvPr/>
        </p:nvSpPr>
        <p:spPr bwMode="auto">
          <a:xfrm>
            <a:off x="1619250" y="54705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6050" name="Text Box 49"/>
          <p:cNvSpPr txBox="1">
            <a:spLocks noChangeArrowheads="1"/>
          </p:cNvSpPr>
          <p:nvPr/>
        </p:nvSpPr>
        <p:spPr bwMode="auto">
          <a:xfrm>
            <a:off x="571500" y="478472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051" name="Text Box 50"/>
          <p:cNvSpPr txBox="1">
            <a:spLocks noChangeArrowheads="1"/>
          </p:cNvSpPr>
          <p:nvPr/>
        </p:nvSpPr>
        <p:spPr bwMode="auto">
          <a:xfrm>
            <a:off x="1422400" y="5699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52" name="Text Box 51"/>
          <p:cNvSpPr txBox="1">
            <a:spLocks noChangeArrowheads="1"/>
          </p:cNvSpPr>
          <p:nvPr/>
        </p:nvSpPr>
        <p:spPr bwMode="auto">
          <a:xfrm>
            <a:off x="0" y="5699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53" name="Freeform 52"/>
          <p:cNvSpPr>
            <a:spLocks/>
          </p:cNvSpPr>
          <p:nvPr/>
        </p:nvSpPr>
        <p:spPr bwMode="auto">
          <a:xfrm>
            <a:off x="1687513" y="4371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4" name="Freeform 53"/>
          <p:cNvSpPr>
            <a:spLocks/>
          </p:cNvSpPr>
          <p:nvPr/>
        </p:nvSpPr>
        <p:spPr bwMode="auto">
          <a:xfrm>
            <a:off x="1947863" y="4371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5" name="Freeform 54"/>
          <p:cNvSpPr>
            <a:spLocks/>
          </p:cNvSpPr>
          <p:nvPr/>
        </p:nvSpPr>
        <p:spPr bwMode="auto">
          <a:xfrm>
            <a:off x="1687513" y="4371975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6" name="Freeform 55"/>
          <p:cNvSpPr>
            <a:spLocks/>
          </p:cNvSpPr>
          <p:nvPr/>
        </p:nvSpPr>
        <p:spPr bwMode="auto">
          <a:xfrm>
            <a:off x="1687513" y="4371975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7" name="Freeform 56"/>
          <p:cNvSpPr>
            <a:spLocks/>
          </p:cNvSpPr>
          <p:nvPr/>
        </p:nvSpPr>
        <p:spPr bwMode="auto">
          <a:xfrm>
            <a:off x="1333500" y="4495800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8" name="Freeform 57"/>
          <p:cNvSpPr>
            <a:spLocks/>
          </p:cNvSpPr>
          <p:nvPr/>
        </p:nvSpPr>
        <p:spPr bwMode="auto">
          <a:xfrm>
            <a:off x="1824038" y="450532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9" name="Rectangle 58"/>
          <p:cNvSpPr>
            <a:spLocks noChangeArrowheads="1"/>
          </p:cNvSpPr>
          <p:nvPr/>
        </p:nvSpPr>
        <p:spPr bwMode="auto">
          <a:xfrm>
            <a:off x="2139950" y="4876800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S</a:t>
            </a:r>
          </a:p>
        </p:txBody>
      </p:sp>
      <p:sp>
        <p:nvSpPr>
          <p:cNvPr id="86060" name="Text Box 59"/>
          <p:cNvSpPr txBox="1">
            <a:spLocks noChangeArrowheads="1"/>
          </p:cNvSpPr>
          <p:nvPr/>
        </p:nvSpPr>
        <p:spPr bwMode="auto">
          <a:xfrm>
            <a:off x="1079500" y="41910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061" name="Text Box 60"/>
          <p:cNvSpPr txBox="1">
            <a:spLocks noChangeArrowheads="1"/>
          </p:cNvSpPr>
          <p:nvPr/>
        </p:nvSpPr>
        <p:spPr bwMode="auto">
          <a:xfrm>
            <a:off x="1943100" y="510540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62" name="Rectangle 62"/>
          <p:cNvSpPr>
            <a:spLocks noChangeArrowheads="1"/>
          </p:cNvSpPr>
          <p:nvPr/>
        </p:nvSpPr>
        <p:spPr bwMode="auto">
          <a:xfrm>
            <a:off x="30163" y="6086475"/>
            <a:ext cx="391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Cost = 60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+ 10*2 + 3*10,000 </a:t>
            </a:r>
            <a:endParaRPr lang="en-US" sz="2000" dirty="0" smtClean="0">
              <a:solidFill>
                <a:schemeClr val="tx1"/>
              </a:solidFill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   =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30,080</a:t>
            </a:r>
          </a:p>
        </p:txBody>
      </p:sp>
      <p:sp>
        <p:nvSpPr>
          <p:cNvPr id="86063" name="Freeform 63"/>
          <p:cNvSpPr>
            <a:spLocks/>
          </p:cNvSpPr>
          <p:nvPr/>
        </p:nvSpPr>
        <p:spPr bwMode="auto">
          <a:xfrm>
            <a:off x="4397375" y="2273637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4" name="Freeform 64"/>
          <p:cNvSpPr>
            <a:spLocks/>
          </p:cNvSpPr>
          <p:nvPr/>
        </p:nvSpPr>
        <p:spPr bwMode="auto">
          <a:xfrm>
            <a:off x="4657725" y="2273637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5" name="Freeform 65"/>
          <p:cNvSpPr>
            <a:spLocks/>
          </p:cNvSpPr>
          <p:nvPr/>
        </p:nvSpPr>
        <p:spPr bwMode="auto">
          <a:xfrm>
            <a:off x="4397375" y="2273637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6" name="Freeform 66"/>
          <p:cNvSpPr>
            <a:spLocks/>
          </p:cNvSpPr>
          <p:nvPr/>
        </p:nvSpPr>
        <p:spPr bwMode="auto">
          <a:xfrm>
            <a:off x="4397375" y="2273637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7" name="Freeform 67"/>
          <p:cNvSpPr>
            <a:spLocks/>
          </p:cNvSpPr>
          <p:nvPr/>
        </p:nvSpPr>
        <p:spPr bwMode="auto">
          <a:xfrm>
            <a:off x="4043363" y="2397462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8" name="Freeform 68"/>
          <p:cNvSpPr>
            <a:spLocks/>
          </p:cNvSpPr>
          <p:nvPr/>
        </p:nvSpPr>
        <p:spPr bwMode="auto">
          <a:xfrm>
            <a:off x="4533900" y="2406987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9" name="Rectangle 69"/>
          <p:cNvSpPr>
            <a:spLocks noChangeArrowheads="1"/>
          </p:cNvSpPr>
          <p:nvPr/>
        </p:nvSpPr>
        <p:spPr bwMode="auto">
          <a:xfrm>
            <a:off x="3843338" y="2767350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6070" name="Rectangle 70"/>
          <p:cNvSpPr>
            <a:spLocks noChangeArrowheads="1"/>
          </p:cNvSpPr>
          <p:nvPr/>
        </p:nvSpPr>
        <p:spPr bwMode="auto">
          <a:xfrm>
            <a:off x="4849813" y="2778462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6071" name="Text Box 71"/>
          <p:cNvSpPr txBox="1">
            <a:spLocks noChangeArrowheads="1"/>
          </p:cNvSpPr>
          <p:nvPr/>
        </p:nvSpPr>
        <p:spPr bwMode="auto">
          <a:xfrm>
            <a:off x="3802063" y="2092662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072" name="Text Box 72"/>
          <p:cNvSpPr txBox="1">
            <a:spLocks noChangeArrowheads="1"/>
          </p:cNvSpPr>
          <p:nvPr/>
        </p:nvSpPr>
        <p:spPr bwMode="auto">
          <a:xfrm>
            <a:off x="4652963" y="3007062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73" name="Text Box 73"/>
          <p:cNvSpPr txBox="1">
            <a:spLocks noChangeArrowheads="1"/>
          </p:cNvSpPr>
          <p:nvPr/>
        </p:nvSpPr>
        <p:spPr bwMode="auto">
          <a:xfrm>
            <a:off x="3230563" y="3007062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74" name="Freeform 74"/>
          <p:cNvSpPr>
            <a:spLocks/>
          </p:cNvSpPr>
          <p:nvPr/>
        </p:nvSpPr>
        <p:spPr bwMode="auto">
          <a:xfrm>
            <a:off x="4918075" y="1679912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5" name="Freeform 75"/>
          <p:cNvSpPr>
            <a:spLocks/>
          </p:cNvSpPr>
          <p:nvPr/>
        </p:nvSpPr>
        <p:spPr bwMode="auto">
          <a:xfrm>
            <a:off x="5178425" y="1679912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6" name="Freeform 76"/>
          <p:cNvSpPr>
            <a:spLocks/>
          </p:cNvSpPr>
          <p:nvPr/>
        </p:nvSpPr>
        <p:spPr bwMode="auto">
          <a:xfrm>
            <a:off x="4918075" y="1679912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7" name="Freeform 77"/>
          <p:cNvSpPr>
            <a:spLocks/>
          </p:cNvSpPr>
          <p:nvPr/>
        </p:nvSpPr>
        <p:spPr bwMode="auto">
          <a:xfrm>
            <a:off x="4918075" y="1679912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8" name="Freeform 78"/>
          <p:cNvSpPr>
            <a:spLocks/>
          </p:cNvSpPr>
          <p:nvPr/>
        </p:nvSpPr>
        <p:spPr bwMode="auto">
          <a:xfrm>
            <a:off x="4564063" y="1803737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9" name="Freeform 79"/>
          <p:cNvSpPr>
            <a:spLocks/>
          </p:cNvSpPr>
          <p:nvPr/>
        </p:nvSpPr>
        <p:spPr bwMode="auto">
          <a:xfrm>
            <a:off x="5054600" y="1813262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0" name="Rectangle 80"/>
          <p:cNvSpPr>
            <a:spLocks noChangeArrowheads="1"/>
          </p:cNvSpPr>
          <p:nvPr/>
        </p:nvSpPr>
        <p:spPr bwMode="auto">
          <a:xfrm>
            <a:off x="5370513" y="2184737"/>
            <a:ext cx="3254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S</a:t>
            </a:r>
          </a:p>
        </p:txBody>
      </p:sp>
      <p:sp>
        <p:nvSpPr>
          <p:cNvPr id="86081" name="Text Box 81"/>
          <p:cNvSpPr txBox="1">
            <a:spLocks noChangeArrowheads="1"/>
          </p:cNvSpPr>
          <p:nvPr/>
        </p:nvSpPr>
        <p:spPr bwMode="auto">
          <a:xfrm>
            <a:off x="3605213" y="1498937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Index-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86082" name="Text Box 82"/>
          <p:cNvSpPr txBox="1">
            <a:spLocks noChangeArrowheads="1"/>
          </p:cNvSpPr>
          <p:nvPr/>
        </p:nvSpPr>
        <p:spPr bwMode="auto">
          <a:xfrm>
            <a:off x="5173663" y="2413337"/>
            <a:ext cx="1912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lookup)</a:t>
            </a:r>
          </a:p>
        </p:txBody>
      </p:sp>
      <p:sp>
        <p:nvSpPr>
          <p:cNvPr id="86083" name="Freeform 83"/>
          <p:cNvSpPr>
            <a:spLocks/>
          </p:cNvSpPr>
          <p:nvPr/>
        </p:nvSpPr>
        <p:spPr bwMode="auto">
          <a:xfrm>
            <a:off x="4575175" y="4965700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4" name="Freeform 84"/>
          <p:cNvSpPr>
            <a:spLocks/>
          </p:cNvSpPr>
          <p:nvPr/>
        </p:nvSpPr>
        <p:spPr bwMode="auto">
          <a:xfrm>
            <a:off x="4835525" y="4965700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5" name="Freeform 85"/>
          <p:cNvSpPr>
            <a:spLocks/>
          </p:cNvSpPr>
          <p:nvPr/>
        </p:nvSpPr>
        <p:spPr bwMode="auto">
          <a:xfrm>
            <a:off x="4575175" y="4965700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6" name="Freeform 86"/>
          <p:cNvSpPr>
            <a:spLocks/>
          </p:cNvSpPr>
          <p:nvPr/>
        </p:nvSpPr>
        <p:spPr bwMode="auto">
          <a:xfrm>
            <a:off x="4575175" y="4965700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7" name="Freeform 87"/>
          <p:cNvSpPr>
            <a:spLocks/>
          </p:cNvSpPr>
          <p:nvPr/>
        </p:nvSpPr>
        <p:spPr bwMode="auto">
          <a:xfrm>
            <a:off x="4221163" y="5089525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8" name="Freeform 88"/>
          <p:cNvSpPr>
            <a:spLocks/>
          </p:cNvSpPr>
          <p:nvPr/>
        </p:nvSpPr>
        <p:spPr bwMode="auto">
          <a:xfrm>
            <a:off x="4711700" y="50990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9" name="Rectangle 89"/>
          <p:cNvSpPr>
            <a:spLocks noChangeArrowheads="1"/>
          </p:cNvSpPr>
          <p:nvPr/>
        </p:nvSpPr>
        <p:spPr bwMode="auto">
          <a:xfrm>
            <a:off x="4021138" y="54594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6090" name="Rectangle 90"/>
          <p:cNvSpPr>
            <a:spLocks noChangeArrowheads="1"/>
          </p:cNvSpPr>
          <p:nvPr/>
        </p:nvSpPr>
        <p:spPr bwMode="auto">
          <a:xfrm>
            <a:off x="5027613" y="54705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6091" name="Text Box 91"/>
          <p:cNvSpPr txBox="1">
            <a:spLocks noChangeArrowheads="1"/>
          </p:cNvSpPr>
          <p:nvPr/>
        </p:nvSpPr>
        <p:spPr bwMode="auto">
          <a:xfrm>
            <a:off x="3979863" y="4784725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092" name="Text Box 92"/>
          <p:cNvSpPr txBox="1">
            <a:spLocks noChangeArrowheads="1"/>
          </p:cNvSpPr>
          <p:nvPr/>
        </p:nvSpPr>
        <p:spPr bwMode="auto">
          <a:xfrm>
            <a:off x="4830763" y="5699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93" name="Text Box 93"/>
          <p:cNvSpPr txBox="1">
            <a:spLocks noChangeArrowheads="1"/>
          </p:cNvSpPr>
          <p:nvPr/>
        </p:nvSpPr>
        <p:spPr bwMode="auto">
          <a:xfrm>
            <a:off x="3408363" y="5699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6094" name="Freeform 94"/>
          <p:cNvSpPr>
            <a:spLocks/>
          </p:cNvSpPr>
          <p:nvPr/>
        </p:nvSpPr>
        <p:spPr bwMode="auto">
          <a:xfrm>
            <a:off x="5095875" y="4371975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5" name="Freeform 95"/>
          <p:cNvSpPr>
            <a:spLocks/>
          </p:cNvSpPr>
          <p:nvPr/>
        </p:nvSpPr>
        <p:spPr bwMode="auto">
          <a:xfrm>
            <a:off x="5356225" y="4371975"/>
            <a:ext cx="1588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6" name="Freeform 96"/>
          <p:cNvSpPr>
            <a:spLocks/>
          </p:cNvSpPr>
          <p:nvPr/>
        </p:nvSpPr>
        <p:spPr bwMode="auto">
          <a:xfrm>
            <a:off x="5095875" y="4371975"/>
            <a:ext cx="261938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7" name="Freeform 97"/>
          <p:cNvSpPr>
            <a:spLocks/>
          </p:cNvSpPr>
          <p:nvPr/>
        </p:nvSpPr>
        <p:spPr bwMode="auto">
          <a:xfrm>
            <a:off x="5095875" y="4371975"/>
            <a:ext cx="261938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8" name="Freeform 98"/>
          <p:cNvSpPr>
            <a:spLocks/>
          </p:cNvSpPr>
          <p:nvPr/>
        </p:nvSpPr>
        <p:spPr bwMode="auto">
          <a:xfrm>
            <a:off x="4741863" y="4495800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9" name="Freeform 99"/>
          <p:cNvSpPr>
            <a:spLocks/>
          </p:cNvSpPr>
          <p:nvPr/>
        </p:nvSpPr>
        <p:spPr bwMode="auto">
          <a:xfrm>
            <a:off x="5232400" y="450532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00" name="Rectangle 100"/>
          <p:cNvSpPr>
            <a:spLocks noChangeArrowheads="1"/>
          </p:cNvSpPr>
          <p:nvPr/>
        </p:nvSpPr>
        <p:spPr bwMode="auto">
          <a:xfrm>
            <a:off x="5548313" y="4876800"/>
            <a:ext cx="3254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latin typeface="Arial" pitchFamily="34" charset="0"/>
              </a:rPr>
              <a:t>S</a:t>
            </a:r>
          </a:p>
        </p:txBody>
      </p:sp>
      <p:sp>
        <p:nvSpPr>
          <p:cNvPr id="86101" name="Text Box 101"/>
          <p:cNvSpPr txBox="1">
            <a:spLocks noChangeArrowheads="1"/>
          </p:cNvSpPr>
          <p:nvPr/>
        </p:nvSpPr>
        <p:spPr bwMode="auto">
          <a:xfrm>
            <a:off x="4487863" y="41910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6102" name="Text Box 102"/>
          <p:cNvSpPr txBox="1">
            <a:spLocks noChangeArrowheads="1"/>
          </p:cNvSpPr>
          <p:nvPr/>
        </p:nvSpPr>
        <p:spPr bwMode="auto">
          <a:xfrm>
            <a:off x="5351463" y="5105400"/>
            <a:ext cx="165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scan)</a:t>
            </a:r>
          </a:p>
        </p:txBody>
      </p:sp>
      <p:sp>
        <p:nvSpPr>
          <p:cNvPr id="86103" name="Rectangle 103"/>
          <p:cNvSpPr>
            <a:spLocks noChangeArrowheads="1"/>
          </p:cNvSpPr>
          <p:nvPr/>
        </p:nvSpPr>
        <p:spPr bwMode="auto">
          <a:xfrm>
            <a:off x="3214688" y="3364250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cost =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60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+ 100*4 =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460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104" name="Rectangle 104"/>
          <p:cNvSpPr>
            <a:spLocks noChangeArrowheads="1"/>
          </p:cNvSpPr>
          <p:nvPr/>
        </p:nvSpPr>
        <p:spPr bwMode="auto">
          <a:xfrm>
            <a:off x="3965576" y="6048712"/>
            <a:ext cx="44656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Cost = 60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+ 10*2 + 10,500 </a:t>
            </a:r>
            <a:endParaRPr lang="en-US" sz="2000" dirty="0" smtClean="0">
              <a:solidFill>
                <a:schemeClr val="tx1"/>
              </a:solidFill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   =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10,580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438400" cy="476250"/>
          </a:xfrm>
        </p:spPr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35809"/>
              </p:ext>
            </p:extLst>
          </p:nvPr>
        </p:nvGraphicFramePr>
        <p:xfrm>
          <a:off x="5826126" y="61683"/>
          <a:ext cx="32766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68">
                  <a:extLst>
                    <a:ext uri="{9D8B030D-6E8A-4147-A177-3AD203B41FA5}">
                      <a16:colId xmlns="" xmlns:a16="http://schemas.microsoft.com/office/drawing/2014/main" val="996637299"/>
                    </a:ext>
                  </a:extLst>
                </a:gridCol>
                <a:gridCol w="977232">
                  <a:extLst>
                    <a:ext uri="{9D8B030D-6E8A-4147-A177-3AD203B41FA5}">
                      <a16:colId xmlns="" xmlns:a16="http://schemas.microsoft.com/office/drawing/2014/main" val="3261729495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190175948"/>
                    </a:ext>
                  </a:extLst>
                </a:gridCol>
              </a:tblGrid>
              <a:tr h="56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Nrecs</a:t>
                      </a:r>
                      <a:r>
                        <a:rPr lang="en-US" b="1" dirty="0" smtClean="0"/>
                        <a:t>/</a:t>
                      </a:r>
                    </a:p>
                    <a:p>
                      <a:r>
                        <a:rPr lang="en-US" b="1" dirty="0" smtClean="0"/>
                        <a:t>Page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Pages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464747"/>
                  </a:ext>
                </a:extLst>
              </a:tr>
              <a:tr h="32885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9502093"/>
                  </a:ext>
                </a:extLst>
              </a:tr>
              <a:tr h="328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B+tree</a:t>
                      </a:r>
                      <a:r>
                        <a:rPr lang="en-US" dirty="0" smtClean="0"/>
                        <a:t> (S)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269868"/>
                  </a:ext>
                </a:extLst>
              </a:tr>
              <a:tr h="32885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06846"/>
                  </a:ext>
                </a:extLst>
              </a:tr>
              <a:tr h="3288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20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2" grpId="0" animBg="1"/>
      <p:bldP spid="86043" grpId="0" animBg="1"/>
      <p:bldP spid="86044" grpId="0" animBg="1"/>
      <p:bldP spid="86045" grpId="0" animBg="1"/>
      <p:bldP spid="86046" grpId="0" animBg="1"/>
      <p:bldP spid="86047" grpId="0" animBg="1"/>
      <p:bldP spid="86048" grpId="0"/>
      <p:bldP spid="86049" grpId="0"/>
      <p:bldP spid="86050" grpId="0"/>
      <p:bldP spid="86051" grpId="0"/>
      <p:bldP spid="86052" grpId="0"/>
      <p:bldP spid="86053" grpId="0" animBg="1"/>
      <p:bldP spid="86054" grpId="0" animBg="1"/>
      <p:bldP spid="86055" grpId="0" animBg="1"/>
      <p:bldP spid="86056" grpId="0" animBg="1"/>
      <p:bldP spid="86057" grpId="0" animBg="1"/>
      <p:bldP spid="86058" grpId="0" animBg="1"/>
      <p:bldP spid="86059" grpId="0"/>
      <p:bldP spid="86060" grpId="0"/>
      <p:bldP spid="86061" grpId="0"/>
      <p:bldP spid="86062" grpId="0"/>
      <p:bldP spid="86063" grpId="0" animBg="1"/>
      <p:bldP spid="86064" grpId="0" animBg="1"/>
      <p:bldP spid="86065" grpId="0" animBg="1"/>
      <p:bldP spid="86066" grpId="0" animBg="1"/>
      <p:bldP spid="86067" grpId="0" animBg="1"/>
      <p:bldP spid="86068" grpId="0" animBg="1"/>
      <p:bldP spid="86069" grpId="0"/>
      <p:bldP spid="86070" grpId="0"/>
      <p:bldP spid="86071" grpId="0"/>
      <p:bldP spid="86072" grpId="0"/>
      <p:bldP spid="86073" grpId="0"/>
      <p:bldP spid="86074" grpId="0" animBg="1"/>
      <p:bldP spid="86075" grpId="0" animBg="1"/>
      <p:bldP spid="86076" grpId="0" animBg="1"/>
      <p:bldP spid="86077" grpId="0" animBg="1"/>
      <p:bldP spid="86078" grpId="0" animBg="1"/>
      <p:bldP spid="86079" grpId="0" animBg="1"/>
      <p:bldP spid="86080" grpId="0"/>
      <p:bldP spid="86081" grpId="0"/>
      <p:bldP spid="86082" grpId="0"/>
      <p:bldP spid="86083" grpId="0" animBg="1"/>
      <p:bldP spid="86084" grpId="0" animBg="1"/>
      <p:bldP spid="86085" grpId="0" animBg="1"/>
      <p:bldP spid="86086" grpId="0" animBg="1"/>
      <p:bldP spid="86087" grpId="0" animBg="1"/>
      <p:bldP spid="86088" grpId="0" animBg="1"/>
      <p:bldP spid="86089" grpId="0"/>
      <p:bldP spid="86090" grpId="0"/>
      <p:bldP spid="86091" grpId="0"/>
      <p:bldP spid="86092" grpId="0"/>
      <p:bldP spid="86093" grpId="0"/>
      <p:bldP spid="86094" grpId="0" animBg="1"/>
      <p:bldP spid="86095" grpId="0" animBg="1"/>
      <p:bldP spid="86096" grpId="0" animBg="1"/>
      <p:bldP spid="86097" grpId="0" animBg="1"/>
      <p:bldP spid="86098" grpId="0" animBg="1"/>
      <p:bldP spid="86099" grpId="0" animBg="1"/>
      <p:bldP spid="86100" grpId="0"/>
      <p:bldP spid="86101" grpId="0"/>
      <p:bldP spid="86102" grpId="0"/>
      <p:bldP spid="86103" grpId="0"/>
      <p:bldP spid="86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 the Winner is …</a:t>
            </a:r>
            <a:endParaRPr lang="el-GR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3124200"/>
            <a:ext cx="8153400" cy="3581400"/>
          </a:xfrm>
        </p:spPr>
        <p:txBody>
          <a:bodyPr/>
          <a:lstStyle/>
          <a:p>
            <a:pPr eaLnBrk="1" hangingPunct="1"/>
            <a:r>
              <a:rPr lang="en-US" smtClean="0"/>
              <a:t>Observations:</a:t>
            </a:r>
          </a:p>
          <a:p>
            <a:pPr lvl="1" eaLnBrk="1" hangingPunct="1"/>
            <a:r>
              <a:rPr lang="en-US" smtClean="0"/>
              <a:t>Best plan mixes join algorithms</a:t>
            </a:r>
          </a:p>
          <a:p>
            <a:pPr lvl="1" eaLnBrk="1" hangingPunct="1"/>
            <a:endParaRPr lang="en-US" sz="1000" smtClean="0"/>
          </a:p>
          <a:p>
            <a:pPr lvl="1" eaLnBrk="1" hangingPunct="1"/>
            <a:r>
              <a:rPr lang="en-US" smtClean="0"/>
              <a:t>Worst plan had cost &gt; 100,000 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(exact cost unknown due to pruning) </a:t>
            </a:r>
          </a:p>
          <a:p>
            <a:pPr lvl="1" eaLnBrk="1" hangingPunct="1">
              <a:buFontTx/>
              <a:buNone/>
            </a:pPr>
            <a:endParaRPr lang="en-US" sz="1000" smtClean="0"/>
          </a:p>
          <a:p>
            <a:pPr lvl="2" eaLnBrk="1" hangingPunct="1"/>
            <a:r>
              <a:rPr lang="en-US" sz="2400" smtClean="0"/>
              <a:t>Optimization yielded ~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b="1" smtClean="0">
                <a:solidFill>
                  <a:schemeClr val="accent2"/>
                </a:solidFill>
              </a:rPr>
              <a:t>1000-fold improvement </a:t>
            </a:r>
            <a:r>
              <a:rPr lang="en-US" sz="2400" smtClean="0"/>
              <a:t>over worst plan!</a:t>
            </a:r>
          </a:p>
        </p:txBody>
      </p:sp>
      <p:sp>
        <p:nvSpPr>
          <p:cNvPr id="87045" name="Freeform 4"/>
          <p:cNvSpPr>
            <a:spLocks/>
          </p:cNvSpPr>
          <p:nvPr/>
        </p:nvSpPr>
        <p:spPr bwMode="auto">
          <a:xfrm>
            <a:off x="4906963" y="1917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Freeform 5"/>
          <p:cNvSpPr>
            <a:spLocks/>
          </p:cNvSpPr>
          <p:nvPr/>
        </p:nvSpPr>
        <p:spPr bwMode="auto">
          <a:xfrm>
            <a:off x="5167313" y="1917700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Freeform 6"/>
          <p:cNvSpPr>
            <a:spLocks/>
          </p:cNvSpPr>
          <p:nvPr/>
        </p:nvSpPr>
        <p:spPr bwMode="auto">
          <a:xfrm>
            <a:off x="4906963" y="1917700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Freeform 7"/>
          <p:cNvSpPr>
            <a:spLocks/>
          </p:cNvSpPr>
          <p:nvPr/>
        </p:nvSpPr>
        <p:spPr bwMode="auto">
          <a:xfrm>
            <a:off x="4906963" y="1917700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Freeform 8"/>
          <p:cNvSpPr>
            <a:spLocks/>
          </p:cNvSpPr>
          <p:nvPr/>
        </p:nvSpPr>
        <p:spPr bwMode="auto">
          <a:xfrm>
            <a:off x="4552950" y="20415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Freeform 9"/>
          <p:cNvSpPr>
            <a:spLocks/>
          </p:cNvSpPr>
          <p:nvPr/>
        </p:nvSpPr>
        <p:spPr bwMode="auto">
          <a:xfrm>
            <a:off x="5043488" y="20510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Rectangle 10"/>
          <p:cNvSpPr>
            <a:spLocks noChangeArrowheads="1"/>
          </p:cNvSpPr>
          <p:nvPr/>
        </p:nvSpPr>
        <p:spPr bwMode="auto">
          <a:xfrm>
            <a:off x="4352925" y="24114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5359400" y="24225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4311650" y="173672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SMJ</a:t>
            </a: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5162550" y="2651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7055" name="Text Box 14"/>
          <p:cNvSpPr txBox="1">
            <a:spLocks noChangeArrowheads="1"/>
          </p:cNvSpPr>
          <p:nvPr/>
        </p:nvSpPr>
        <p:spPr bwMode="auto">
          <a:xfrm>
            <a:off x="3740150" y="265112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(heap scan)</a:t>
            </a:r>
          </a:p>
        </p:txBody>
      </p:sp>
      <p:sp>
        <p:nvSpPr>
          <p:cNvPr id="87056" name="Freeform 15"/>
          <p:cNvSpPr>
            <a:spLocks/>
          </p:cNvSpPr>
          <p:nvPr/>
        </p:nvSpPr>
        <p:spPr bwMode="auto">
          <a:xfrm>
            <a:off x="5427663" y="1323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Freeform 16"/>
          <p:cNvSpPr>
            <a:spLocks/>
          </p:cNvSpPr>
          <p:nvPr/>
        </p:nvSpPr>
        <p:spPr bwMode="auto">
          <a:xfrm>
            <a:off x="5688013" y="1323975"/>
            <a:ext cx="1587" cy="104775"/>
          </a:xfrm>
          <a:custGeom>
            <a:avLst/>
            <a:gdLst>
              <a:gd name="T0" fmla="*/ 0 w 1"/>
              <a:gd name="T1" fmla="*/ 0 h 66"/>
              <a:gd name="T2" fmla="*/ 0 w 1"/>
              <a:gd name="T3" fmla="*/ 2147483647 h 66"/>
              <a:gd name="T4" fmla="*/ 0 w 1"/>
              <a:gd name="T5" fmla="*/ 0 h 66"/>
              <a:gd name="T6" fmla="*/ 0 60000 65536"/>
              <a:gd name="T7" fmla="*/ 0 60000 65536"/>
              <a:gd name="T8" fmla="*/ 0 60000 65536"/>
              <a:gd name="T9" fmla="*/ 0 w 1"/>
              <a:gd name="T10" fmla="*/ 0 h 66"/>
              <a:gd name="T11" fmla="*/ 1 w 1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6">
                <a:moveTo>
                  <a:pt x="0" y="0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Freeform 17"/>
          <p:cNvSpPr>
            <a:spLocks/>
          </p:cNvSpPr>
          <p:nvPr/>
        </p:nvSpPr>
        <p:spPr bwMode="auto">
          <a:xfrm>
            <a:off x="5427663" y="1323975"/>
            <a:ext cx="261937" cy="104775"/>
          </a:xfrm>
          <a:custGeom>
            <a:avLst/>
            <a:gdLst>
              <a:gd name="T0" fmla="*/ 0 w 165"/>
              <a:gd name="T1" fmla="*/ 0 h 66"/>
              <a:gd name="T2" fmla="*/ 2147483647 w 165"/>
              <a:gd name="T3" fmla="*/ 2147483647 h 66"/>
              <a:gd name="T4" fmla="*/ 0 w 165"/>
              <a:gd name="T5" fmla="*/ 0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0"/>
                </a:moveTo>
                <a:lnTo>
                  <a:pt x="164" y="6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Freeform 18"/>
          <p:cNvSpPr>
            <a:spLocks/>
          </p:cNvSpPr>
          <p:nvPr/>
        </p:nvSpPr>
        <p:spPr bwMode="auto">
          <a:xfrm>
            <a:off x="5427663" y="1323975"/>
            <a:ext cx="261937" cy="104775"/>
          </a:xfrm>
          <a:custGeom>
            <a:avLst/>
            <a:gdLst>
              <a:gd name="T0" fmla="*/ 0 w 165"/>
              <a:gd name="T1" fmla="*/ 2147483647 h 66"/>
              <a:gd name="T2" fmla="*/ 2147483647 w 165"/>
              <a:gd name="T3" fmla="*/ 0 h 66"/>
              <a:gd name="T4" fmla="*/ 0 w 165"/>
              <a:gd name="T5" fmla="*/ 2147483647 h 66"/>
              <a:gd name="T6" fmla="*/ 0 60000 65536"/>
              <a:gd name="T7" fmla="*/ 0 60000 65536"/>
              <a:gd name="T8" fmla="*/ 0 60000 65536"/>
              <a:gd name="T9" fmla="*/ 0 w 165"/>
              <a:gd name="T10" fmla="*/ 0 h 66"/>
              <a:gd name="T11" fmla="*/ 165 w 165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" h="66">
                <a:moveTo>
                  <a:pt x="0" y="65"/>
                </a:moveTo>
                <a:lnTo>
                  <a:pt x="164" y="0"/>
                </a:lnTo>
                <a:lnTo>
                  <a:pt x="0" y="65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Freeform 19"/>
          <p:cNvSpPr>
            <a:spLocks/>
          </p:cNvSpPr>
          <p:nvPr/>
        </p:nvSpPr>
        <p:spPr bwMode="auto">
          <a:xfrm>
            <a:off x="5073650" y="1447800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1" name="Freeform 20"/>
          <p:cNvSpPr>
            <a:spLocks/>
          </p:cNvSpPr>
          <p:nvPr/>
        </p:nvSpPr>
        <p:spPr bwMode="auto">
          <a:xfrm>
            <a:off x="5564188" y="1457325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Rectangle 21"/>
          <p:cNvSpPr>
            <a:spLocks noChangeArrowheads="1"/>
          </p:cNvSpPr>
          <p:nvPr/>
        </p:nvSpPr>
        <p:spPr bwMode="auto">
          <a:xfrm>
            <a:off x="5880100" y="1828800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7063" name="Text Box 22"/>
          <p:cNvSpPr txBox="1">
            <a:spLocks noChangeArrowheads="1"/>
          </p:cNvSpPr>
          <p:nvPr/>
        </p:nvSpPr>
        <p:spPr bwMode="auto">
          <a:xfrm>
            <a:off x="4114800" y="1143000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Index-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87064" name="Text Box 23"/>
          <p:cNvSpPr txBox="1">
            <a:spLocks noChangeArrowheads="1"/>
          </p:cNvSpPr>
          <p:nvPr/>
        </p:nvSpPr>
        <p:spPr bwMode="auto">
          <a:xfrm>
            <a:off x="5683250" y="2057400"/>
            <a:ext cx="191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(INDEX lookup)</a:t>
            </a:r>
          </a:p>
        </p:txBody>
      </p:sp>
      <p:sp>
        <p:nvSpPr>
          <p:cNvPr id="87065" name="Rectangle 24"/>
          <p:cNvSpPr>
            <a:spLocks noChangeArrowheads="1"/>
          </p:cNvSpPr>
          <p:nvPr/>
        </p:nvSpPr>
        <p:spPr bwMode="auto">
          <a:xfrm>
            <a:off x="6172200" y="12192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cost = 460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26C2C2-76FD-4DA4-B641-135F360E49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notes w.r.t. reality…</a:t>
            </a:r>
            <a:endParaRPr lang="el-GR" dirty="0" smtClean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1816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In spite of pruning plan space, this approach is </a:t>
            </a:r>
            <a:r>
              <a:rPr lang="en-US" sz="2800" dirty="0" smtClean="0">
                <a:solidFill>
                  <a:schemeClr val="accent2"/>
                </a:solidFill>
              </a:rPr>
              <a:t>still exponential</a:t>
            </a:r>
            <a:r>
              <a:rPr lang="en-US" sz="2800" dirty="0" smtClean="0"/>
              <a:t> in the # of tables</a:t>
            </a:r>
          </a:p>
          <a:p>
            <a:pPr lvl="1" eaLnBrk="1" hangingPunct="1">
              <a:defRPr/>
            </a:pPr>
            <a:r>
              <a:rPr lang="en-US" sz="2800" u="sng" dirty="0" smtClean="0"/>
              <a:t>Rule of thumb</a:t>
            </a:r>
            <a:r>
              <a:rPr lang="en-US" sz="2800" dirty="0" smtClean="0"/>
              <a:t>: works well for &lt; 10 joins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In real systems, COST considered is: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#IOs + </a:t>
            </a:r>
            <a:r>
              <a:rPr lang="en-US" sz="2800" i="1" dirty="0" smtClean="0">
                <a:solidFill>
                  <a:srgbClr val="FF0000"/>
                </a:solidFill>
              </a:rPr>
              <a:t>factor </a:t>
            </a:r>
            <a:r>
              <a:rPr lang="en-US" sz="2800" dirty="0" smtClean="0">
                <a:solidFill>
                  <a:srgbClr val="FF0000"/>
                </a:solidFill>
              </a:rPr>
              <a:t>* #CPU Instructions</a:t>
            </a:r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System R strategy: Summary</a:t>
            </a:r>
            <a:endParaRPr lang="el-GR" sz="4000" smtClean="0"/>
          </a:p>
        </p:txBody>
      </p:sp>
      <p:sp>
        <p:nvSpPr>
          <p:cNvPr id="89090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Enumerate plans using N passes (N = # relations joined):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subset of relations, retain only: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Cheapest </a:t>
            </a:r>
            <a:r>
              <a:rPr lang="en-US" dirty="0" err="1" smtClean="0"/>
              <a:t>subplan</a:t>
            </a:r>
            <a:r>
              <a:rPr lang="en-US" dirty="0" smtClean="0"/>
              <a:t> overall (possibly unordered), plus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Cheapest </a:t>
            </a:r>
            <a:r>
              <a:rPr lang="en-US" dirty="0" err="1" smtClean="0"/>
              <a:t>subplan</a:t>
            </a:r>
            <a:r>
              <a:rPr lang="en-US" dirty="0" smtClean="0"/>
              <a:t> for each </a:t>
            </a:r>
            <a:r>
              <a:rPr lang="en-US" i="1" dirty="0" smtClean="0">
                <a:solidFill>
                  <a:schemeClr val="accent2"/>
                </a:solidFill>
              </a:rPr>
              <a:t>interesting order </a:t>
            </a:r>
            <a:r>
              <a:rPr lang="en-US" dirty="0" smtClean="0"/>
              <a:t>of the tuples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dirty="0" smtClean="0"/>
              <a:t>For each </a:t>
            </a:r>
            <a:r>
              <a:rPr lang="en-US" dirty="0" err="1" smtClean="0"/>
              <a:t>subplan</a:t>
            </a:r>
            <a:r>
              <a:rPr lang="en-US" dirty="0" smtClean="0"/>
              <a:t> retained, remember cost and result size estimates</a:t>
            </a: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Cost Estimates for Single-Relation Plans</a:t>
            </a:r>
            <a:endParaRPr lang="el-GR" sz="3600" smtClean="0"/>
          </a:p>
        </p:txBody>
      </p:sp>
      <p:sp>
        <p:nvSpPr>
          <p:cNvPr id="55298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Index on primary key matches selection: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i="1" dirty="0" smtClean="0"/>
              <a:t>Cost is </a:t>
            </a:r>
            <a:r>
              <a:rPr lang="en-US" i="1" dirty="0" smtClean="0">
                <a:solidFill>
                  <a:schemeClr val="accent2"/>
                </a:solidFill>
              </a:rPr>
              <a:t>Height(I)+1 for a B+ tree</a:t>
            </a:r>
            <a:r>
              <a:rPr lang="en-US" i="1" dirty="0" smtClean="0"/>
              <a:t>, about </a:t>
            </a:r>
            <a:r>
              <a:rPr lang="en-US" i="1" dirty="0" smtClean="0">
                <a:solidFill>
                  <a:schemeClr val="accent2"/>
                </a:solidFill>
              </a:rPr>
              <a:t>2.2 for hash </a:t>
            </a:r>
            <a:r>
              <a:rPr lang="en-US" i="1" dirty="0" smtClean="0"/>
              <a:t>index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Clustered index matching one or more conjuncts: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i="1" dirty="0" smtClean="0">
                <a:solidFill>
                  <a:schemeClr val="accent2"/>
                </a:solidFill>
              </a:rPr>
              <a:t>(</a:t>
            </a:r>
            <a:r>
              <a:rPr lang="en-US" i="1" dirty="0" err="1" smtClean="0">
                <a:solidFill>
                  <a:schemeClr val="accent2"/>
                </a:solidFill>
              </a:rPr>
              <a:t>NPages</a:t>
            </a:r>
            <a:r>
              <a:rPr lang="en-US" i="1" dirty="0" smtClean="0">
                <a:solidFill>
                  <a:schemeClr val="accent2"/>
                </a:solidFill>
              </a:rPr>
              <a:t>(I)+</a:t>
            </a:r>
            <a:r>
              <a:rPr lang="en-US" i="1" dirty="0" err="1" smtClean="0">
                <a:solidFill>
                  <a:schemeClr val="accent2"/>
                </a:solidFill>
              </a:rPr>
              <a:t>N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Pages</a:t>
            </a:r>
            <a:r>
              <a:rPr lang="en-US" i="1" dirty="0" smtClean="0">
                <a:solidFill>
                  <a:schemeClr val="accent2"/>
                </a:solidFill>
              </a:rPr>
              <a:t>(R)) * product of RF</a:t>
            </a:r>
            <a:r>
              <a:rPr lang="en-US" i="1" dirty="0" smtClean="0">
                <a:solidFill>
                  <a:schemeClr val="accent2"/>
                </a:solidFill>
                <a:ea typeface="MS PGothic" pitchFamily="34" charset="-128"/>
              </a:rPr>
              <a:t>’</a:t>
            </a:r>
            <a:r>
              <a:rPr lang="en-US" altLang="ja-JP" i="1" dirty="0" smtClean="0">
                <a:solidFill>
                  <a:schemeClr val="accent2"/>
                </a:solidFill>
                <a:ea typeface="MS PGothic" pitchFamily="34" charset="-128"/>
              </a:rPr>
              <a:t>s of matching selects</a:t>
            </a:r>
            <a:r>
              <a:rPr lang="en-US" altLang="ja-JP" i="1" dirty="0" smtClean="0"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Non-clustered index matching one or more conjuncts: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i="1" dirty="0" smtClean="0">
                <a:solidFill>
                  <a:schemeClr val="accent2"/>
                </a:solidFill>
              </a:rPr>
              <a:t>(</a:t>
            </a:r>
            <a:r>
              <a:rPr lang="en-US" i="1" dirty="0" err="1" smtClean="0">
                <a:solidFill>
                  <a:schemeClr val="accent2"/>
                </a:solidFill>
              </a:rPr>
              <a:t>NPages</a:t>
            </a:r>
            <a:r>
              <a:rPr lang="en-US" i="1" dirty="0" smtClean="0">
                <a:solidFill>
                  <a:schemeClr val="accent2"/>
                </a:solidFill>
              </a:rPr>
              <a:t>(I)+</a:t>
            </a:r>
            <a:r>
              <a:rPr lang="en-US" i="1" dirty="0" err="1" smtClean="0">
                <a:solidFill>
                  <a:schemeClr val="accent2"/>
                </a:solidFill>
              </a:rPr>
              <a:t>N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Tuples</a:t>
            </a:r>
            <a:r>
              <a:rPr lang="en-US" i="1" dirty="0" smtClean="0">
                <a:solidFill>
                  <a:schemeClr val="accent2"/>
                </a:solidFill>
              </a:rPr>
              <a:t>(R)) * product of RF</a:t>
            </a:r>
            <a:r>
              <a:rPr lang="ja-JP" altLang="en-US" i="1" dirty="0" smtClean="0">
                <a:solidFill>
                  <a:schemeClr val="accent2"/>
                </a:solidFill>
                <a:ea typeface="MS PGothic" pitchFamily="34" charset="-128"/>
              </a:rPr>
              <a:t>’</a:t>
            </a:r>
            <a:r>
              <a:rPr lang="en-US" altLang="ja-JP" i="1" dirty="0" smtClean="0">
                <a:solidFill>
                  <a:schemeClr val="accent2"/>
                </a:solidFill>
                <a:ea typeface="MS PGothic" pitchFamily="34" charset="-128"/>
              </a:rPr>
              <a:t>s of matching selects</a:t>
            </a:r>
            <a:endParaRPr lang="en-US" altLang="ja-JP" i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Sequential scan of file:</a:t>
            </a:r>
          </a:p>
          <a:p>
            <a:pPr lvl="1" eaLnBrk="1" hangingPunct="1">
              <a:lnSpc>
                <a:spcPct val="90000"/>
              </a:lnSpc>
              <a:buSzPct val="75000"/>
              <a:defRPr/>
            </a:pPr>
            <a:r>
              <a:rPr lang="en-US" i="1" dirty="0" err="1" smtClean="0">
                <a:solidFill>
                  <a:schemeClr val="accent2"/>
                </a:solidFill>
              </a:rPr>
              <a:t>NPages</a:t>
            </a:r>
            <a:r>
              <a:rPr lang="en-US" i="1" dirty="0" smtClean="0">
                <a:solidFill>
                  <a:schemeClr val="accent2"/>
                </a:solidFill>
              </a:rPr>
              <a:t>(R)</a:t>
            </a:r>
            <a:endParaRPr lang="en-US" i="1" dirty="0" smtClean="0"/>
          </a:p>
          <a:p>
            <a:pPr>
              <a:lnSpc>
                <a:spcPct val="90000"/>
              </a:lnSpc>
              <a:buSzPct val="75000"/>
              <a:defRPr/>
            </a:pPr>
            <a:r>
              <a:rPr lang="en-US" sz="2800" b="1" i="1" u="sng" dirty="0" smtClean="0">
                <a:solidFill>
                  <a:schemeClr val="accent2"/>
                </a:solidFill>
              </a:rPr>
              <a:t>Note:</a:t>
            </a:r>
            <a:r>
              <a:rPr lang="en-US" sz="2800" b="1" i="1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smtClean="0"/>
              <a:t>Must also charge for duplicate elimination if required</a:t>
            </a: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  <a:endParaRPr lang="el-GR" smtClean="0"/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2209800"/>
            <a:ext cx="9144000" cy="457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/>
              <a:t>Assume</a:t>
            </a:r>
            <a:endParaRPr lang="en-US" sz="2400" dirty="0" smtClean="0"/>
          </a:p>
          <a:p>
            <a:pPr lvl="1"/>
            <a:r>
              <a:rPr lang="en-US" sz="2000" dirty="0" smtClean="0"/>
              <a:t>Sailors has 500 pages, 40000 tuples. Data contains 10 distinct ratings</a:t>
            </a:r>
          </a:p>
          <a:p>
            <a:pPr eaLnBrk="1" hangingPunct="1"/>
            <a:r>
              <a:rPr lang="en-US" sz="2800" dirty="0" smtClean="0"/>
              <a:t>If we have an 50-page </a:t>
            </a:r>
            <a:r>
              <a:rPr lang="en-US" sz="2800" dirty="0" smtClean="0">
                <a:solidFill>
                  <a:schemeClr val="accent2"/>
                </a:solidFill>
              </a:rPr>
              <a:t>index on </a:t>
            </a:r>
            <a:r>
              <a:rPr lang="en-US" sz="2800" i="1" dirty="0" smtClean="0">
                <a:solidFill>
                  <a:schemeClr val="accent2"/>
                </a:solidFill>
              </a:rPr>
              <a:t>rating</a:t>
            </a:r>
            <a:r>
              <a:rPr lang="en-US" sz="2800" dirty="0" smtClean="0"/>
              <a:t>:</a:t>
            </a:r>
          </a:p>
          <a:p>
            <a:pPr lvl="1" eaLnBrk="1" hangingPunct="1">
              <a:buSzPct val="75000"/>
            </a:pPr>
            <a:r>
              <a:rPr lang="en-US" dirty="0" smtClean="0"/>
              <a:t>Cardinality: (1/</a:t>
            </a:r>
            <a:r>
              <a:rPr lang="en-US" dirty="0" err="1" smtClean="0"/>
              <a:t>NKeys</a:t>
            </a:r>
            <a:r>
              <a:rPr lang="en-US" dirty="0" smtClean="0"/>
              <a:t>(I)) * </a:t>
            </a:r>
            <a:r>
              <a:rPr lang="en-US" dirty="0" err="1" smtClean="0"/>
              <a:t>NTuples</a:t>
            </a:r>
            <a:r>
              <a:rPr lang="en-US" dirty="0" smtClean="0"/>
              <a:t>(S) = (1/10)*40000 tuples</a:t>
            </a:r>
          </a:p>
          <a:p>
            <a:pPr lvl="1" eaLnBrk="1" hangingPunct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Clustered index: </a:t>
            </a:r>
            <a:r>
              <a:rPr lang="en-US" dirty="0" smtClean="0"/>
              <a:t>cost = (1/</a:t>
            </a:r>
            <a:r>
              <a:rPr lang="en-US" dirty="0" err="1" smtClean="0"/>
              <a:t>NKeys</a:t>
            </a:r>
            <a:r>
              <a:rPr lang="en-US" dirty="0" smtClean="0"/>
              <a:t>(I)) * (</a:t>
            </a:r>
            <a:r>
              <a:rPr lang="en-US" dirty="0" err="1" smtClean="0"/>
              <a:t>NPages</a:t>
            </a:r>
            <a:r>
              <a:rPr lang="en-US" dirty="0" smtClean="0"/>
              <a:t>(I)+</a:t>
            </a:r>
            <a:r>
              <a:rPr lang="en-US" dirty="0" err="1" smtClean="0"/>
              <a:t>NPages</a:t>
            </a:r>
            <a:r>
              <a:rPr lang="en-US" dirty="0" smtClean="0"/>
              <a:t>(S)) =  	         </a:t>
            </a:r>
            <a:r>
              <a:rPr lang="en-US" dirty="0" smtClean="0">
                <a:solidFill>
                  <a:schemeClr val="accent2"/>
                </a:solidFill>
              </a:rPr>
              <a:t>(1/10) * (50+500) = 55 pages retrieved.</a:t>
            </a:r>
          </a:p>
          <a:p>
            <a:pPr lvl="1" eaLnBrk="1" hangingPunct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Unclustered index: </a:t>
            </a:r>
            <a:r>
              <a:rPr lang="en-US" dirty="0" smtClean="0"/>
              <a:t>cost = (1/</a:t>
            </a:r>
            <a:r>
              <a:rPr lang="en-US" dirty="0" err="1" smtClean="0"/>
              <a:t>NKeys</a:t>
            </a:r>
            <a:r>
              <a:rPr lang="en-US" dirty="0" smtClean="0"/>
              <a:t>(I)) * (</a:t>
            </a:r>
            <a:r>
              <a:rPr lang="en-US" dirty="0" err="1" smtClean="0"/>
              <a:t>NPages</a:t>
            </a:r>
            <a:r>
              <a:rPr lang="en-US" dirty="0" smtClean="0"/>
              <a:t>(I)+</a:t>
            </a:r>
            <a:r>
              <a:rPr lang="en-US" dirty="0" err="1" smtClean="0"/>
              <a:t>NTuples</a:t>
            </a:r>
            <a:r>
              <a:rPr lang="en-US" dirty="0" smtClean="0"/>
              <a:t>(S)) = 		</a:t>
            </a:r>
            <a:r>
              <a:rPr lang="en-US" dirty="0" smtClean="0">
                <a:solidFill>
                  <a:schemeClr val="accent2"/>
                </a:solidFill>
              </a:rPr>
              <a:t>(1/10) * (50+40000) = 4005 pages retrieved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Doing a </a:t>
            </a:r>
            <a:r>
              <a:rPr lang="en-US" sz="2800" dirty="0" smtClean="0">
                <a:solidFill>
                  <a:schemeClr val="accent2"/>
                </a:solidFill>
              </a:rPr>
              <a:t>file scan</a:t>
            </a:r>
            <a:r>
              <a:rPr lang="en-US" sz="2800" dirty="0" smtClean="0"/>
              <a:t>:</a:t>
            </a:r>
          </a:p>
          <a:p>
            <a:pPr lvl="1" eaLnBrk="1" hangingPunct="1">
              <a:buSzPct val="75000"/>
            </a:pPr>
            <a:r>
              <a:rPr lang="en-US" dirty="0" smtClean="0"/>
              <a:t>We retrieve all file pages</a:t>
            </a:r>
            <a:r>
              <a:rPr lang="en-US" dirty="0" smtClean="0">
                <a:solidFill>
                  <a:schemeClr val="accent2"/>
                </a:solidFill>
              </a:rPr>
              <a:t> (500)</a:t>
            </a:r>
            <a:endParaRPr lang="en-US" sz="2000" dirty="0" smtClean="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371600" y="1843819"/>
            <a:ext cx="6304527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S.sid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Sailors 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sz="2000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rating=8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000" y="658500"/>
            <a:ext cx="806767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</a:rPr>
              <a:t>Sailors (</a:t>
            </a:r>
            <a:r>
              <a:rPr lang="en-US" i="1" u="sng" dirty="0" err="1">
                <a:solidFill>
                  <a:schemeClr val="tx1"/>
                </a:solidFill>
              </a:rPr>
              <a:t>sid</a:t>
            </a:r>
            <a:r>
              <a:rPr lang="en-US" u="sng" dirty="0">
                <a:solidFill>
                  <a:schemeClr val="tx1"/>
                </a:solidFill>
              </a:rPr>
              <a:t>: integer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sname</a:t>
            </a:r>
            <a:r>
              <a:rPr lang="en-US" dirty="0">
                <a:solidFill>
                  <a:schemeClr val="tx1"/>
                </a:solidFill>
              </a:rPr>
              <a:t>: string, </a:t>
            </a:r>
            <a:r>
              <a:rPr lang="en-US" i="1" dirty="0">
                <a:solidFill>
                  <a:schemeClr val="tx1"/>
                </a:solidFill>
              </a:rPr>
              <a:t>rating</a:t>
            </a:r>
            <a:r>
              <a:rPr lang="en-US" dirty="0">
                <a:solidFill>
                  <a:schemeClr val="tx1"/>
                </a:solidFill>
              </a:rPr>
              <a:t>: integer, </a:t>
            </a:r>
            <a:r>
              <a:rPr lang="en-US" i="1" dirty="0">
                <a:solidFill>
                  <a:schemeClr val="tx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real)</a:t>
            </a:r>
          </a:p>
          <a:p>
            <a:pPr eaLnBrk="0" hangingPunct="0"/>
            <a:r>
              <a:rPr lang="en-US" dirty="0">
                <a:solidFill>
                  <a:schemeClr val="tx1"/>
                </a:solidFill>
              </a:rPr>
              <a:t>Reserves (</a:t>
            </a:r>
            <a:r>
              <a:rPr lang="en-US" i="1" u="sng" dirty="0" err="1">
                <a:solidFill>
                  <a:schemeClr val="tx1"/>
                </a:solidFill>
              </a:rPr>
              <a:t>sid</a:t>
            </a:r>
            <a:r>
              <a:rPr lang="en-US" u="sng" dirty="0">
                <a:solidFill>
                  <a:schemeClr val="tx1"/>
                </a:solidFill>
              </a:rPr>
              <a:t>: integer, </a:t>
            </a:r>
            <a:r>
              <a:rPr lang="en-US" i="1" u="sng" dirty="0">
                <a:solidFill>
                  <a:schemeClr val="tx1"/>
                </a:solidFill>
              </a:rPr>
              <a:t>bid</a:t>
            </a:r>
            <a:r>
              <a:rPr lang="en-US" u="sng" dirty="0">
                <a:solidFill>
                  <a:schemeClr val="tx1"/>
                </a:solidFill>
              </a:rPr>
              <a:t>: integer, </a:t>
            </a:r>
            <a:r>
              <a:rPr lang="en-US" i="1" u="sng" dirty="0">
                <a:solidFill>
                  <a:schemeClr val="tx1"/>
                </a:solidFill>
              </a:rPr>
              <a:t>day</a:t>
            </a:r>
            <a:r>
              <a:rPr lang="en-US" u="sng" dirty="0">
                <a:solidFill>
                  <a:schemeClr val="tx1"/>
                </a:solidFill>
              </a:rPr>
              <a:t>: dates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rname</a:t>
            </a:r>
            <a:r>
              <a:rPr lang="en-US" dirty="0">
                <a:solidFill>
                  <a:schemeClr val="tx1"/>
                </a:solidFill>
              </a:rPr>
              <a:t>: string)</a:t>
            </a:r>
          </a:p>
          <a:p>
            <a:pPr eaLnBrk="0" hangingPunct="0"/>
            <a:r>
              <a:rPr lang="en-US" dirty="0">
                <a:solidFill>
                  <a:schemeClr val="tx1"/>
                </a:solidFill>
              </a:rPr>
              <a:t>Boats (</a:t>
            </a:r>
            <a:r>
              <a:rPr lang="en-US" i="1" u="sng" dirty="0">
                <a:solidFill>
                  <a:schemeClr val="tx1"/>
                </a:solidFill>
              </a:rPr>
              <a:t>bid</a:t>
            </a:r>
            <a:r>
              <a:rPr lang="en-US" u="sng" dirty="0">
                <a:solidFill>
                  <a:schemeClr val="tx1"/>
                </a:solidFill>
              </a:rPr>
              <a:t>: integer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bname</a:t>
            </a:r>
            <a:r>
              <a:rPr lang="en-US" dirty="0">
                <a:solidFill>
                  <a:schemeClr val="tx1"/>
                </a:solidFill>
              </a:rPr>
              <a:t>: string, </a:t>
            </a:r>
            <a:r>
              <a:rPr lang="en-US" i="1" dirty="0">
                <a:solidFill>
                  <a:schemeClr val="tx1"/>
                </a:solidFill>
              </a:rPr>
              <a:t>color</a:t>
            </a:r>
            <a:r>
              <a:rPr lang="en-US" dirty="0">
                <a:solidFill>
                  <a:schemeClr val="tx1"/>
                </a:solidFill>
              </a:rPr>
              <a:t>: string)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itle 1"/>
          <p:cNvSpPr>
            <a:spLocks noGrp="1"/>
          </p:cNvSpPr>
          <p:nvPr>
            <p:ph type="title"/>
          </p:nvPr>
        </p:nvSpPr>
        <p:spPr>
          <a:xfrm>
            <a:off x="457200" y="224534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Queries Over Multiple Relations</a:t>
            </a:r>
            <a:endParaRPr lang="el-GR" dirty="0" smtClean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257800"/>
          </a:xfrm>
        </p:spPr>
        <p:txBody>
          <a:bodyPr lIns="90488" tIns="44450" rIns="90488" bIns="44450"/>
          <a:lstStyle/>
          <a:p>
            <a:pPr marL="514350" indent="-51435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800" dirty="0" smtClean="0"/>
              <a:t>Select order of relations (the only degree of freedom for left-deep plans)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000" dirty="0" smtClean="0"/>
              <a:t>maximum possible orderings = N! (</a:t>
            </a:r>
            <a:r>
              <a:rPr lang="en-US" sz="2000" dirty="0" smtClean="0">
                <a:solidFill>
                  <a:schemeClr val="accent2"/>
                </a:solidFill>
              </a:rPr>
              <a:t>but no cross-products</a:t>
            </a:r>
            <a:r>
              <a:rPr lang="en-US" sz="2000" dirty="0" smtClean="0"/>
              <a:t>)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  <a:defRPr/>
            </a:pPr>
            <a:r>
              <a:rPr lang="en-US" sz="2800" dirty="0" smtClean="0"/>
              <a:t>For each join, select join algorithm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  <a:defRPr/>
            </a:pPr>
            <a:r>
              <a:rPr lang="en-US" sz="2800" dirty="0" smtClean="0"/>
              <a:t>For each input relation, select access method</a:t>
            </a:r>
            <a:endParaRPr lang="en-US" sz="900" dirty="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Q: How many plans for a query over N relations?</a:t>
            </a:r>
            <a:endParaRPr lang="en-US" sz="1200" dirty="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Back-of-envelope calculation: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dirty="0" smtClean="0"/>
              <a:t>With 3 join algorithms, I indexes per relation:</a:t>
            </a:r>
          </a:p>
          <a:p>
            <a:pPr marL="857250" lvl="2" indent="0">
              <a:lnSpc>
                <a:spcPct val="90000"/>
              </a:lnSpc>
              <a:buNone/>
              <a:defRPr/>
            </a:pPr>
            <a:r>
              <a:rPr lang="en-US" sz="2000" dirty="0" smtClean="0"/>
              <a:t># plans ≈ [N!] * [3</a:t>
            </a:r>
            <a:r>
              <a:rPr lang="en-US" sz="2000" baseline="30000" dirty="0" smtClean="0"/>
              <a:t>(N-1)</a:t>
            </a:r>
            <a:r>
              <a:rPr lang="en-US" sz="2000" dirty="0" smtClean="0"/>
              <a:t>] * [(I + 1)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dirty="0" smtClean="0"/>
              <a:t>Suppose N = 3, I = 2: # plans ≈ 3! * 3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* 3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1458 plans</a:t>
            </a:r>
            <a:endParaRPr lang="en-US" sz="900" dirty="0" smtClean="0"/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For each candidate plan, must estimate cost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153"/>
          <p:cNvSpPr>
            <a:spLocks noChangeArrowheads="1"/>
          </p:cNvSpPr>
          <p:nvPr/>
        </p:nvSpPr>
        <p:spPr bwMode="auto">
          <a:xfrm>
            <a:off x="838200" y="6172200"/>
            <a:ext cx="73914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457200" indent="-457200"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Query optimization is NP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-hard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Pruning the Search Space</a:t>
            </a:r>
            <a:endParaRPr lang="el-GR" dirty="0" smtClean="0"/>
          </a:p>
        </p:txBody>
      </p:sp>
      <p:sp>
        <p:nvSpPr>
          <p:cNvPr id="61442" name="Rectangle 5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3352800"/>
          </a:xfrm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dirty="0" smtClean="0"/>
              <a:t>As number of joins increases, number of alternative plans grows rapidly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need to restrict search space</a:t>
            </a:r>
            <a:endParaRPr lang="en-US" i="1" dirty="0" smtClean="0"/>
          </a:p>
          <a:p>
            <a:pPr eaLnBrk="1" hangingPunct="1"/>
            <a:r>
              <a:rPr lang="en-US" dirty="0" smtClean="0"/>
              <a:t>Fundamental decision (based on System R):                              </a:t>
            </a:r>
            <a:r>
              <a:rPr lang="en-US" i="1" u="sng" dirty="0" smtClean="0">
                <a:solidFill>
                  <a:schemeClr val="accent2"/>
                </a:solidFill>
              </a:rPr>
              <a:t>only left-deep join trees</a:t>
            </a:r>
            <a:r>
              <a:rPr lang="en-US" i="1" dirty="0" smtClean="0"/>
              <a:t> </a:t>
            </a:r>
            <a:r>
              <a:rPr lang="en-US" dirty="0" smtClean="0"/>
              <a:t>are considered</a:t>
            </a:r>
          </a:p>
          <a:p>
            <a:pPr lvl="1" eaLnBrk="1" hangingPunct="1">
              <a:buSzPct val="75000"/>
            </a:pPr>
            <a:r>
              <a:rPr lang="en-US" dirty="0" smtClean="0"/>
              <a:t>Left-deep trees allow us to generate all </a:t>
            </a:r>
            <a:r>
              <a:rPr lang="en-US" i="1" dirty="0" smtClean="0">
                <a:solidFill>
                  <a:schemeClr val="accent2"/>
                </a:solidFill>
              </a:rPr>
              <a:t>fully pipelined </a:t>
            </a:r>
            <a:r>
              <a:rPr lang="en-US" dirty="0" smtClean="0"/>
              <a:t>plans</a:t>
            </a:r>
          </a:p>
          <a:p>
            <a:pPr lvl="2" eaLnBrk="1" hangingPunct="1"/>
            <a:r>
              <a:rPr lang="en-US" sz="2400" dirty="0" smtClean="0"/>
              <a:t>Intermediate results are not written to temporary files</a:t>
            </a:r>
          </a:p>
          <a:p>
            <a:pPr lvl="2" eaLnBrk="1" hangingPunct="1"/>
            <a:r>
              <a:rPr lang="en-US" sz="2400" dirty="0" smtClean="0"/>
              <a:t>Not all left-deep trees are fully pipelined (e.g., SM join)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228600" y="4572000"/>
            <a:ext cx="4397375" cy="1957388"/>
            <a:chOff x="2754" y="2928"/>
            <a:chExt cx="2770" cy="1233"/>
          </a:xfrm>
        </p:grpSpPr>
        <p:sp>
          <p:nvSpPr>
            <p:cNvPr id="61474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6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7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9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0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1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2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3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4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6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7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8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9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0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1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2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3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4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5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6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7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  <a:gd name="T6" fmla="*/ 0 60000 65536"/>
                <a:gd name="T7" fmla="*/ 0 60000 65536"/>
                <a:gd name="T8" fmla="*/ 0 60000 65536"/>
                <a:gd name="T9" fmla="*/ 0 w 253"/>
                <a:gd name="T10" fmla="*/ 0 h 210"/>
                <a:gd name="T11" fmla="*/ 253 w 253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8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9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0" name="Rectangle 43"/>
            <p:cNvSpPr>
              <a:spLocks noChangeArrowheads="1"/>
            </p:cNvSpPr>
            <p:nvPr/>
          </p:nvSpPr>
          <p:spPr bwMode="auto">
            <a:xfrm>
              <a:off x="3365" y="3926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1511" name="Rectangle 44"/>
            <p:cNvSpPr>
              <a:spLocks noChangeArrowheads="1"/>
            </p:cNvSpPr>
            <p:nvPr/>
          </p:nvSpPr>
          <p:spPr bwMode="auto">
            <a:xfrm>
              <a:off x="2754" y="3932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61512" name="Rectangle 45"/>
            <p:cNvSpPr>
              <a:spLocks noChangeArrowheads="1"/>
            </p:cNvSpPr>
            <p:nvPr/>
          </p:nvSpPr>
          <p:spPr bwMode="auto">
            <a:xfrm>
              <a:off x="3677" y="357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61513" name="Rectangle 46"/>
            <p:cNvSpPr>
              <a:spLocks noChangeArrowheads="1"/>
            </p:cNvSpPr>
            <p:nvPr/>
          </p:nvSpPr>
          <p:spPr bwMode="auto">
            <a:xfrm>
              <a:off x="4027" y="3243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61514" name="Rectangle 47"/>
            <p:cNvSpPr>
              <a:spLocks noChangeArrowheads="1"/>
            </p:cNvSpPr>
            <p:nvPr/>
          </p:nvSpPr>
          <p:spPr bwMode="auto">
            <a:xfrm>
              <a:off x="5229" y="393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1515" name="Rectangle 48"/>
            <p:cNvSpPr>
              <a:spLocks noChangeArrowheads="1"/>
            </p:cNvSpPr>
            <p:nvPr/>
          </p:nvSpPr>
          <p:spPr bwMode="auto">
            <a:xfrm>
              <a:off x="4618" y="3942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61516" name="Rectangle 49"/>
            <p:cNvSpPr>
              <a:spLocks noChangeArrowheads="1"/>
            </p:cNvSpPr>
            <p:nvPr/>
          </p:nvSpPr>
          <p:spPr bwMode="auto">
            <a:xfrm>
              <a:off x="4373" y="3611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61517" name="Rectangle 50"/>
            <p:cNvSpPr>
              <a:spLocks noChangeArrowheads="1"/>
            </p:cNvSpPr>
            <p:nvPr/>
          </p:nvSpPr>
          <p:spPr bwMode="auto">
            <a:xfrm>
              <a:off x="5312" y="3233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61447" name="Group 51"/>
          <p:cNvGrpSpPr>
            <a:grpSpLocks/>
          </p:cNvGrpSpPr>
          <p:nvPr/>
        </p:nvGrpSpPr>
        <p:grpSpPr bwMode="auto">
          <a:xfrm>
            <a:off x="4724400" y="4572000"/>
            <a:ext cx="4151313" cy="1881188"/>
            <a:chOff x="90" y="2928"/>
            <a:chExt cx="2615" cy="1185"/>
          </a:xfrm>
        </p:grpSpPr>
        <p:sp>
          <p:nvSpPr>
            <p:cNvPr id="61452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  <a:gd name="T6" fmla="*/ 0 60000 65536"/>
                <a:gd name="T7" fmla="*/ 0 60000 65536"/>
                <a:gd name="T8" fmla="*/ 0 60000 65536"/>
                <a:gd name="T9" fmla="*/ 0 w 508"/>
                <a:gd name="T10" fmla="*/ 0 h 335"/>
                <a:gd name="T11" fmla="*/ 508 w 508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  <a:gd name="T6" fmla="*/ 0 60000 65536"/>
                <a:gd name="T7" fmla="*/ 0 60000 65536"/>
                <a:gd name="T8" fmla="*/ 0 60000 65536"/>
                <a:gd name="T9" fmla="*/ 0 w 422"/>
                <a:gd name="T10" fmla="*/ 0 h 281"/>
                <a:gd name="T11" fmla="*/ 422 w 422"/>
                <a:gd name="T12" fmla="*/ 281 h 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  <a:gd name="T6" fmla="*/ 0 60000 65536"/>
                <a:gd name="T7" fmla="*/ 0 60000 65536"/>
                <a:gd name="T8" fmla="*/ 0 60000 65536"/>
                <a:gd name="T9" fmla="*/ 0 w 509"/>
                <a:gd name="T10" fmla="*/ 0 h 334"/>
                <a:gd name="T11" fmla="*/ 509 w 509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  <a:gd name="T6" fmla="*/ 0 60000 65536"/>
                <a:gd name="T7" fmla="*/ 0 60000 65536"/>
                <a:gd name="T8" fmla="*/ 0 60000 65536"/>
                <a:gd name="T9" fmla="*/ 0 w 422"/>
                <a:gd name="T10" fmla="*/ 0 h 282"/>
                <a:gd name="T11" fmla="*/ 422 w 422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  <a:gd name="T6" fmla="*/ 0 60000 65536"/>
                <a:gd name="T7" fmla="*/ 0 60000 65536"/>
                <a:gd name="T8" fmla="*/ 0 60000 65536"/>
                <a:gd name="T9" fmla="*/ 0 w 730"/>
                <a:gd name="T10" fmla="*/ 0 h 328"/>
                <a:gd name="T11" fmla="*/ 730 w 730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  <a:gd name="T6" fmla="*/ 0 60000 65536"/>
                <a:gd name="T7" fmla="*/ 0 60000 65536"/>
                <a:gd name="T8" fmla="*/ 0 60000 65536"/>
                <a:gd name="T9" fmla="*/ 0 w 654"/>
                <a:gd name="T10" fmla="*/ 0 h 328"/>
                <a:gd name="T11" fmla="*/ 654 w 65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Rectangle 70"/>
            <p:cNvSpPr>
              <a:spLocks noChangeArrowheads="1"/>
            </p:cNvSpPr>
            <p:nvPr/>
          </p:nvSpPr>
          <p:spPr bwMode="auto">
            <a:xfrm>
              <a:off x="1540" y="390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61471" name="Rectangle 71"/>
            <p:cNvSpPr>
              <a:spLocks noChangeArrowheads="1"/>
            </p:cNvSpPr>
            <p:nvPr/>
          </p:nvSpPr>
          <p:spPr bwMode="auto">
            <a:xfrm>
              <a:off x="2499" y="388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61472" name="Rectangle 72"/>
            <p:cNvSpPr>
              <a:spLocks noChangeArrowheads="1"/>
            </p:cNvSpPr>
            <p:nvPr/>
          </p:nvSpPr>
          <p:spPr bwMode="auto">
            <a:xfrm>
              <a:off x="1113" y="3885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1473" name="Rectangle 73"/>
            <p:cNvSpPr>
              <a:spLocks noChangeArrowheads="1"/>
            </p:cNvSpPr>
            <p:nvPr/>
          </p:nvSpPr>
          <p:spPr bwMode="auto">
            <a:xfrm>
              <a:off x="90" y="389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438400" y="4572000"/>
            <a:ext cx="6477000" cy="1676400"/>
            <a:chOff x="1536" y="2880"/>
            <a:chExt cx="4080" cy="1056"/>
          </a:xfrm>
        </p:grpSpPr>
        <p:sp>
          <p:nvSpPr>
            <p:cNvPr id="61450" name="Line 75"/>
            <p:cNvSpPr>
              <a:spLocks noChangeShapeType="1"/>
            </p:cNvSpPr>
            <p:nvPr/>
          </p:nvSpPr>
          <p:spPr bwMode="auto">
            <a:xfrm>
              <a:off x="1632" y="2880"/>
              <a:ext cx="3984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76"/>
            <p:cNvSpPr>
              <a:spLocks noChangeShapeType="1"/>
            </p:cNvSpPr>
            <p:nvPr/>
          </p:nvSpPr>
          <p:spPr bwMode="auto">
            <a:xfrm rot="-1779470">
              <a:off x="1536" y="2928"/>
              <a:ext cx="3984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 Enumeration Example</a:t>
            </a:r>
            <a:endParaRPr lang="el-GR" smtClean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8153400" cy="44196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dirty="0" smtClean="0"/>
              <a:t>Let’</a:t>
            </a:r>
            <a:r>
              <a:rPr lang="en-US" altLang="ja-JP" dirty="0" smtClean="0"/>
              <a:t>s assume:</a:t>
            </a:r>
          </a:p>
          <a:p>
            <a:pPr lvl="1" eaLnBrk="1" hangingPunct="1"/>
            <a:r>
              <a:rPr lang="en-US" sz="2800" dirty="0" smtClean="0"/>
              <a:t>Two join algorithms to choose from: </a:t>
            </a:r>
          </a:p>
          <a:p>
            <a:pPr lvl="2" eaLnBrk="1" hangingPunct="1"/>
            <a:r>
              <a:rPr lang="en-US" sz="2800" dirty="0" smtClean="0"/>
              <a:t>Hash-Join </a:t>
            </a:r>
          </a:p>
          <a:p>
            <a:pPr lvl="2" eaLnBrk="1" hangingPunct="1"/>
            <a:r>
              <a:rPr lang="en-US" sz="2800" dirty="0" smtClean="0"/>
              <a:t>NL-Join (page-oriented or Index-NL-Join)</a:t>
            </a:r>
          </a:p>
          <a:p>
            <a:pPr lvl="1" eaLnBrk="1" hangingPunct="1"/>
            <a:r>
              <a:rPr lang="en-US" sz="2800" dirty="0" smtClean="0"/>
              <a:t>Unneeded columns removed at each stage</a:t>
            </a:r>
          </a:p>
          <a:p>
            <a:pPr lvl="1" eaLnBrk="1" hangingPunct="1"/>
            <a:r>
              <a:rPr lang="en-US" sz="2800" dirty="0" smtClean="0"/>
              <a:t>Non-clustered </a:t>
            </a:r>
            <a:r>
              <a:rPr lang="en-US" sz="2800" dirty="0" err="1" smtClean="0"/>
              <a:t>B+Tree</a:t>
            </a:r>
            <a:r>
              <a:rPr lang="en-US" sz="2800" dirty="0" smtClean="0"/>
              <a:t> index on </a:t>
            </a:r>
            <a:r>
              <a:rPr lang="en-US" sz="2800" dirty="0" err="1" smtClean="0"/>
              <a:t>R.sid</a:t>
            </a:r>
            <a:r>
              <a:rPr lang="en-US" sz="2800" dirty="0" smtClean="0"/>
              <a:t>; no other indexes</a:t>
            </a:r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219200" y="1165225"/>
            <a:ext cx="67056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SELECT </a:t>
            </a:r>
            <a:r>
              <a:rPr lang="en-US">
                <a:solidFill>
                  <a:schemeClr val="tx1"/>
                </a:solidFill>
              </a:rPr>
              <a:t> S.sname, B.bname, R.day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FROM </a:t>
            </a:r>
            <a:r>
              <a:rPr lang="en-US">
                <a:solidFill>
                  <a:schemeClr val="tx1"/>
                </a:solidFill>
              </a:rPr>
              <a:t> Sailors S, Reserves R, Boats B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S.sid = R.sid AND R.bid = B.bid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Candidate Plans</a:t>
            </a:r>
          </a:p>
        </p:txBody>
      </p:sp>
      <p:sp>
        <p:nvSpPr>
          <p:cNvPr id="64515" name="Rectangle 51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838200"/>
          </a:xfrm>
        </p:spPr>
        <p:txBody>
          <a:bodyPr lIns="90488" tIns="44450" rIns="90488" bIns="44450"/>
          <a:lstStyle/>
          <a:p>
            <a:pPr marL="457200" indent="-457200" eaLnBrk="1" hangingPunct="1">
              <a:buClr>
                <a:schemeClr val="tx1"/>
              </a:buClr>
              <a:buFontTx/>
              <a:buAutoNum type="arabicPeriod"/>
            </a:pPr>
            <a:r>
              <a:rPr lang="en-US" smtClean="0"/>
              <a:t>Enumerate relation orderings:</a:t>
            </a:r>
          </a:p>
        </p:txBody>
      </p:sp>
      <p:grpSp>
        <p:nvGrpSpPr>
          <p:cNvPr id="64517" name="Group 52"/>
          <p:cNvGrpSpPr>
            <a:grpSpLocks/>
          </p:cNvGrpSpPr>
          <p:nvPr/>
        </p:nvGrpSpPr>
        <p:grpSpPr bwMode="auto">
          <a:xfrm>
            <a:off x="609600" y="2565400"/>
            <a:ext cx="1801813" cy="1349375"/>
            <a:chOff x="384" y="1664"/>
            <a:chExt cx="1135" cy="850"/>
          </a:xfrm>
        </p:grpSpPr>
        <p:sp>
          <p:nvSpPr>
            <p:cNvPr id="64598" name="Freeform 5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Freeform 6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Freeform 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Freeform 9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Freeform 10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Freeform 1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Freeform 19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Freeform 20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8" name="Freeform 21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9" name="Freeform 22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10" name="Rectangle 41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4611" name="Rectangle 42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4612" name="Rectangle 43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4518" name="Rectangle 49"/>
          <p:cNvSpPr>
            <a:spLocks noChangeArrowheads="1"/>
          </p:cNvSpPr>
          <p:nvPr/>
        </p:nvSpPr>
        <p:spPr bwMode="auto">
          <a:xfrm>
            <a:off x="3276600" y="152400"/>
            <a:ext cx="57150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SELECT </a:t>
            </a:r>
            <a:r>
              <a:rPr lang="en-US">
                <a:solidFill>
                  <a:schemeClr val="tx1"/>
                </a:solidFill>
              </a:rPr>
              <a:t> S.sname, B.bname, R.day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FROM </a:t>
            </a:r>
            <a:r>
              <a:rPr lang="en-US">
                <a:solidFill>
                  <a:schemeClr val="tx1"/>
                </a:solidFill>
              </a:rPr>
              <a:t> Sailors S, Reserves R, Boats B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S.sid = R.sid AND R.bid = B.bid</a:t>
            </a:r>
          </a:p>
        </p:txBody>
      </p:sp>
      <p:sp>
        <p:nvSpPr>
          <p:cNvPr id="64519" name="Freeform 58"/>
          <p:cNvSpPr>
            <a:spLocks/>
          </p:cNvSpPr>
          <p:nvPr/>
        </p:nvSpPr>
        <p:spPr bwMode="auto">
          <a:xfrm>
            <a:off x="1725613" y="4343400"/>
            <a:ext cx="1587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Freeform 59"/>
          <p:cNvSpPr>
            <a:spLocks/>
          </p:cNvSpPr>
          <p:nvPr/>
        </p:nvSpPr>
        <p:spPr bwMode="auto">
          <a:xfrm>
            <a:off x="1987550" y="4343400"/>
            <a:ext cx="1588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60"/>
          <p:cNvSpPr>
            <a:spLocks/>
          </p:cNvSpPr>
          <p:nvPr/>
        </p:nvSpPr>
        <p:spPr bwMode="auto">
          <a:xfrm>
            <a:off x="1725613" y="4343400"/>
            <a:ext cx="263525" cy="103188"/>
          </a:xfrm>
          <a:custGeom>
            <a:avLst/>
            <a:gdLst>
              <a:gd name="T0" fmla="*/ 0 w 166"/>
              <a:gd name="T1" fmla="*/ 0 h 65"/>
              <a:gd name="T2" fmla="*/ 2147483647 w 166"/>
              <a:gd name="T3" fmla="*/ 2147483647 h 65"/>
              <a:gd name="T4" fmla="*/ 0 w 166"/>
              <a:gd name="T5" fmla="*/ 0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Freeform 61"/>
          <p:cNvSpPr>
            <a:spLocks/>
          </p:cNvSpPr>
          <p:nvPr/>
        </p:nvSpPr>
        <p:spPr bwMode="auto">
          <a:xfrm>
            <a:off x="1725613" y="4343400"/>
            <a:ext cx="263525" cy="103188"/>
          </a:xfrm>
          <a:custGeom>
            <a:avLst/>
            <a:gdLst>
              <a:gd name="T0" fmla="*/ 0 w 166"/>
              <a:gd name="T1" fmla="*/ 2147483647 h 65"/>
              <a:gd name="T2" fmla="*/ 2147483647 w 166"/>
              <a:gd name="T3" fmla="*/ 0 h 65"/>
              <a:gd name="T4" fmla="*/ 0 w 166"/>
              <a:gd name="T5" fmla="*/ 2147483647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Freeform 62"/>
          <p:cNvSpPr>
            <a:spLocks/>
          </p:cNvSpPr>
          <p:nvPr/>
        </p:nvSpPr>
        <p:spPr bwMode="auto">
          <a:xfrm>
            <a:off x="1447800" y="4445000"/>
            <a:ext cx="407988" cy="355600"/>
          </a:xfrm>
          <a:custGeom>
            <a:avLst/>
            <a:gdLst>
              <a:gd name="T0" fmla="*/ 0 w 305"/>
              <a:gd name="T1" fmla="*/ 2147483647 h 251"/>
              <a:gd name="T2" fmla="*/ 2147483647 w 305"/>
              <a:gd name="T3" fmla="*/ 0 h 251"/>
              <a:gd name="T4" fmla="*/ 0 w 305"/>
              <a:gd name="T5" fmla="*/ 2147483647 h 251"/>
              <a:gd name="T6" fmla="*/ 0 60000 65536"/>
              <a:gd name="T7" fmla="*/ 0 60000 65536"/>
              <a:gd name="T8" fmla="*/ 0 60000 65536"/>
              <a:gd name="T9" fmla="*/ 0 w 305"/>
              <a:gd name="T10" fmla="*/ 0 h 251"/>
              <a:gd name="T11" fmla="*/ 305 w 305"/>
              <a:gd name="T12" fmla="*/ 251 h 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Freeform 63"/>
          <p:cNvSpPr>
            <a:spLocks/>
          </p:cNvSpPr>
          <p:nvPr/>
        </p:nvSpPr>
        <p:spPr bwMode="auto">
          <a:xfrm>
            <a:off x="1862138" y="4454525"/>
            <a:ext cx="401637" cy="334963"/>
          </a:xfrm>
          <a:custGeom>
            <a:avLst/>
            <a:gdLst>
              <a:gd name="T0" fmla="*/ 0 w 253"/>
              <a:gd name="T1" fmla="*/ 0 h 211"/>
              <a:gd name="T2" fmla="*/ 2147483647 w 253"/>
              <a:gd name="T3" fmla="*/ 2147483647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  <a:gd name="T9" fmla="*/ 0 w 253"/>
              <a:gd name="T10" fmla="*/ 0 h 211"/>
              <a:gd name="T11" fmla="*/ 253 w 253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Freeform 64"/>
          <p:cNvSpPr>
            <a:spLocks/>
          </p:cNvSpPr>
          <p:nvPr/>
        </p:nvSpPr>
        <p:spPr bwMode="auto">
          <a:xfrm>
            <a:off x="885825" y="49752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Freeform 65"/>
          <p:cNvSpPr>
            <a:spLocks/>
          </p:cNvSpPr>
          <p:nvPr/>
        </p:nvSpPr>
        <p:spPr bwMode="auto">
          <a:xfrm>
            <a:off x="1376363" y="49847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Rectangle 66"/>
          <p:cNvSpPr>
            <a:spLocks noChangeArrowheads="1"/>
          </p:cNvSpPr>
          <p:nvPr/>
        </p:nvSpPr>
        <p:spPr bwMode="auto">
          <a:xfrm>
            <a:off x="1655763" y="533558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4528" name="Rectangle 67"/>
          <p:cNvSpPr>
            <a:spLocks noChangeArrowheads="1"/>
          </p:cNvSpPr>
          <p:nvPr/>
        </p:nvSpPr>
        <p:spPr bwMode="auto">
          <a:xfrm>
            <a:off x="685800" y="5345113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64529" name="Rectangle 68"/>
          <p:cNvSpPr>
            <a:spLocks noChangeArrowheads="1"/>
          </p:cNvSpPr>
          <p:nvPr/>
        </p:nvSpPr>
        <p:spPr bwMode="auto">
          <a:xfrm>
            <a:off x="2151063" y="477837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grpSp>
        <p:nvGrpSpPr>
          <p:cNvPr id="64530" name="Group 69"/>
          <p:cNvGrpSpPr>
            <a:grpSpLocks/>
          </p:cNvGrpSpPr>
          <p:nvPr/>
        </p:nvGrpSpPr>
        <p:grpSpPr bwMode="auto">
          <a:xfrm>
            <a:off x="3379788" y="2587625"/>
            <a:ext cx="1801812" cy="1349375"/>
            <a:chOff x="384" y="1664"/>
            <a:chExt cx="1135" cy="850"/>
          </a:xfrm>
        </p:grpSpPr>
        <p:sp>
          <p:nvSpPr>
            <p:cNvPr id="64583" name="Freeform 70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Freeform 71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7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73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4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Freeform 75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9" name="Freeform 7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0" name="Freeform 77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1" name="Freeform 78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2" name="Freeform 79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3" name="Freeform 80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Freeform 81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5" name="Rectangle 82"/>
            <p:cNvSpPr>
              <a:spLocks noChangeArrowheads="1"/>
            </p:cNvSpPr>
            <p:nvPr/>
          </p:nvSpPr>
          <p:spPr bwMode="auto">
            <a:xfrm>
              <a:off x="995" y="2289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4596" name="Rectangle 83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4597" name="Rectangle 84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64531" name="Group 85"/>
          <p:cNvGrpSpPr>
            <a:grpSpLocks/>
          </p:cNvGrpSpPr>
          <p:nvPr/>
        </p:nvGrpSpPr>
        <p:grpSpPr bwMode="auto">
          <a:xfrm>
            <a:off x="3455988" y="4365625"/>
            <a:ext cx="1790700" cy="1349375"/>
            <a:chOff x="384" y="1664"/>
            <a:chExt cx="1128" cy="850"/>
          </a:xfrm>
        </p:grpSpPr>
        <p:sp>
          <p:nvSpPr>
            <p:cNvPr id="64568" name="Freeform 86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Freeform 87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Freeform 8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Freeform 89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Freeform 90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Freeform 91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Freeform 9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Freeform 93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Freeform 94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Freeform 95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Freeform 96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Freeform 97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Rectangle 98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4581" name="Rectangle 99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4582" name="Rectangle 100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grpSp>
        <p:nvGrpSpPr>
          <p:cNvPr id="64532" name="Group 117"/>
          <p:cNvGrpSpPr>
            <a:grpSpLocks/>
          </p:cNvGrpSpPr>
          <p:nvPr/>
        </p:nvGrpSpPr>
        <p:grpSpPr bwMode="auto">
          <a:xfrm>
            <a:off x="6351588" y="4365625"/>
            <a:ext cx="1790700" cy="1349375"/>
            <a:chOff x="384" y="1664"/>
            <a:chExt cx="1128" cy="850"/>
          </a:xfrm>
        </p:grpSpPr>
        <p:sp>
          <p:nvSpPr>
            <p:cNvPr id="64553" name="Freeform 11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Freeform 11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Freeform 12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Freeform 12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Freeform 12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Freeform 12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Freeform 12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Freeform 12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Freeform 12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Freeform 12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Freeform 12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Freeform 12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Rectangle 13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4566" name="Rectangle 131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4567" name="Rectangle 132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sp>
        <p:nvSpPr>
          <p:cNvPr id="64533" name="Text Box 133"/>
          <p:cNvSpPr txBox="1">
            <a:spLocks noChangeArrowheads="1"/>
          </p:cNvSpPr>
          <p:nvPr/>
        </p:nvSpPr>
        <p:spPr bwMode="auto">
          <a:xfrm>
            <a:off x="1219200" y="4662488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64534" name="Freeform 134"/>
          <p:cNvSpPr>
            <a:spLocks/>
          </p:cNvSpPr>
          <p:nvPr/>
        </p:nvSpPr>
        <p:spPr bwMode="auto">
          <a:xfrm>
            <a:off x="7391400" y="2590800"/>
            <a:ext cx="1588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Freeform 135"/>
          <p:cNvSpPr>
            <a:spLocks/>
          </p:cNvSpPr>
          <p:nvPr/>
        </p:nvSpPr>
        <p:spPr bwMode="auto">
          <a:xfrm>
            <a:off x="7653338" y="2590800"/>
            <a:ext cx="1587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Freeform 136"/>
          <p:cNvSpPr>
            <a:spLocks/>
          </p:cNvSpPr>
          <p:nvPr/>
        </p:nvSpPr>
        <p:spPr bwMode="auto">
          <a:xfrm>
            <a:off x="7391400" y="2590800"/>
            <a:ext cx="263525" cy="103188"/>
          </a:xfrm>
          <a:custGeom>
            <a:avLst/>
            <a:gdLst>
              <a:gd name="T0" fmla="*/ 0 w 166"/>
              <a:gd name="T1" fmla="*/ 0 h 65"/>
              <a:gd name="T2" fmla="*/ 2147483647 w 166"/>
              <a:gd name="T3" fmla="*/ 2147483647 h 65"/>
              <a:gd name="T4" fmla="*/ 0 w 166"/>
              <a:gd name="T5" fmla="*/ 0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Freeform 137"/>
          <p:cNvSpPr>
            <a:spLocks/>
          </p:cNvSpPr>
          <p:nvPr/>
        </p:nvSpPr>
        <p:spPr bwMode="auto">
          <a:xfrm>
            <a:off x="7391400" y="2590800"/>
            <a:ext cx="263525" cy="103188"/>
          </a:xfrm>
          <a:custGeom>
            <a:avLst/>
            <a:gdLst>
              <a:gd name="T0" fmla="*/ 0 w 166"/>
              <a:gd name="T1" fmla="*/ 2147483647 h 65"/>
              <a:gd name="T2" fmla="*/ 2147483647 w 166"/>
              <a:gd name="T3" fmla="*/ 0 h 65"/>
              <a:gd name="T4" fmla="*/ 0 w 166"/>
              <a:gd name="T5" fmla="*/ 2147483647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Freeform 138"/>
          <p:cNvSpPr>
            <a:spLocks/>
          </p:cNvSpPr>
          <p:nvPr/>
        </p:nvSpPr>
        <p:spPr bwMode="auto">
          <a:xfrm>
            <a:off x="7113588" y="2692400"/>
            <a:ext cx="407987" cy="355600"/>
          </a:xfrm>
          <a:custGeom>
            <a:avLst/>
            <a:gdLst>
              <a:gd name="T0" fmla="*/ 0 w 305"/>
              <a:gd name="T1" fmla="*/ 2147483647 h 251"/>
              <a:gd name="T2" fmla="*/ 2147483647 w 305"/>
              <a:gd name="T3" fmla="*/ 0 h 251"/>
              <a:gd name="T4" fmla="*/ 0 w 305"/>
              <a:gd name="T5" fmla="*/ 2147483647 h 251"/>
              <a:gd name="T6" fmla="*/ 0 60000 65536"/>
              <a:gd name="T7" fmla="*/ 0 60000 65536"/>
              <a:gd name="T8" fmla="*/ 0 60000 65536"/>
              <a:gd name="T9" fmla="*/ 0 w 305"/>
              <a:gd name="T10" fmla="*/ 0 h 251"/>
              <a:gd name="T11" fmla="*/ 305 w 305"/>
              <a:gd name="T12" fmla="*/ 251 h 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Freeform 139"/>
          <p:cNvSpPr>
            <a:spLocks/>
          </p:cNvSpPr>
          <p:nvPr/>
        </p:nvSpPr>
        <p:spPr bwMode="auto">
          <a:xfrm>
            <a:off x="7527925" y="2701925"/>
            <a:ext cx="401638" cy="334963"/>
          </a:xfrm>
          <a:custGeom>
            <a:avLst/>
            <a:gdLst>
              <a:gd name="T0" fmla="*/ 0 w 253"/>
              <a:gd name="T1" fmla="*/ 0 h 211"/>
              <a:gd name="T2" fmla="*/ 2147483647 w 253"/>
              <a:gd name="T3" fmla="*/ 2147483647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  <a:gd name="T9" fmla="*/ 0 w 253"/>
              <a:gd name="T10" fmla="*/ 0 h 211"/>
              <a:gd name="T11" fmla="*/ 253 w 253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Freeform 140"/>
          <p:cNvSpPr>
            <a:spLocks/>
          </p:cNvSpPr>
          <p:nvPr/>
        </p:nvSpPr>
        <p:spPr bwMode="auto">
          <a:xfrm>
            <a:off x="6551613" y="3222625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Freeform 141"/>
          <p:cNvSpPr>
            <a:spLocks/>
          </p:cNvSpPr>
          <p:nvPr/>
        </p:nvSpPr>
        <p:spPr bwMode="auto">
          <a:xfrm>
            <a:off x="7042150" y="32321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Rectangle 142"/>
          <p:cNvSpPr>
            <a:spLocks noChangeArrowheads="1"/>
          </p:cNvSpPr>
          <p:nvPr/>
        </p:nvSpPr>
        <p:spPr bwMode="auto">
          <a:xfrm>
            <a:off x="7321550" y="3582988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64543" name="Rectangle 143"/>
          <p:cNvSpPr>
            <a:spLocks noChangeArrowheads="1"/>
          </p:cNvSpPr>
          <p:nvPr/>
        </p:nvSpPr>
        <p:spPr bwMode="auto">
          <a:xfrm>
            <a:off x="6351588" y="35925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4544" name="Rectangle 144"/>
          <p:cNvSpPr>
            <a:spLocks noChangeArrowheads="1"/>
          </p:cNvSpPr>
          <p:nvPr/>
        </p:nvSpPr>
        <p:spPr bwMode="auto">
          <a:xfrm>
            <a:off x="7816850" y="302577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64545" name="Text Box 145"/>
          <p:cNvSpPr txBox="1">
            <a:spLocks noChangeArrowheads="1"/>
          </p:cNvSpPr>
          <p:nvPr/>
        </p:nvSpPr>
        <p:spPr bwMode="auto">
          <a:xfrm>
            <a:off x="6884988" y="290988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x</a:t>
            </a:r>
          </a:p>
        </p:txBody>
      </p: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477838" y="4267200"/>
            <a:ext cx="2268537" cy="1447800"/>
            <a:chOff x="301" y="2736"/>
            <a:chExt cx="1429" cy="912"/>
          </a:xfrm>
        </p:grpSpPr>
        <p:sp>
          <p:nvSpPr>
            <p:cNvPr id="64551" name="Line 147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Line 148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6189663" y="2438400"/>
            <a:ext cx="2268537" cy="1447800"/>
            <a:chOff x="301" y="2736"/>
            <a:chExt cx="1429" cy="912"/>
          </a:xfrm>
        </p:grpSpPr>
        <p:sp>
          <p:nvSpPr>
            <p:cNvPr id="64549" name="Line 151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52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4649" name="Rectangle 153"/>
          <p:cNvSpPr>
            <a:spLocks noChangeArrowheads="1"/>
          </p:cNvSpPr>
          <p:nvPr/>
        </p:nvSpPr>
        <p:spPr bwMode="auto">
          <a:xfrm>
            <a:off x="838200" y="6172200"/>
            <a:ext cx="739140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457200" indent="-457200"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Prune plans with cross-products immediately!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838200"/>
          </a:xfrm>
        </p:spPr>
        <p:txBody>
          <a:bodyPr lIns="90488" tIns="44450" rIns="90488" bIns="44450"/>
          <a:lstStyle/>
          <a:p>
            <a:pPr marL="457200" indent="-45720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smtClean="0"/>
              <a:t>Enumerate </a:t>
            </a:r>
            <a:r>
              <a:rPr lang="en-US" smtClean="0">
                <a:solidFill>
                  <a:srgbClr val="CF0E30"/>
                </a:solidFill>
              </a:rPr>
              <a:t>join algorithm</a:t>
            </a:r>
            <a:r>
              <a:rPr lang="en-US" smtClean="0"/>
              <a:t> choices:</a:t>
            </a:r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609600" y="2565400"/>
            <a:ext cx="1801813" cy="1349375"/>
            <a:chOff x="384" y="1664"/>
            <a:chExt cx="1135" cy="850"/>
          </a:xfrm>
        </p:grpSpPr>
        <p:sp>
          <p:nvSpPr>
            <p:cNvPr id="65619" name="Freeform 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Freeform 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Freeform 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Freeform 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Freeform 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Freeform 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7" name="Freeform 1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Freeform 1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9" name="Freeform 1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0" name="Freeform 1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1" name="Rectangle 1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5632" name="Rectangle 1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5633" name="Rectangle 1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5541" name="Rectangle 19"/>
          <p:cNvSpPr>
            <a:spLocks noChangeArrowheads="1"/>
          </p:cNvSpPr>
          <p:nvPr/>
        </p:nvSpPr>
        <p:spPr bwMode="auto">
          <a:xfrm>
            <a:off x="3276600" y="152400"/>
            <a:ext cx="57150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SELECT </a:t>
            </a:r>
            <a:r>
              <a:rPr lang="en-US">
                <a:solidFill>
                  <a:schemeClr val="tx1"/>
                </a:solidFill>
              </a:rPr>
              <a:t> S.sname, B.bname, R.day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FROM </a:t>
            </a:r>
            <a:r>
              <a:rPr lang="en-US">
                <a:solidFill>
                  <a:schemeClr val="tx1"/>
                </a:solidFill>
              </a:rPr>
              <a:t> Sailors S, Reserves R, Boats B</a:t>
            </a:r>
          </a:p>
          <a:p>
            <a:pPr eaLnBrk="0" hangingPunct="0"/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S.sid = R.sid AND R.bid = B.bid</a:t>
            </a:r>
          </a:p>
        </p:txBody>
      </p:sp>
      <p:sp>
        <p:nvSpPr>
          <p:cNvPr id="65542" name="Line 100"/>
          <p:cNvSpPr>
            <a:spLocks noChangeShapeType="1"/>
          </p:cNvSpPr>
          <p:nvPr/>
        </p:nvSpPr>
        <p:spPr bwMode="auto">
          <a:xfrm flipV="1">
            <a:off x="2438400" y="2362200"/>
            <a:ext cx="27432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101"/>
          <p:cNvSpPr>
            <a:spLocks noChangeShapeType="1"/>
          </p:cNvSpPr>
          <p:nvPr/>
        </p:nvSpPr>
        <p:spPr bwMode="auto">
          <a:xfrm>
            <a:off x="2286000" y="3733800"/>
            <a:ext cx="1676400" cy="2743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44" name="Group 102"/>
          <p:cNvGrpSpPr>
            <a:grpSpLocks/>
          </p:cNvGrpSpPr>
          <p:nvPr/>
        </p:nvGrpSpPr>
        <p:grpSpPr bwMode="auto">
          <a:xfrm>
            <a:off x="6781800" y="4746625"/>
            <a:ext cx="1801813" cy="1349375"/>
            <a:chOff x="384" y="1664"/>
            <a:chExt cx="1135" cy="850"/>
          </a:xfrm>
        </p:grpSpPr>
        <p:sp>
          <p:nvSpPr>
            <p:cNvPr id="65604" name="Freeform 103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Freeform 104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Freeform 10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Freeform 10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Freeform 107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9" name="Freeform 108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0" name="Freeform 10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1" name="Freeform 1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2" name="Freeform 111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3" name="Freeform 112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4" name="Freeform 113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5" name="Freeform 114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6" name="Rectangle 115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5617" name="Rectangle 116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5618" name="Rectangle 117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5545" name="Text Box 118"/>
          <p:cNvSpPr txBox="1">
            <a:spLocks noChangeArrowheads="1"/>
          </p:cNvSpPr>
          <p:nvPr/>
        </p:nvSpPr>
        <p:spPr bwMode="auto">
          <a:xfrm>
            <a:off x="7315200" y="45942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sp>
        <p:nvSpPr>
          <p:cNvPr id="65546" name="Text Box 119"/>
          <p:cNvSpPr txBox="1">
            <a:spLocks noChangeArrowheads="1"/>
          </p:cNvSpPr>
          <p:nvPr/>
        </p:nvSpPr>
        <p:spPr bwMode="auto">
          <a:xfrm>
            <a:off x="6858000" y="50514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grpSp>
        <p:nvGrpSpPr>
          <p:cNvPr id="65547" name="Group 120"/>
          <p:cNvGrpSpPr>
            <a:grpSpLocks/>
          </p:cNvGrpSpPr>
          <p:nvPr/>
        </p:nvGrpSpPr>
        <p:grpSpPr bwMode="auto">
          <a:xfrm>
            <a:off x="4419600" y="4746625"/>
            <a:ext cx="1801813" cy="1349375"/>
            <a:chOff x="384" y="1664"/>
            <a:chExt cx="1135" cy="850"/>
          </a:xfrm>
        </p:grpSpPr>
        <p:sp>
          <p:nvSpPr>
            <p:cNvPr id="65589" name="Freeform 121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Freeform 122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1" name="Freeform 123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Freeform 124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Freeform 125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126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127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128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Freeform 129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130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9" name="Freeform 131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0" name="Freeform 132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Rectangle 133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5602" name="Rectangle 134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5603" name="Rectangle 135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5548" name="Text Box 136"/>
          <p:cNvSpPr txBox="1">
            <a:spLocks noChangeArrowheads="1"/>
          </p:cNvSpPr>
          <p:nvPr/>
        </p:nvSpPr>
        <p:spPr bwMode="auto">
          <a:xfrm>
            <a:off x="4953000" y="45942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sp>
        <p:nvSpPr>
          <p:cNvPr id="65549" name="Text Box 137"/>
          <p:cNvSpPr txBox="1">
            <a:spLocks noChangeArrowheads="1"/>
          </p:cNvSpPr>
          <p:nvPr/>
        </p:nvSpPr>
        <p:spPr bwMode="auto">
          <a:xfrm>
            <a:off x="4343400" y="50514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grpSp>
        <p:nvGrpSpPr>
          <p:cNvPr id="65550" name="Group 138"/>
          <p:cNvGrpSpPr>
            <a:grpSpLocks/>
          </p:cNvGrpSpPr>
          <p:nvPr/>
        </p:nvGrpSpPr>
        <p:grpSpPr bwMode="auto">
          <a:xfrm>
            <a:off x="6781800" y="2971800"/>
            <a:ext cx="1801813" cy="1349375"/>
            <a:chOff x="384" y="1664"/>
            <a:chExt cx="1135" cy="850"/>
          </a:xfrm>
        </p:grpSpPr>
        <p:sp>
          <p:nvSpPr>
            <p:cNvPr id="65574" name="Freeform 139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Freeform 140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6" name="Freeform 14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7" name="Freeform 14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Freeform 143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9" name="Freeform 144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0" name="Freeform 14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1" name="Freeform 14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2" name="Freeform 147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3" name="Freeform 148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Freeform 149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Freeform 150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Rectangle 151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5587" name="Rectangle 152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5588" name="Rectangle 153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5551" name="Text Box 154"/>
          <p:cNvSpPr txBox="1">
            <a:spLocks noChangeArrowheads="1"/>
          </p:cNvSpPr>
          <p:nvPr/>
        </p:nvSpPr>
        <p:spPr bwMode="auto">
          <a:xfrm>
            <a:off x="7162800" y="2819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5552" name="Text Box 155"/>
          <p:cNvSpPr txBox="1">
            <a:spLocks noChangeArrowheads="1"/>
          </p:cNvSpPr>
          <p:nvPr/>
        </p:nvSpPr>
        <p:spPr bwMode="auto">
          <a:xfrm>
            <a:off x="6858000" y="32766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HJ</a:t>
            </a:r>
          </a:p>
        </p:txBody>
      </p:sp>
      <p:grpSp>
        <p:nvGrpSpPr>
          <p:cNvPr id="65553" name="Group 156"/>
          <p:cNvGrpSpPr>
            <a:grpSpLocks/>
          </p:cNvGrpSpPr>
          <p:nvPr/>
        </p:nvGrpSpPr>
        <p:grpSpPr bwMode="auto">
          <a:xfrm>
            <a:off x="4419600" y="2994025"/>
            <a:ext cx="1801813" cy="1349375"/>
            <a:chOff x="384" y="1664"/>
            <a:chExt cx="1135" cy="850"/>
          </a:xfrm>
        </p:grpSpPr>
        <p:sp>
          <p:nvSpPr>
            <p:cNvPr id="65559" name="Freeform 157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158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159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6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61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Freeform 162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Freeform 163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Freeform 16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Freeform 165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Freeform 166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Freeform 167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Freeform 168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Rectangle 169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5572" name="Rectangle 170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65573" name="Rectangle 171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65554" name="Text Box 172"/>
          <p:cNvSpPr txBox="1">
            <a:spLocks noChangeArrowheads="1"/>
          </p:cNvSpPr>
          <p:nvPr/>
        </p:nvSpPr>
        <p:spPr bwMode="auto">
          <a:xfrm>
            <a:off x="4800600" y="28416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65555" name="Text Box 173"/>
          <p:cNvSpPr txBox="1">
            <a:spLocks noChangeArrowheads="1"/>
          </p:cNvSpPr>
          <p:nvPr/>
        </p:nvSpPr>
        <p:spPr bwMode="auto">
          <a:xfrm>
            <a:off x="4343400" y="33528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NLJ</a:t>
            </a:r>
          </a:p>
        </p:txBody>
      </p:sp>
      <p:sp>
        <p:nvSpPr>
          <p:cNvPr id="104468" name="Text Box 174"/>
          <p:cNvSpPr txBox="1">
            <a:spLocks noChangeArrowheads="1"/>
          </p:cNvSpPr>
          <p:nvPr/>
        </p:nvSpPr>
        <p:spPr bwMode="auto">
          <a:xfrm>
            <a:off x="228600" y="5005388"/>
            <a:ext cx="205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+ do same for 4 other plans</a:t>
            </a:r>
          </a:p>
        </p:txBody>
      </p:sp>
      <p:sp>
        <p:nvSpPr>
          <p:cNvPr id="104469" name="Text Box 175"/>
          <p:cNvSpPr txBox="1">
            <a:spLocks noChangeArrowheads="1"/>
          </p:cNvSpPr>
          <p:nvPr/>
        </p:nvSpPr>
        <p:spPr bwMode="auto">
          <a:xfrm>
            <a:off x="304800" y="6019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sym typeface="Wingdings" pitchFamily="2" charset="2"/>
              </a:rPr>
              <a:t> 4*4 = 16 plans so far..</a:t>
            </a:r>
            <a:endParaRPr lang="en-US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558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Candidate Plans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1298-DF51-4538-92FE-F7A6987E02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46298080</TotalTime>
  <Pages>23</Pages>
  <Words>2340</Words>
  <Application>Microsoft Macintosh PowerPoint</Application>
  <PresentationFormat>On-screen Show (4:3)</PresentationFormat>
  <Paragraphs>618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CourseTheme</vt:lpstr>
      <vt:lpstr>Relational Query Optimization  -- The System R Algorithm</vt:lpstr>
      <vt:lpstr>Enumeration of Alternative Plans</vt:lpstr>
      <vt:lpstr>Cost Estimates for Single-Relation Plans</vt:lpstr>
      <vt:lpstr>Example</vt:lpstr>
      <vt:lpstr>Queries Over Multiple Relations</vt:lpstr>
      <vt:lpstr>Pruning the Search Space</vt:lpstr>
      <vt:lpstr>Plan Enumeration Example</vt:lpstr>
      <vt:lpstr>PowerPoint Presentation</vt:lpstr>
      <vt:lpstr>PowerPoint Presentation</vt:lpstr>
      <vt:lpstr>PowerPoint Presentation</vt:lpstr>
      <vt:lpstr>Now estimate the cost of each plan</vt:lpstr>
      <vt:lpstr>Enumerated Plans (just the S-R-B ones)</vt:lpstr>
      <vt:lpstr>Query Optimization</vt:lpstr>
      <vt:lpstr>Improved Strategy (used in System R)</vt:lpstr>
      <vt:lpstr>A Note on ”Interesting Orders”</vt:lpstr>
      <vt:lpstr>System R Plan Enumeration</vt:lpstr>
      <vt:lpstr>System R Plan Enumeration Example</vt:lpstr>
      <vt:lpstr>Pass 1 (single-relation subplans)</vt:lpstr>
      <vt:lpstr>Pass 2 (2-relation subplans)</vt:lpstr>
      <vt:lpstr>Pass 2 (contd.)</vt:lpstr>
      <vt:lpstr>Pass 2 (continued)</vt:lpstr>
      <vt:lpstr>Further pruning of 2-relation subplans</vt:lpstr>
      <vt:lpstr>Pass 3 (3-relation subplans)</vt:lpstr>
      <vt:lpstr>Pass 3 (continued)</vt:lpstr>
      <vt:lpstr>And the Winner is …</vt:lpstr>
      <vt:lpstr>Some notes w.r.t. reality…</vt:lpstr>
      <vt:lpstr>System R strategy: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Query Optimization</dc:title>
  <dc:subject>Database Management Systems</dc:subject>
  <dc:creator>Raghu Ramakrishnan and Johannes Gehrke</dc:creator>
  <cp:keywords>Chapters 13 and 14</cp:keywords>
  <cp:lastModifiedBy>Christoph Koch</cp:lastModifiedBy>
  <cp:revision>320</cp:revision>
  <cp:lastPrinted>2013-01-16T19:30:08Z</cp:lastPrinted>
  <dcterms:created xsi:type="dcterms:W3CDTF">1997-01-14T01:08:42Z</dcterms:created>
  <dcterms:modified xsi:type="dcterms:W3CDTF">2018-05-07T11:21:06Z</dcterms:modified>
</cp:coreProperties>
</file>