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661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65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4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8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3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7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2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A5064-3379-42FD-9219-9777B217C3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7413F3-0413-420F-B95B-FD8800C0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2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C822DE-DAC8-413C-8333-1D615D5C0A7D}"/>
              </a:ext>
            </a:extLst>
          </p:cNvPr>
          <p:cNvSpPr txBox="1"/>
          <p:nvPr/>
        </p:nvSpPr>
        <p:spPr>
          <a:xfrm>
            <a:off x="503853" y="1367234"/>
            <a:ext cx="796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refinement of predicate resolution prove: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BF8A10-C5AE-4DE8-9058-040722C62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67" y="1486088"/>
            <a:ext cx="1059631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2AA43A5-608D-46CB-8EC7-22DD2AF6C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98000"/>
              </p:ext>
            </p:extLst>
          </p:nvPr>
        </p:nvGraphicFramePr>
        <p:xfrm>
          <a:off x="569167" y="2643683"/>
          <a:ext cx="6686448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3" imgW="2755900" imgH="190500" progId="Equation.3">
                  <p:embed/>
                </p:oleObj>
              </mc:Choice>
              <mc:Fallback>
                <p:oleObj r:id="rId3" imgW="2755900" imgH="190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67" y="2643683"/>
                        <a:ext cx="6686448" cy="461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BD0F334-BB9A-44AE-BA97-DF0200DF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67" y="23582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EFA78E3-7A00-46E4-8C7C-8A598CA9FC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25082"/>
              </p:ext>
            </p:extLst>
          </p:nvPr>
        </p:nvGraphicFramePr>
        <p:xfrm>
          <a:off x="569167" y="4021733"/>
          <a:ext cx="6409421" cy="46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5" imgW="2641600" imgH="190500" progId="Equation.3">
                  <p:embed/>
                </p:oleObj>
              </mc:Choice>
              <mc:Fallback>
                <p:oleObj r:id="rId5" imgW="26416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67" y="4021733"/>
                        <a:ext cx="6409421" cy="46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BB9BF-CC0B-4905-950A-9A8BEDECC4F7}"/>
              </a:ext>
            </a:extLst>
          </p:cNvPr>
          <p:cNvSpPr txBox="1"/>
          <p:nvPr/>
        </p:nvSpPr>
        <p:spPr>
          <a:xfrm>
            <a:off x="569167" y="553705"/>
            <a:ext cx="310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4.3</a:t>
            </a:r>
          </a:p>
        </p:txBody>
      </p:sp>
    </p:spTree>
    <p:extLst>
      <p:ext uri="{BB962C8B-B14F-4D97-AF65-F5344CB8AC3E}">
        <p14:creationId xmlns:p14="http://schemas.microsoft.com/office/powerpoint/2010/main" val="62755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97659C-9162-446B-B32C-F964EA426FB9}"/>
                  </a:ext>
                </a:extLst>
              </p:cNvPr>
              <p:cNvSpPr txBox="1"/>
              <p:nvPr/>
            </p:nvSpPr>
            <p:spPr>
              <a:xfrm>
                <a:off x="587829" y="466531"/>
                <a:ext cx="8854751" cy="488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Step 4: The extraction of quantifiers in front of the formula: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¬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˅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¬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Next we need to bring the formula to its 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skolem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form: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¬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˅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¬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¬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˅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¬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˄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˄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˅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97659C-9162-446B-B32C-F964EA42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466531"/>
                <a:ext cx="8854751" cy="4888518"/>
              </a:xfrm>
              <a:prstGeom prst="rect">
                <a:avLst/>
              </a:prstGeom>
              <a:blipFill>
                <a:blip r:embed="rId2"/>
                <a:stretch>
                  <a:fillRect l="-1032" t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CCBA97-55B7-4EF0-910B-0B965B27A5AE}"/>
                  </a:ext>
                </a:extLst>
              </p:cNvPr>
              <p:cNvSpPr txBox="1"/>
              <p:nvPr/>
            </p:nvSpPr>
            <p:spPr>
              <a:xfrm>
                <a:off x="811763" y="2593911"/>
                <a:ext cx="277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𝑠𝑘𝑜𝑙𝑒𝑚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CCBA97-55B7-4EF0-910B-0B965B27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63" y="2593911"/>
                <a:ext cx="27711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189CE4-2F1E-4D2B-BD51-6FEC5B81015C}"/>
                  </a:ext>
                </a:extLst>
              </p:cNvPr>
              <p:cNvSpPr txBox="1"/>
              <p:nvPr/>
            </p:nvSpPr>
            <p:spPr>
              <a:xfrm>
                <a:off x="811763" y="3513456"/>
                <a:ext cx="277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𝑠𝑘𝑜𝑙𝑒𝑚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189CE4-2F1E-4D2B-BD51-6FEC5B81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63" y="3513456"/>
                <a:ext cx="277119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EEE243-EA48-4D62-8BDB-E728B5E5B872}"/>
                  </a:ext>
                </a:extLst>
              </p:cNvPr>
              <p:cNvSpPr txBox="1"/>
              <p:nvPr/>
            </p:nvSpPr>
            <p:spPr>
              <a:xfrm>
                <a:off x="811763" y="4433001"/>
                <a:ext cx="2771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𝑠𝑘𝑜𝑙𝑒𝑚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EEE243-EA48-4D62-8BDB-E728B5E5B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63" y="4433001"/>
                <a:ext cx="27711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6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03878E-7320-4664-B36C-180EF6C4C356}"/>
                  </a:ext>
                </a:extLst>
              </p:cNvPr>
              <p:cNvSpPr txBox="1"/>
              <p:nvPr/>
            </p:nvSpPr>
            <p:spPr>
              <a:xfrm>
                <a:off x="429207" y="391886"/>
                <a:ext cx="9526555" cy="5064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We check the inconsistency of set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using lock resolution:</a:t>
                </a: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Since we cannot get any resolvents from the set of clauses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empty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we cannot derive the empty set and thus 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a consistent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⊬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𝑅𝑒𝑠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𝑙𝑜𝑐𝑘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</m:t>
                        </m:r>
                      </m:sup>
                    </m:sSubSup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⎕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⇒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⊬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𝑅𝑒𝑠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sup>
                    </m:sSubSup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⎕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⊬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we have proved that: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03878E-7320-4664-B36C-180EF6C4C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07" y="391886"/>
                <a:ext cx="9526555" cy="5064335"/>
              </a:xfrm>
              <a:prstGeom prst="rect">
                <a:avLst/>
              </a:prstGeom>
              <a:blipFill>
                <a:blip r:embed="rId3"/>
                <a:stretch>
                  <a:fillRect l="-960" t="-963" b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0ADFAB6-E2C2-46AA-97A0-B5B818ECA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501144"/>
              </p:ext>
            </p:extLst>
          </p:nvPr>
        </p:nvGraphicFramePr>
        <p:xfrm>
          <a:off x="429208" y="5757227"/>
          <a:ext cx="6409421" cy="46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4" imgW="2641600" imgH="190500" progId="Equation.3">
                  <p:embed/>
                </p:oleObj>
              </mc:Choice>
              <mc:Fallback>
                <p:oleObj r:id="rId4" imgW="2641600" imgH="1905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EFA78E3-7A00-46E4-8C7C-8A598CA9F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08" y="5757227"/>
                        <a:ext cx="6409421" cy="46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18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841002F-5671-4181-889E-798A852B9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900276"/>
              </p:ext>
            </p:extLst>
          </p:nvPr>
        </p:nvGraphicFramePr>
        <p:xfrm>
          <a:off x="646989" y="454960"/>
          <a:ext cx="6686448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3" imgW="2755900" imgH="190500" progId="Equation.3">
                  <p:embed/>
                </p:oleObj>
              </mc:Choice>
              <mc:Fallback>
                <p:oleObj r:id="rId3" imgW="2755900" imgH="1905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2AA43A5-608D-46CB-8EC7-22DD2AF6C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89" y="454960"/>
                        <a:ext cx="6686448" cy="461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7616129-8DCB-405F-8B17-F2002E862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271109"/>
              </p:ext>
            </p:extLst>
          </p:nvPr>
        </p:nvGraphicFramePr>
        <p:xfrm>
          <a:off x="646989" y="1064524"/>
          <a:ext cx="6409421" cy="46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5" imgW="2641600" imgH="190500" progId="Equation.3">
                  <p:embed/>
                </p:oleObj>
              </mc:Choice>
              <mc:Fallback>
                <p:oleObj r:id="rId5" imgW="2641600" imgH="1905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EFA78E3-7A00-46E4-8C7C-8A598CA9F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89" y="1064524"/>
                        <a:ext cx="6409421" cy="46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03D611-834F-4E36-A96D-F6C86C1DF13C}"/>
                  </a:ext>
                </a:extLst>
              </p:cNvPr>
              <p:cNvSpPr txBox="1"/>
              <p:nvPr/>
            </p:nvSpPr>
            <p:spPr>
              <a:xfrm>
                <a:off x="646989" y="1674086"/>
                <a:ext cx="8059266" cy="383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apply the theoretical results:</a:t>
                </a:r>
              </a:p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 →(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˄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→(∀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¬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⊢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𝑅𝑒𝑠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⎕</m:t>
                    </m:r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⊬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¬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⊬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𝑅𝑒𝑠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⎕</m:t>
                    </m:r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 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 →(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)))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 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˄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→(∀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03D611-834F-4E36-A96D-F6C86C1D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89" y="1674086"/>
                <a:ext cx="8059266" cy="3833870"/>
              </a:xfrm>
              <a:prstGeom prst="rect">
                <a:avLst/>
              </a:prstGeom>
              <a:blipFill>
                <a:blip r:embed="rId7"/>
                <a:stretch>
                  <a:fillRect l="-1135" t="-954" b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5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31CB0F-C173-430C-B2D0-9DB6D6ED1242}"/>
                  </a:ext>
                </a:extLst>
              </p:cNvPr>
              <p:cNvSpPr txBox="1"/>
              <p:nvPr/>
            </p:nvSpPr>
            <p:spPr>
              <a:xfrm>
                <a:off x="573932" y="1118685"/>
                <a:ext cx="8589523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 </m:t>
                    </m:r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((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 →(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	First we need to transform the formula into its </a:t>
                </a:r>
                <a:r>
                  <a:rPr lang="en-US" sz="2400" dirty="0" err="1"/>
                  <a:t>prenex</a:t>
                </a:r>
                <a:r>
                  <a:rPr lang="en-US" sz="2400" dirty="0"/>
                  <a:t> normal form: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A formula of the predicate calculus is in </a:t>
                </a:r>
                <a:r>
                  <a:rPr lang="en-US" sz="2400" dirty="0" err="1"/>
                  <a:t>prenex</a:t>
                </a:r>
                <a:r>
                  <a:rPr lang="en-US" sz="2400" dirty="0"/>
                  <a:t> normal form (PNF) if it is written as a string of quantifiers and bound variables, followed by a quantifier-free part.</a:t>
                </a:r>
              </a:p>
              <a:p>
                <a:r>
                  <a:rPr lang="en-US" sz="2400" dirty="0"/>
                  <a:t>	</a:t>
                </a:r>
              </a:p>
              <a:p>
                <a:r>
                  <a:rPr lang="en-US" sz="2400" dirty="0"/>
                  <a:t>	The </a:t>
                </a:r>
                <a:r>
                  <a:rPr lang="en-US" sz="2400" dirty="0" err="1"/>
                  <a:t>prenex</a:t>
                </a:r>
                <a:r>
                  <a:rPr lang="en-US" sz="2400" dirty="0"/>
                  <a:t> normal form is obtained by applying transformations which preserve the logical equivalence.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31CB0F-C173-430C-B2D0-9DB6D6ED1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2" y="1118685"/>
                <a:ext cx="8589523" cy="4154984"/>
              </a:xfrm>
              <a:prstGeom prst="rect">
                <a:avLst/>
              </a:prstGeom>
              <a:blipFill>
                <a:blip r:embed="rId2"/>
                <a:stretch>
                  <a:fillRect l="-1065" t="-1175"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2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79F60D-2FE9-4B7C-AE58-1062EA46C12D}"/>
                  </a:ext>
                </a:extLst>
              </p:cNvPr>
              <p:cNvSpPr txBox="1"/>
              <p:nvPr/>
            </p:nvSpPr>
            <p:spPr>
              <a:xfrm>
                <a:off x="690664" y="1011676"/>
                <a:ext cx="9330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Step 1: Replacing the connectives “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” with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˅</a:t>
                </a:r>
                <a:r>
                  <a:rPr kumimoji="0" lang="en-US" sz="24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≡¬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):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 </m:t>
                    </m:r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((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 →(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79F60D-2FE9-4B7C-AE58-1062EA46C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64" y="1011676"/>
                <a:ext cx="9330414" cy="1200329"/>
              </a:xfrm>
              <a:prstGeom prst="rect">
                <a:avLst/>
              </a:prstGeom>
              <a:blipFill>
                <a:blip r:embed="rId2"/>
                <a:stretch>
                  <a:fillRect l="-980" t="-4061" r="-6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C278C91-FCC9-46D1-8515-8217AF373858}"/>
              </a:ext>
            </a:extLst>
          </p:cNvPr>
          <p:cNvSpPr txBox="1"/>
          <p:nvPr/>
        </p:nvSpPr>
        <p:spPr>
          <a:xfrm>
            <a:off x="3394952" y="1642617"/>
            <a:ext cx="343386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1                      2                               3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13D3C9-EB95-4584-B71D-8D55B8F43CA4}"/>
                  </a:ext>
                </a:extLst>
              </p:cNvPr>
              <p:cNvSpPr txBox="1"/>
              <p:nvPr/>
            </p:nvSpPr>
            <p:spPr>
              <a:xfrm>
                <a:off x="774441" y="2537926"/>
                <a:ext cx="8461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By replacing the connectives 1 and 3: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 </m:t>
                    </m:r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((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 →(¬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13D3C9-EB95-4584-B71D-8D55B8F43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1" y="2537926"/>
                <a:ext cx="8461872" cy="1200329"/>
              </a:xfrm>
              <a:prstGeom prst="rect">
                <a:avLst/>
              </a:prstGeom>
              <a:blipFill>
                <a:blip r:embed="rId3"/>
                <a:stretch>
                  <a:fillRect l="-108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2738E7-5D0F-4D41-8374-A3F3B37934CE}"/>
                  </a:ext>
                </a:extLst>
              </p:cNvPr>
              <p:cNvSpPr txBox="1"/>
              <p:nvPr/>
            </p:nvSpPr>
            <p:spPr>
              <a:xfrm>
                <a:off x="774441" y="4064176"/>
                <a:ext cx="84630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By replacing connective 2: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 </m:t>
                    </m:r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m:rPr>
                        <m:nor/>
                      </m:rP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(¬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2738E7-5D0F-4D41-8374-A3F3B3793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1" y="4064176"/>
                <a:ext cx="8463065" cy="1200329"/>
              </a:xfrm>
              <a:prstGeom prst="rect">
                <a:avLst/>
              </a:prstGeom>
              <a:blipFill>
                <a:blip r:embed="rId4"/>
                <a:stretch>
                  <a:fillRect l="-108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6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7817FD-123F-4370-8C30-944126BB3DBF}"/>
                  </a:ext>
                </a:extLst>
              </p:cNvPr>
              <p:cNvSpPr txBox="1"/>
              <p:nvPr/>
            </p:nvSpPr>
            <p:spPr>
              <a:xfrm>
                <a:off x="345231" y="1007707"/>
                <a:ext cx="94332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Step 2: The bound variables are renamed such that they will be distinct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 </m:t>
                    </m:r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m:rPr>
                        <m:nor/>
                      </m:rP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(¬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)))≡</m:t>
                    </m:r>
                  </m:oMath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(¬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Step 3: Application of infinitary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DeMorgan’s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laws: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 </m:t>
                    </m:r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(¬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7817FD-123F-4370-8C30-944126BB3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31" y="1007707"/>
                <a:ext cx="9433249" cy="4524315"/>
              </a:xfrm>
              <a:prstGeom prst="rect">
                <a:avLst/>
              </a:prstGeom>
              <a:blipFill>
                <a:blip r:embed="rId2"/>
                <a:stretch>
                  <a:fillRect l="-1034" t="-1078" r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42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3B8A93-5DD0-4F33-9E87-E692D83F8096}"/>
                  </a:ext>
                </a:extLst>
              </p:cNvPr>
              <p:cNvSpPr txBox="1"/>
              <p:nvPr/>
            </p:nvSpPr>
            <p:spPr>
              <a:xfrm>
                <a:off x="597159" y="419878"/>
                <a:ext cx="8929396" cy="607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Step 4: The extraction of quantifiers in front of the formula</a:t>
                </a:r>
              </a:p>
              <a:p>
                <a:pPr lvl="0"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 </m:t>
                    </m:r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))≡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Next we need to bring the formula to its 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skolem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form: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Since the formula has no existential quantifiers =&gt;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Symbol" panose="05050102010706020507" pitchFamily="18" charset="2"/>
                  <a:buChar char="Þ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Symbol" panose="05050102010706020507" pitchFamily="18" charset="2"/>
                  <a:buChar char="Þ"/>
                  <a:defRPr/>
                </a:pP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formula in clausal form is obtained by deleting the prefix of its 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skolem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form: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3B8A93-5DD0-4F33-9E87-E692D83F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59" y="419878"/>
                <a:ext cx="8929396" cy="6071406"/>
              </a:xfrm>
              <a:prstGeom prst="rect">
                <a:avLst/>
              </a:prstGeom>
              <a:blipFill>
                <a:blip r:embed="rId2"/>
                <a:stretch>
                  <a:fillRect l="-1092" t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27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CAA95A-2AD0-4AE6-9796-AAFF5604F5F3}"/>
                  </a:ext>
                </a:extLst>
              </p:cNvPr>
              <p:cNvSpPr txBox="1"/>
              <p:nvPr/>
            </p:nvSpPr>
            <p:spPr>
              <a:xfrm>
                <a:off x="401216" y="410544"/>
                <a:ext cx="9573208" cy="5918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  <a:cs typeface="Times New Roman" panose="02020603050405020304" pitchFamily="18" charset="0"/>
                  </a:rPr>
                  <a:t>From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we get the clauses: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¬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˅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i="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¬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Using linear resolution we prove that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an inconsistent set of clauses: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We choose the top clause: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⊢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𝑓𝑎𝑐𝑡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←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⊢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𝑓𝑎𝑐𝑡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←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¬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𝑟𝑒𝑠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𝑟𝑒𝑠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⎕</m:t>
                      </m:r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Side clauses: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From the set 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we derived the empty clause, 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therefore </a:t>
                </a:r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inconsistent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CAA95A-2AD0-4AE6-9796-AAFF5604F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16" y="410544"/>
                <a:ext cx="9573208" cy="5918415"/>
              </a:xfrm>
              <a:prstGeom prst="rect">
                <a:avLst/>
              </a:prstGeom>
              <a:blipFill>
                <a:blip r:embed="rId2"/>
                <a:stretch>
                  <a:fillRect l="-1019" t="-927" b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7A12FE-E19A-450B-92AE-9E27A2DB3F4D}"/>
                  </a:ext>
                </a:extLst>
              </p:cNvPr>
              <p:cNvSpPr/>
              <p:nvPr/>
            </p:nvSpPr>
            <p:spPr>
              <a:xfrm>
                <a:off x="6830002" y="3205064"/>
                <a:ext cx="452534" cy="452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7A12FE-E19A-450B-92AE-9E27A2DB3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02" y="3205064"/>
                <a:ext cx="452534" cy="452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81927B-D6F8-49AF-9547-F9E56CA1DB7E}"/>
                  </a:ext>
                </a:extLst>
              </p:cNvPr>
              <p:cNvSpPr/>
              <p:nvPr/>
            </p:nvSpPr>
            <p:spPr>
              <a:xfrm>
                <a:off x="8175946" y="3209728"/>
                <a:ext cx="452534" cy="452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81927B-D6F8-49AF-9547-F9E56CA1D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946" y="3209728"/>
                <a:ext cx="452534" cy="4525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C46C06B-594D-493C-9877-9F2E2F565688}"/>
                  </a:ext>
                </a:extLst>
              </p:cNvPr>
              <p:cNvSpPr/>
              <p:nvPr/>
            </p:nvSpPr>
            <p:spPr>
              <a:xfrm>
                <a:off x="6830002" y="4225211"/>
                <a:ext cx="452534" cy="452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C46C06B-594D-493C-9877-9F2E2F565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02" y="4225211"/>
                <a:ext cx="452534" cy="452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18584E-43F6-4DB1-BDF9-C083F9D80B85}"/>
                  </a:ext>
                </a:extLst>
              </p:cNvPr>
              <p:cNvSpPr/>
              <p:nvPr/>
            </p:nvSpPr>
            <p:spPr>
              <a:xfrm>
                <a:off x="8175946" y="4225211"/>
                <a:ext cx="452534" cy="452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18584E-43F6-4DB1-BDF9-C083F9D80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946" y="4225211"/>
                <a:ext cx="452534" cy="4525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C897C9-32EC-41CD-9762-560137A3B5D2}"/>
                  </a:ext>
                </a:extLst>
              </p:cNvPr>
              <p:cNvSpPr/>
              <p:nvPr/>
            </p:nvSpPr>
            <p:spPr>
              <a:xfrm>
                <a:off x="6830002" y="5274904"/>
                <a:ext cx="452534" cy="4525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C897C9-32EC-41CD-9762-560137A3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02" y="5274904"/>
                <a:ext cx="452534" cy="4525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09AFA5-B322-4941-849E-179B0A492A3B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7056269" y="3657598"/>
            <a:ext cx="0" cy="56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73BC96-3A8F-4ED1-BE85-AE4E2132914C}"/>
              </a:ext>
            </a:extLst>
          </p:cNvPr>
          <p:cNvCxnSpPr>
            <a:stCxn id="7" idx="2"/>
          </p:cNvCxnSpPr>
          <p:nvPr/>
        </p:nvCxnSpPr>
        <p:spPr>
          <a:xfrm flipH="1">
            <a:off x="7056269" y="3662262"/>
            <a:ext cx="1345944" cy="56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36D672-538E-46AB-8B07-243248B9A00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056269" y="4677745"/>
            <a:ext cx="0" cy="5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28F7CA-A233-49A8-AA8E-856D02C0DD14}"/>
              </a:ext>
            </a:extLst>
          </p:cNvPr>
          <p:cNvCxnSpPr>
            <a:stCxn id="9" idx="2"/>
          </p:cNvCxnSpPr>
          <p:nvPr/>
        </p:nvCxnSpPr>
        <p:spPr>
          <a:xfrm flipH="1">
            <a:off x="7056269" y="4677745"/>
            <a:ext cx="1345944" cy="5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2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68931C-E159-4413-90A4-3C857DA4820F}"/>
                  </a:ext>
                </a:extLst>
              </p:cNvPr>
              <p:cNvSpPr txBox="1"/>
              <p:nvPr/>
            </p:nvSpPr>
            <p:spPr>
              <a:xfrm>
                <a:off x="494522" y="1287625"/>
                <a:ext cx="9097347" cy="194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an inconsistent set,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solidFill>
                    <a:prstClr val="black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solidFill>
                    <a:prstClr val="black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⊢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𝑅𝑒𝑠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⎕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Hence we have proved that: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68931C-E159-4413-90A4-3C857DA48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2" y="1287625"/>
                <a:ext cx="9097347" cy="1946367"/>
              </a:xfrm>
              <a:prstGeom prst="rect">
                <a:avLst/>
              </a:prstGeom>
              <a:blipFill>
                <a:blip r:embed="rId3"/>
                <a:stretch>
                  <a:fillRect l="-1005" t="-2813" b="-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A284DAF-0541-4ED7-8151-DD89A5637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692459"/>
              </p:ext>
            </p:extLst>
          </p:nvPr>
        </p:nvGraphicFramePr>
        <p:xfrm>
          <a:off x="494522" y="3446117"/>
          <a:ext cx="6686448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4" imgW="2755900" imgH="190500" progId="Equation.3">
                  <p:embed/>
                </p:oleObj>
              </mc:Choice>
              <mc:Fallback>
                <p:oleObj r:id="rId4" imgW="2755900" imgH="1905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2AA43A5-608D-46CB-8EC7-22DD2AF6C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22" y="3446117"/>
                        <a:ext cx="6686448" cy="461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38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AFBB34-5F65-40CA-8A7F-CEC5797021CE}"/>
                  </a:ext>
                </a:extLst>
              </p:cNvPr>
              <p:cNvSpPr txBox="1"/>
              <p:nvPr/>
            </p:nvSpPr>
            <p:spPr>
              <a:xfrm>
                <a:off x="354565" y="354564"/>
                <a:ext cx="9591870" cy="619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follow the same steps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 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˄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→(∀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/>
                  <a:t>	First we need to transform the formula into its </a:t>
                </a:r>
                <a:r>
                  <a:rPr lang="en-US" sz="2400" dirty="0" err="1"/>
                  <a:t>prenex</a:t>
                </a:r>
                <a:r>
                  <a:rPr lang="en-US" sz="2400" dirty="0"/>
                  <a:t> normal form: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Step 1: Replacing the connective “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” with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˅: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¬ 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˄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Step 2: The bound variables are renamed such that they will be distinct: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¬ 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∃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˄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Step 3: Application of infinitary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DeMorgan’s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laws: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˄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∃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¬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˅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¬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AFBB34-5F65-40CA-8A7F-CEC579702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5" y="354564"/>
                <a:ext cx="9591870" cy="6191695"/>
              </a:xfrm>
              <a:prstGeom prst="rect">
                <a:avLst/>
              </a:prstGeom>
              <a:blipFill>
                <a:blip r:embed="rId2"/>
                <a:stretch>
                  <a:fillRect l="-953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48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1004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Cambria Math</vt:lpstr>
      <vt:lpstr>Symbol</vt:lpstr>
      <vt:lpstr>Times New Roman</vt:lpstr>
      <vt:lpstr>Trebuchet MS</vt:lpstr>
      <vt:lpstr>Wingdings 3</vt:lpstr>
      <vt:lpstr>Facet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27</cp:revision>
  <dcterms:created xsi:type="dcterms:W3CDTF">2020-12-13T09:48:45Z</dcterms:created>
  <dcterms:modified xsi:type="dcterms:W3CDTF">2020-12-15T10:06:31Z</dcterms:modified>
</cp:coreProperties>
</file>