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75" r:id="rId18"/>
    <p:sldId id="273" r:id="rId19"/>
    <p:sldId id="274" r:id="rId2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" y="-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8F921-4F8F-45E5-B2F1-255EA05508B5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3249-C69F-4D28-BDBD-B1D945112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200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3F7A2-C92A-4957-BACE-974CC67BB9B0}" type="datetimeFigureOut">
              <a:rPr lang="en-GB" smtClean="0"/>
              <a:t>05/04/2021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CC810-D66F-4F92-9178-FDF49E04AB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3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46C2-A258-4A31-A23D-D3C69D0B4832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3877-7337-4002-AF5D-510CA6A42856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2552-9889-4972-A49F-4A4867A445E1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96AD-49F9-46C6-BCD1-7D13690AF71D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A6C-6EA0-42CE-B103-49D69507CA93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0DD7-70BD-40CA-A950-00707E4DEB69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687C-A746-4394-8D5D-E8B29FEDAF49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2859-5084-4880-B2B0-9160DB6953A2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E0BF-A95A-40EE-9D07-225D5E982B7D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A2AF-B800-4E9B-B995-2A3F4417D19E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7C26-F3DE-4EF0-B56C-320B3C286B72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1A30-62F1-4F90-9F80-14743EAAF264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o-RO" b="1" dirty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r>
              <a:rPr lang="ro-RO" sz="2800" b="1" dirty="0" smtClean="0"/>
              <a:t>Implement </a:t>
            </a:r>
            <a:r>
              <a:rPr lang="ro-RO" sz="2800" b="1" dirty="0"/>
              <a:t>the SortedMultiMap ADT </a:t>
            </a:r>
            <a:endParaRPr lang="en-GB" sz="2800" b="1" dirty="0" smtClean="0"/>
          </a:p>
          <a:p>
            <a:pPr marL="0" indent="0">
              <a:buNone/>
            </a:pPr>
            <a:r>
              <a:rPr lang="en-GB" sz="2400" dirty="0" smtClean="0"/>
              <a:t>-</a:t>
            </a:r>
            <a:r>
              <a:rPr lang="ro-RO" sz="2400" dirty="0" smtClean="0"/>
              <a:t> </a:t>
            </a:r>
            <a:r>
              <a:rPr lang="ro-RO" sz="2400" dirty="0"/>
              <a:t>use a singly linked representation with dynamic </a:t>
            </a:r>
            <a:r>
              <a:rPr lang="ro-RO" sz="2400" dirty="0" smtClean="0"/>
              <a:t>allocation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smtClean="0"/>
              <a:t>- use </a:t>
            </a:r>
            <a:r>
              <a:rPr lang="en-GB" sz="2400" dirty="0" smtClean="0"/>
              <a:t>ADT List</a:t>
            </a:r>
            <a:endParaRPr lang="en-GB" sz="2400" dirty="0" smtClean="0"/>
          </a:p>
          <a:p>
            <a:pPr marL="0" indent="0">
              <a:buNone/>
            </a:pPr>
            <a:r>
              <a:rPr lang="en-GB" sz="2800" dirty="0"/>
              <a:t/>
            </a:r>
            <a:br>
              <a:rPr lang="en-GB" sz="2800" dirty="0"/>
            </a:br>
            <a:r>
              <a:rPr lang="ro-RO" sz="2800" b="1" dirty="0" smtClean="0"/>
              <a:t>Ex</a:t>
            </a:r>
            <a:r>
              <a:rPr lang="en-GB" sz="2800" b="1" dirty="0" smtClean="0"/>
              <a:t>ample</a:t>
            </a:r>
            <a:r>
              <a:rPr lang="en-GB" sz="2800" dirty="0" smtClean="0"/>
              <a:t>:</a:t>
            </a:r>
            <a:r>
              <a:rPr lang="ro-RO" sz="2800" dirty="0" smtClean="0"/>
              <a:t> </a:t>
            </a:r>
            <a:endParaRPr lang="en-GB" sz="2800" dirty="0" smtClean="0"/>
          </a:p>
          <a:p>
            <a:pPr marL="0" indent="0">
              <a:buNone/>
            </a:pPr>
            <a:r>
              <a:rPr lang="ro-RO" sz="2800" dirty="0" smtClean="0"/>
              <a:t>a </a:t>
            </a:r>
            <a:r>
              <a:rPr lang="ro-RO" sz="2800" dirty="0"/>
              <a:t>multimap with the translation of different English words in Romanian</a:t>
            </a:r>
            <a:endParaRPr lang="en-GB" sz="2800" dirty="0"/>
          </a:p>
          <a:p>
            <a:pPr lvl="0"/>
            <a:r>
              <a:rPr lang="ro-RO" sz="2800" dirty="0"/>
              <a:t>book – carte, a rezerva, publicație</a:t>
            </a:r>
            <a:endParaRPr lang="en-GB" sz="2800" dirty="0"/>
          </a:p>
          <a:p>
            <a:pPr lvl="0"/>
            <a:r>
              <a:rPr lang="ro-RO" sz="2800" dirty="0"/>
              <a:t>red – roșu</a:t>
            </a:r>
            <a:endParaRPr lang="en-GB" sz="2800" dirty="0"/>
          </a:p>
          <a:p>
            <a:pPr lvl="0"/>
            <a:r>
              <a:rPr lang="ro-RO" sz="2800" dirty="0"/>
              <a:t>blood – sânge, neam</a:t>
            </a:r>
            <a:endParaRPr lang="en-GB" sz="2800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FDFF-9BA5-4235-82F2-BFB47E53F9D7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u="sng" dirty="0"/>
              <a:t>Operations for the iterator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subalgorithm first(it) is: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it.current ← it.smm.head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if</a:t>
            </a:r>
            <a:r>
              <a:rPr lang="ro-RO" dirty="0"/>
              <a:t> it.current ≠ NIL </a:t>
            </a:r>
            <a:r>
              <a:rPr lang="ro-RO" b="1" dirty="0"/>
              <a:t>then: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iterator([it.smm.head].info.vl, it.itL)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end-subalgorithm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? </a:t>
            </a:r>
            <a:r>
              <a:rPr lang="ro-RO" dirty="0" smtClean="0"/>
              <a:t>Complexity</a:t>
            </a:r>
            <a:r>
              <a:rPr lang="ro-RO" dirty="0"/>
              <a:t>: 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ro-RO" u="sng" dirty="0"/>
              <a:t>Operations for the sorted multi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/>
              <a:t>Notations </a:t>
            </a:r>
            <a:r>
              <a:rPr lang="en-GB" dirty="0" smtClean="0"/>
              <a:t>to use in</a:t>
            </a:r>
            <a:r>
              <a:rPr lang="ro-RO" dirty="0" smtClean="0"/>
              <a:t> complexit</a:t>
            </a:r>
            <a:r>
              <a:rPr lang="en-GB" dirty="0" smtClean="0"/>
              <a:t>y description</a:t>
            </a:r>
            <a:r>
              <a:rPr lang="ro-RO" dirty="0" smtClean="0"/>
              <a:t>:</a:t>
            </a:r>
            <a:endParaRPr lang="en-GB" dirty="0"/>
          </a:p>
          <a:p>
            <a:r>
              <a:rPr lang="ro-RO" dirty="0"/>
              <a:t>	</a:t>
            </a:r>
            <a:r>
              <a:rPr lang="ro-RO" b="1" dirty="0" smtClean="0"/>
              <a:t>n</a:t>
            </a:r>
            <a:r>
              <a:rPr lang="en-GB" b="1" dirty="0" smtClean="0"/>
              <a:t>k</a:t>
            </a:r>
            <a:r>
              <a:rPr lang="ro-RO" dirty="0" smtClean="0"/>
              <a:t> </a:t>
            </a:r>
            <a:r>
              <a:rPr lang="ro-RO" dirty="0"/>
              <a:t>– number of distinct keys</a:t>
            </a:r>
            <a:endParaRPr lang="en-GB" dirty="0"/>
          </a:p>
          <a:p>
            <a:r>
              <a:rPr lang="ro-RO" dirty="0"/>
              <a:t>	</a:t>
            </a:r>
            <a:r>
              <a:rPr lang="en-GB" b="1" i="1" dirty="0"/>
              <a:t> </a:t>
            </a:r>
            <a:r>
              <a:rPr lang="en-GB" b="1" i="1" dirty="0" err="1"/>
              <a:t>nkv</a:t>
            </a:r>
            <a:r>
              <a:rPr lang="ro-RO" dirty="0" smtClean="0"/>
              <a:t> </a:t>
            </a:r>
            <a:r>
              <a:rPr lang="ro-RO" dirty="0"/>
              <a:t>– total number of </a:t>
            </a:r>
            <a:r>
              <a:rPr lang="ro-RO" dirty="0" smtClean="0"/>
              <a:t>elements</a:t>
            </a:r>
            <a:endParaRPr lang="en-GB" b="1" i="1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init(smm, R) </a:t>
            </a:r>
            <a:r>
              <a:rPr lang="ro-RO" b="1" dirty="0"/>
              <a:t>is</a:t>
            </a:r>
            <a:r>
              <a:rPr lang="ro-RO" dirty="0"/>
              <a:t>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smm.R </a:t>
            </a:r>
            <a:r>
              <a:rPr lang="en-US" dirty="0"/>
              <a:t>←</a:t>
            </a:r>
            <a:r>
              <a:rPr lang="ro-RO" dirty="0"/>
              <a:t> R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smm.head </a:t>
            </a:r>
            <a:r>
              <a:rPr lang="en-US" dirty="0"/>
              <a:t>← NIL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end-</a:t>
            </a:r>
            <a:r>
              <a:rPr lang="en-US" b="1" dirty="0" err="1"/>
              <a:t>subalgorithm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ro-RO" dirty="0" smtClean="0"/>
              <a:t>Complexity: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2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ro-RO" u="sng" dirty="0"/>
              <a:t>Operations for the sorted multi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destroy(smm) </a:t>
            </a:r>
            <a:r>
              <a:rPr lang="ro-RO" b="1" dirty="0"/>
              <a:t>is</a:t>
            </a:r>
            <a:r>
              <a:rPr lang="ro-RO" dirty="0"/>
              <a:t>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while</a:t>
            </a:r>
            <a:r>
              <a:rPr lang="ro-RO" dirty="0"/>
              <a:t> smm.head ≠ NIL </a:t>
            </a:r>
            <a:r>
              <a:rPr lang="ro-RO" b="1" dirty="0"/>
              <a:t>execute: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aux </a:t>
            </a:r>
            <a:r>
              <a:rPr lang="en-US" dirty="0"/>
              <a:t>← </a:t>
            </a:r>
            <a:r>
              <a:rPr lang="en-US" dirty="0" err="1"/>
              <a:t>smm.head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smm.head</a:t>
            </a:r>
            <a:r>
              <a:rPr lang="en-US" dirty="0"/>
              <a:t> ←</a:t>
            </a:r>
            <a:r>
              <a:rPr lang="ro-RO" dirty="0"/>
              <a:t> [smm.head</a:t>
            </a:r>
            <a:r>
              <a:rPr lang="en-US" dirty="0"/>
              <a:t>]</a:t>
            </a:r>
            <a:r>
              <a:rPr lang="ro-RO" dirty="0"/>
              <a:t>.next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destroy([aux].info.vl)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free(aux)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end-while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end-subalgorithm</a:t>
            </a:r>
            <a:endParaRPr lang="en-GB" dirty="0"/>
          </a:p>
          <a:p>
            <a:pPr marL="0" indent="0">
              <a:buNone/>
            </a:pPr>
            <a:r>
              <a:rPr lang="ro-RO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Complexity:</a:t>
            </a:r>
            <a:r>
              <a:rPr lang="en-GB" dirty="0"/>
              <a:t> 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480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8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ro-RO" u="sng" dirty="0"/>
              <a:t>Operations for the sorted multi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90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searchNode(smm, k, kNode, prevNode)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ro-RO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function that will help us with the other operations </a:t>
            </a:r>
            <a:endParaRPr lang="en-GB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o-RO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it as </a:t>
            </a:r>
            <a:r>
              <a:rPr lang="ro-RO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function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o-RO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part of the interface</a:t>
            </a:r>
            <a:r>
              <a:rPr lang="ro-RO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//pre: smm is  SMM, k is a Tkey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//post: kNode is a ↑Node, prevNode is a ↑Node. If there is a node with k as key, kNode will be that node and prevNode will be the previous node. If there is no node with k as key, kNode will be NIL and prevNode will be the node after which the key k should be.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dirty="0"/>
              <a:t> 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u="sng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7467600" cy="632460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searchNode(smm, k, kNode, prevNode) </a:t>
            </a:r>
            <a:r>
              <a:rPr lang="ro-RO" b="1" dirty="0"/>
              <a:t>is</a:t>
            </a:r>
            <a:r>
              <a:rPr lang="ro-RO" dirty="0"/>
              <a:t>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aux </a:t>
            </a:r>
            <a:r>
              <a:rPr lang="en-US" dirty="0"/>
              <a:t>← </a:t>
            </a:r>
            <a:r>
              <a:rPr lang="en-US" dirty="0" err="1"/>
              <a:t>smm.head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 ← NIL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found ← false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while</a:t>
            </a:r>
            <a:r>
              <a:rPr lang="en-US" dirty="0"/>
              <a:t> aux ≠ NIL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smm.R</a:t>
            </a:r>
            <a:r>
              <a:rPr lang="en-US" dirty="0"/>
              <a:t>([aux].</a:t>
            </a:r>
            <a:r>
              <a:rPr lang="en-US" dirty="0" err="1"/>
              <a:t>info.k</a:t>
            </a:r>
            <a:r>
              <a:rPr lang="en-US" dirty="0"/>
              <a:t>, k) </a:t>
            </a:r>
            <a:r>
              <a:rPr lang="en-US" b="1" dirty="0" smtClean="0"/>
              <a:t>execute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prev</a:t>
            </a:r>
            <a:r>
              <a:rPr lang="en-US" dirty="0"/>
              <a:t> ← </a:t>
            </a:r>
            <a:r>
              <a:rPr lang="en-US" dirty="0" smtClean="0"/>
              <a:t>aux</a:t>
            </a:r>
          </a:p>
          <a:p>
            <a:pPr marL="0" indent="0">
              <a:buNone/>
            </a:pPr>
            <a:r>
              <a:rPr lang="en-US" dirty="0" smtClean="0"/>
              <a:t>		aux </a:t>
            </a:r>
            <a:r>
              <a:rPr lang="en-US" dirty="0"/>
              <a:t>← [aux].next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end-while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GB" dirty="0" smtClean="0"/>
              <a:t>[…]</a:t>
            </a:r>
            <a:r>
              <a:rPr lang="ro-RO" dirty="0"/>
              <a:t>	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kNode </a:t>
            </a:r>
            <a:r>
              <a:rPr lang="en-US" dirty="0"/>
              <a:t>← aux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prevNode</a:t>
            </a:r>
            <a:r>
              <a:rPr lang="en-US" dirty="0"/>
              <a:t> ← </a:t>
            </a:r>
            <a:r>
              <a:rPr lang="en-US" dirty="0" err="1"/>
              <a:t>prev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US" b="1" dirty="0" smtClean="0"/>
              <a:t>end-</a:t>
            </a:r>
            <a:r>
              <a:rPr lang="en-US" b="1" dirty="0" err="1" smtClean="0"/>
              <a:t>subalgorithm</a:t>
            </a:r>
            <a:endParaRPr lang="en-GB" dirty="0"/>
          </a:p>
          <a:p>
            <a:pPr marL="0" indent="0">
              <a:buNone/>
            </a:pPr>
            <a:r>
              <a:rPr lang="ro-RO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2800" y="2133600"/>
            <a:ext cx="1676400" cy="685800"/>
          </a:xfrm>
          <a:prstGeom prst="ellipse">
            <a:avLst/>
          </a:prstGeom>
          <a:noFill/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Problems?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1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u="sng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32460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searchNode(smm, k, kNode, prevNode) </a:t>
            </a:r>
            <a:r>
              <a:rPr lang="ro-RO" b="1" dirty="0"/>
              <a:t>is</a:t>
            </a:r>
            <a:r>
              <a:rPr lang="ro-RO" dirty="0"/>
              <a:t>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aux </a:t>
            </a:r>
            <a:r>
              <a:rPr lang="en-US" dirty="0"/>
              <a:t>← </a:t>
            </a:r>
            <a:r>
              <a:rPr lang="en-US" dirty="0" err="1"/>
              <a:t>smm.head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 ← NIL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found ← false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while</a:t>
            </a:r>
            <a:r>
              <a:rPr lang="en-US" dirty="0"/>
              <a:t> aux ≠ NIL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smm.R</a:t>
            </a:r>
            <a:r>
              <a:rPr lang="en-US" dirty="0"/>
              <a:t>([aux].</a:t>
            </a:r>
            <a:r>
              <a:rPr lang="en-US" dirty="0" err="1"/>
              <a:t>info.k</a:t>
            </a:r>
            <a:r>
              <a:rPr lang="en-US" dirty="0"/>
              <a:t>, k) </a:t>
            </a:r>
            <a:r>
              <a:rPr lang="en-US" b="1" dirty="0"/>
              <a:t>and</a:t>
            </a:r>
            <a:r>
              <a:rPr lang="en-US" dirty="0"/>
              <a:t>  </a:t>
            </a:r>
            <a:r>
              <a:rPr lang="en-US" b="1" dirty="0"/>
              <a:t>not</a:t>
            </a:r>
            <a:r>
              <a:rPr lang="en-US" dirty="0"/>
              <a:t> found </a:t>
            </a:r>
            <a:r>
              <a:rPr lang="en-US" b="1" dirty="0"/>
              <a:t>execute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[aux].</a:t>
            </a:r>
            <a:r>
              <a:rPr lang="en-US" dirty="0" err="1"/>
              <a:t>info.k</a:t>
            </a:r>
            <a:r>
              <a:rPr lang="en-US" dirty="0"/>
              <a:t> = k </a:t>
            </a:r>
            <a:r>
              <a:rPr lang="en-US" b="1" dirty="0"/>
              <a:t>then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	found ← true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else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prev</a:t>
            </a:r>
            <a:r>
              <a:rPr lang="en-US" dirty="0"/>
              <a:t> ← </a:t>
            </a:r>
            <a:r>
              <a:rPr lang="en-US" dirty="0" smtClean="0"/>
              <a:t>aux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aux </a:t>
            </a:r>
            <a:r>
              <a:rPr lang="en-US" dirty="0"/>
              <a:t>← [aux].next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</a:t>
            </a:r>
            <a:r>
              <a:rPr lang="ro-RO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end-while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if</a:t>
            </a:r>
            <a:r>
              <a:rPr lang="ro-RO" dirty="0"/>
              <a:t> found </a:t>
            </a:r>
            <a:r>
              <a:rPr lang="ro-RO" b="1" dirty="0"/>
              <a:t>then</a:t>
            </a:r>
            <a:r>
              <a:rPr lang="ro-RO" dirty="0"/>
              <a:t>	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kNode </a:t>
            </a:r>
            <a:r>
              <a:rPr lang="en-US" dirty="0"/>
              <a:t>← aux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prevNode</a:t>
            </a:r>
            <a:r>
              <a:rPr lang="en-US" dirty="0"/>
              <a:t> ← </a:t>
            </a:r>
            <a:r>
              <a:rPr lang="en-US" dirty="0" err="1"/>
              <a:t>prev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else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kNode</a:t>
            </a:r>
            <a:r>
              <a:rPr lang="en-US" dirty="0"/>
              <a:t> ← </a:t>
            </a:r>
            <a:r>
              <a:rPr lang="en-US" dirty="0" smtClean="0"/>
              <a:t>NIL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prevNode</a:t>
            </a:r>
            <a:r>
              <a:rPr lang="en-US" dirty="0" smtClean="0"/>
              <a:t> </a:t>
            </a:r>
            <a:r>
              <a:rPr lang="en-US" dirty="0"/>
              <a:t>← </a:t>
            </a:r>
            <a:r>
              <a:rPr lang="en-US" dirty="0" err="1"/>
              <a:t>prev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end-</a:t>
            </a:r>
            <a:r>
              <a:rPr lang="en-US" b="1" dirty="0" err="1"/>
              <a:t>subalgorithm</a:t>
            </a:r>
            <a:endParaRPr lang="en-GB" dirty="0"/>
          </a:p>
          <a:p>
            <a:pPr marL="0" indent="0">
              <a:buNone/>
            </a:pPr>
            <a:r>
              <a:rPr lang="ro-RO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Complexity:</a:t>
            </a:r>
            <a:r>
              <a:rPr lang="en-GB" dirty="0"/>
              <a:t> 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1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u="sng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594360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subalgorithm</a:t>
            </a:r>
            <a:r>
              <a:rPr lang="en-US" dirty="0"/>
              <a:t> search(</a:t>
            </a:r>
            <a:r>
              <a:rPr lang="en-US" dirty="0" err="1"/>
              <a:t>smm</a:t>
            </a:r>
            <a:r>
              <a:rPr lang="en-US" dirty="0"/>
              <a:t>, k, list) </a:t>
            </a:r>
            <a:r>
              <a:rPr lang="en-US" b="1" dirty="0"/>
              <a:t>is</a:t>
            </a:r>
            <a:r>
              <a:rPr lang="en-US" dirty="0" smtClean="0"/>
              <a:t>:				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searchNode</a:t>
            </a:r>
            <a:r>
              <a:rPr lang="en-US" dirty="0"/>
              <a:t> (</a:t>
            </a:r>
            <a:r>
              <a:rPr lang="en-US" dirty="0" err="1"/>
              <a:t>smm</a:t>
            </a:r>
            <a:r>
              <a:rPr lang="en-US" dirty="0"/>
              <a:t>, k, </a:t>
            </a:r>
            <a:r>
              <a:rPr lang="en-US" dirty="0" err="1"/>
              <a:t>kNode</a:t>
            </a:r>
            <a:r>
              <a:rPr lang="en-US" dirty="0"/>
              <a:t>, </a:t>
            </a:r>
            <a:r>
              <a:rPr lang="en-US" dirty="0" err="1"/>
              <a:t>prevNode</a:t>
            </a:r>
            <a:r>
              <a:rPr lang="en-US" dirty="0"/>
              <a:t>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ro-RO" b="1" dirty="0"/>
              <a:t>end-subalgorithm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Complexity: </a:t>
            </a:r>
            <a:r>
              <a:rPr lang="en-GB" dirty="0" smtClean="0"/>
              <a:t>…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ro-RO" b="1" dirty="0" smtClean="0"/>
              <a:t>subalgorithm</a:t>
            </a:r>
            <a:r>
              <a:rPr lang="ro-RO" dirty="0" smtClean="0"/>
              <a:t> </a:t>
            </a:r>
            <a:r>
              <a:rPr lang="ro-RO" dirty="0"/>
              <a:t>add(smm, k, v) </a:t>
            </a:r>
            <a:r>
              <a:rPr lang="ro-RO" b="1" dirty="0"/>
              <a:t>is: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searchNode</a:t>
            </a:r>
            <a:r>
              <a:rPr lang="en-US" dirty="0"/>
              <a:t>(</a:t>
            </a:r>
            <a:r>
              <a:rPr lang="en-US" dirty="0" err="1"/>
              <a:t>smm</a:t>
            </a:r>
            <a:r>
              <a:rPr lang="en-US" dirty="0"/>
              <a:t>, k, </a:t>
            </a:r>
            <a:r>
              <a:rPr lang="en-US" dirty="0" err="1"/>
              <a:t>kNode</a:t>
            </a:r>
            <a:r>
              <a:rPr lang="en-US" dirty="0"/>
              <a:t>, </a:t>
            </a:r>
            <a:r>
              <a:rPr lang="en-US" dirty="0" err="1"/>
              <a:t>prevNode</a:t>
            </a:r>
            <a:r>
              <a:rPr lang="en-US" dirty="0"/>
              <a:t>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kNode</a:t>
            </a:r>
            <a:r>
              <a:rPr lang="en-US" dirty="0"/>
              <a:t> = NIL </a:t>
            </a:r>
            <a:r>
              <a:rPr lang="en-US" b="1" dirty="0"/>
              <a:t>then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addANewKey</a:t>
            </a:r>
            <a:r>
              <a:rPr lang="en-US" dirty="0"/>
              <a:t> (</a:t>
            </a:r>
            <a:r>
              <a:rPr lang="en-US" dirty="0" err="1"/>
              <a:t>smm</a:t>
            </a:r>
            <a:r>
              <a:rPr lang="en-US" dirty="0"/>
              <a:t>, k, v, </a:t>
            </a:r>
            <a:r>
              <a:rPr lang="en-US" dirty="0" err="1"/>
              <a:t>prevNode</a:t>
            </a:r>
            <a:r>
              <a:rPr lang="en-US" dirty="0"/>
              <a:t>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else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addEnd</a:t>
            </a:r>
            <a:r>
              <a:rPr lang="ro-RO" dirty="0"/>
              <a:t>(</a:t>
            </a:r>
            <a:r>
              <a:rPr lang="en-US" dirty="0"/>
              <a:t>[</a:t>
            </a:r>
            <a:r>
              <a:rPr lang="en-US" dirty="0" err="1"/>
              <a:t>kNode</a:t>
            </a:r>
            <a:r>
              <a:rPr lang="en-US" dirty="0"/>
              <a:t>]</a:t>
            </a:r>
            <a:r>
              <a:rPr lang="hu-HU" dirty="0"/>
              <a:t>.info.vl, v</a:t>
            </a:r>
            <a:r>
              <a:rPr lang="ro-RO" dirty="0"/>
              <a:t>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ro-RO" b="1" dirty="0" smtClean="0"/>
              <a:t>end-subalgorithm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u="sng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3246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addANewKey (smm, k, v, prevNode) </a:t>
            </a:r>
            <a:r>
              <a:rPr lang="ro-RO" b="1" dirty="0"/>
              <a:t>is: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allocate</a:t>
            </a:r>
            <a:r>
              <a:rPr lang="ro-RO" dirty="0"/>
              <a:t>(newNode)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[</a:t>
            </a:r>
            <a:r>
              <a:rPr lang="en-US" dirty="0" err="1"/>
              <a:t>newNode</a:t>
            </a:r>
            <a:r>
              <a:rPr lang="en-US" dirty="0"/>
              <a:t>].</a:t>
            </a:r>
            <a:r>
              <a:rPr lang="en-US" dirty="0" err="1"/>
              <a:t>info.k</a:t>
            </a:r>
            <a:r>
              <a:rPr lang="en-US" dirty="0"/>
              <a:t> ← k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ro-RO" dirty="0"/>
              <a:t> (</a:t>
            </a:r>
            <a:r>
              <a:rPr lang="en-US" dirty="0"/>
              <a:t>[</a:t>
            </a:r>
            <a:r>
              <a:rPr lang="en-US" dirty="0" err="1"/>
              <a:t>newNode</a:t>
            </a:r>
            <a:r>
              <a:rPr lang="en-US" dirty="0"/>
              <a:t>].</a:t>
            </a:r>
            <a:r>
              <a:rPr lang="en-US" dirty="0" err="1"/>
              <a:t>info.vl</a:t>
            </a:r>
            <a:r>
              <a:rPr lang="en-US" dirty="0"/>
              <a:t>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addEnd</a:t>
            </a:r>
            <a:r>
              <a:rPr lang="ro-RO" dirty="0"/>
              <a:t>(</a:t>
            </a:r>
            <a:r>
              <a:rPr lang="en-US" dirty="0"/>
              <a:t>[</a:t>
            </a:r>
            <a:r>
              <a:rPr lang="en-US" dirty="0" err="1"/>
              <a:t>newNode</a:t>
            </a:r>
            <a:r>
              <a:rPr lang="en-US" dirty="0"/>
              <a:t>].</a:t>
            </a:r>
            <a:r>
              <a:rPr lang="en-US" dirty="0" err="1"/>
              <a:t>info.vl</a:t>
            </a:r>
            <a:r>
              <a:rPr lang="en-US" dirty="0"/>
              <a:t>, v)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ro-RO" dirty="0"/>
              <a:t>prevNode = NIL </a:t>
            </a:r>
            <a:r>
              <a:rPr lang="en-US" b="1" dirty="0"/>
              <a:t>then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[</a:t>
            </a:r>
            <a:r>
              <a:rPr lang="en-US" dirty="0" err="1"/>
              <a:t>newNode</a:t>
            </a:r>
            <a:r>
              <a:rPr lang="en-US" dirty="0"/>
              <a:t>].next ← </a:t>
            </a:r>
            <a:r>
              <a:rPr lang="en-US" dirty="0" err="1"/>
              <a:t>smm.head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smm.head</a:t>
            </a:r>
            <a:r>
              <a:rPr lang="en-US" dirty="0"/>
              <a:t> ← </a:t>
            </a:r>
            <a:r>
              <a:rPr lang="en-US" dirty="0" err="1"/>
              <a:t>newNode</a:t>
            </a:r>
            <a:endParaRPr lang="en-GB" dirty="0"/>
          </a:p>
          <a:p>
            <a:pPr marL="0" indent="0">
              <a:buNone/>
            </a:pPr>
            <a:r>
              <a:rPr lang="en-US" b="1" dirty="0" smtClean="0"/>
              <a:t>	else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[</a:t>
            </a:r>
            <a:r>
              <a:rPr lang="en-US" dirty="0" err="1"/>
              <a:t>newNode</a:t>
            </a:r>
            <a:r>
              <a:rPr lang="en-US" dirty="0"/>
              <a:t>].next ← [</a:t>
            </a:r>
            <a:r>
              <a:rPr lang="en-US" dirty="0" err="1"/>
              <a:t>prevNode</a:t>
            </a:r>
            <a:r>
              <a:rPr lang="en-US" dirty="0"/>
              <a:t>].next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[</a:t>
            </a:r>
            <a:r>
              <a:rPr lang="en-US" dirty="0" err="1"/>
              <a:t>prevNode</a:t>
            </a:r>
            <a:r>
              <a:rPr lang="en-US" dirty="0"/>
              <a:t>].next ← </a:t>
            </a:r>
            <a:r>
              <a:rPr lang="en-US" dirty="0" err="1"/>
              <a:t>newNode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end-subalgorithm</a:t>
            </a:r>
            <a:endParaRPr lang="en-GB" dirty="0"/>
          </a:p>
          <a:p>
            <a:pPr marL="0" indent="0">
              <a:buNone/>
            </a:pPr>
            <a:r>
              <a:rPr lang="ro-RO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Complexity:</a:t>
            </a:r>
            <a:r>
              <a:rPr lang="en-GB" dirty="0"/>
              <a:t> 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u="sng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3246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RO" b="1" dirty="0"/>
              <a:t>function</a:t>
            </a:r>
            <a:r>
              <a:rPr lang="ro-RO" dirty="0"/>
              <a:t> remove(smm, k, v) </a:t>
            </a:r>
            <a:r>
              <a:rPr lang="ro-RO" b="1" dirty="0"/>
              <a:t>is</a:t>
            </a:r>
            <a:r>
              <a:rPr lang="ro-RO" dirty="0"/>
              <a:t>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searchNode</a:t>
            </a:r>
            <a:r>
              <a:rPr lang="en-US" dirty="0"/>
              <a:t>(</a:t>
            </a:r>
            <a:r>
              <a:rPr lang="en-US" dirty="0" err="1"/>
              <a:t>smm</a:t>
            </a:r>
            <a:r>
              <a:rPr lang="en-US" dirty="0"/>
              <a:t>, k, </a:t>
            </a:r>
            <a:r>
              <a:rPr lang="en-US" dirty="0" err="1"/>
              <a:t>kNode</a:t>
            </a:r>
            <a:r>
              <a:rPr lang="en-US" dirty="0"/>
              <a:t>, </a:t>
            </a:r>
            <a:r>
              <a:rPr lang="en-US" dirty="0" err="1"/>
              <a:t>prevNode</a:t>
            </a:r>
            <a:r>
              <a:rPr lang="en-US" dirty="0"/>
              <a:t>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kNode</a:t>
            </a:r>
            <a:r>
              <a:rPr lang="en-US" dirty="0"/>
              <a:t> ≠ NIL </a:t>
            </a:r>
            <a:r>
              <a:rPr lang="en-US" b="1" dirty="0"/>
              <a:t>then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pos</a:t>
            </a:r>
            <a:r>
              <a:rPr lang="en-US" dirty="0"/>
              <a:t> ← </a:t>
            </a:r>
            <a:r>
              <a:rPr lang="en-US" dirty="0" smtClean="0"/>
              <a:t>position ([</a:t>
            </a:r>
            <a:r>
              <a:rPr lang="en-US" dirty="0" err="1"/>
              <a:t>kNode</a:t>
            </a:r>
            <a:r>
              <a:rPr lang="en-US" dirty="0"/>
              <a:t>].</a:t>
            </a:r>
            <a:r>
              <a:rPr lang="en-US" dirty="0" err="1"/>
              <a:t>info.vl</a:t>
            </a:r>
            <a:r>
              <a:rPr lang="en-US" dirty="0"/>
              <a:t>, v)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ro-RO" dirty="0"/>
              <a:t> pos ≠ -1 </a:t>
            </a:r>
            <a:r>
              <a:rPr lang="ro-RO" b="1" dirty="0"/>
              <a:t>then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	remove(</a:t>
            </a:r>
            <a:r>
              <a:rPr lang="en-US" dirty="0"/>
              <a:t>[</a:t>
            </a:r>
            <a:r>
              <a:rPr lang="en-US" dirty="0" err="1"/>
              <a:t>kNode</a:t>
            </a:r>
            <a:r>
              <a:rPr lang="en-US" dirty="0"/>
              <a:t>].</a:t>
            </a:r>
            <a:r>
              <a:rPr lang="en-US" dirty="0" err="1"/>
              <a:t>info.vl</a:t>
            </a:r>
            <a:r>
              <a:rPr lang="en-US" dirty="0"/>
              <a:t>, </a:t>
            </a:r>
            <a:r>
              <a:rPr lang="en-US" dirty="0" err="1"/>
              <a:t>pos</a:t>
            </a:r>
            <a:r>
              <a:rPr lang="en-US" dirty="0"/>
              <a:t>, e)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ro-RO" dirty="0"/>
              <a:t>		</a:t>
            </a:r>
            <a:r>
              <a:rPr lang="ro-RO" b="1" dirty="0"/>
              <a:t>if </a:t>
            </a:r>
            <a:r>
              <a:rPr lang="ro-RO" dirty="0"/>
              <a:t>isEmpty(</a:t>
            </a:r>
            <a:r>
              <a:rPr lang="en-US" dirty="0"/>
              <a:t>[</a:t>
            </a:r>
            <a:r>
              <a:rPr lang="en-US" dirty="0" err="1"/>
              <a:t>kNode</a:t>
            </a:r>
            <a:r>
              <a:rPr lang="en-US" dirty="0"/>
              <a:t>].</a:t>
            </a:r>
            <a:r>
              <a:rPr lang="en-US" dirty="0" err="1"/>
              <a:t>info.vl</a:t>
            </a:r>
            <a:r>
              <a:rPr lang="en-US" dirty="0"/>
              <a:t>) </a:t>
            </a:r>
            <a:r>
              <a:rPr lang="en-US" b="1" dirty="0"/>
              <a:t>then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err="1"/>
              <a:t>removeKey</a:t>
            </a:r>
            <a:r>
              <a:rPr lang="en-US" dirty="0"/>
              <a:t>(</a:t>
            </a:r>
            <a:r>
              <a:rPr lang="en-US" dirty="0" err="1"/>
              <a:t>smm</a:t>
            </a:r>
            <a:r>
              <a:rPr lang="en-US" dirty="0"/>
              <a:t>, k, </a:t>
            </a:r>
            <a:r>
              <a:rPr lang="en-US" dirty="0" err="1"/>
              <a:t>prevNode</a:t>
            </a:r>
            <a:r>
              <a:rPr lang="en-US" dirty="0"/>
              <a:t>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b="1" dirty="0" smtClean="0"/>
              <a:t>end-if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	remove ← true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remove ← false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remove ← false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end-subalgorithm</a:t>
            </a:r>
            <a:endParaRPr lang="en-GB" dirty="0"/>
          </a:p>
          <a:p>
            <a:pPr marL="0" indent="0">
              <a:buNone/>
            </a:pPr>
            <a:r>
              <a:rPr lang="ro-RO" dirty="0" smtClean="0"/>
              <a:t>  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Complexity:</a:t>
            </a:r>
            <a:r>
              <a:rPr lang="en-GB" dirty="0"/>
              <a:t> 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u="sng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32460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//auxiliary operation (not part of the interface)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//pre: smm is a SMM, k is a TKey, prevNode is a ↑Node, smm contains a node with key k after the node prevNode (if prevNode is NIL, then the first node if smm contains the key k). The value list of the node with key k is empty.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//post: the node containing key k is removed from </a:t>
            </a:r>
            <a:r>
              <a:rPr lang="ro-RO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smm</a:t>
            </a:r>
            <a:endParaRPr lang="en-GB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</a:t>
            </a:r>
            <a:r>
              <a:rPr lang="en-US" dirty="0" err="1"/>
              <a:t>removeKey</a:t>
            </a:r>
            <a:r>
              <a:rPr lang="en-US" dirty="0"/>
              <a:t>(</a:t>
            </a:r>
            <a:r>
              <a:rPr lang="en-US" dirty="0" err="1"/>
              <a:t>smm</a:t>
            </a:r>
            <a:r>
              <a:rPr lang="en-US" dirty="0"/>
              <a:t>, k, </a:t>
            </a:r>
            <a:r>
              <a:rPr lang="en-US" dirty="0" err="1"/>
              <a:t>prevNode</a:t>
            </a:r>
            <a:r>
              <a:rPr lang="en-US" dirty="0"/>
              <a:t>) </a:t>
            </a:r>
            <a:r>
              <a:rPr lang="en-US" b="1" dirty="0"/>
              <a:t>is</a:t>
            </a:r>
            <a:r>
              <a:rPr lang="en-US" dirty="0"/>
              <a:t>: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prevNode</a:t>
            </a:r>
            <a:r>
              <a:rPr lang="en-US" dirty="0"/>
              <a:t> = NIL </a:t>
            </a:r>
            <a:r>
              <a:rPr lang="en-US" b="1" dirty="0"/>
              <a:t>then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deleted ← </a:t>
            </a:r>
            <a:r>
              <a:rPr lang="en-US" dirty="0" err="1"/>
              <a:t>smm.head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smm.head</a:t>
            </a:r>
            <a:r>
              <a:rPr lang="en-US" dirty="0"/>
              <a:t> ← [</a:t>
            </a:r>
            <a:r>
              <a:rPr lang="en-US" dirty="0" err="1"/>
              <a:t>smm.head</a:t>
            </a:r>
            <a:r>
              <a:rPr lang="en-US" dirty="0"/>
              <a:t>].next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destroy([deleted].</a:t>
            </a:r>
            <a:r>
              <a:rPr lang="en-US" dirty="0" err="1"/>
              <a:t>info.vl</a:t>
            </a:r>
            <a:r>
              <a:rPr lang="en-US" dirty="0"/>
              <a:t>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free</a:t>
            </a:r>
            <a:r>
              <a:rPr lang="ro-RO" dirty="0"/>
              <a:t>(deleted)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else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deleted </a:t>
            </a:r>
            <a:r>
              <a:rPr lang="en-US" dirty="0"/>
              <a:t>← [</a:t>
            </a:r>
            <a:r>
              <a:rPr lang="en-US" dirty="0" err="1"/>
              <a:t>prevNode</a:t>
            </a:r>
            <a:r>
              <a:rPr lang="en-US" dirty="0"/>
              <a:t>].next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[</a:t>
            </a:r>
            <a:r>
              <a:rPr lang="en-US" dirty="0" err="1"/>
              <a:t>prevNode</a:t>
            </a:r>
            <a:r>
              <a:rPr lang="en-US" dirty="0"/>
              <a:t>].next ← [[</a:t>
            </a:r>
            <a:r>
              <a:rPr lang="en-US" dirty="0" err="1"/>
              <a:t>prevNode</a:t>
            </a:r>
            <a:r>
              <a:rPr lang="en-US" dirty="0"/>
              <a:t>].next].next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destroy([deleted].</a:t>
            </a:r>
            <a:r>
              <a:rPr lang="en-US" dirty="0" err="1"/>
              <a:t>info.vl</a:t>
            </a:r>
            <a:r>
              <a:rPr lang="en-US" dirty="0"/>
              <a:t>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free(deleted)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end-subalgorithm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ro-RO" dirty="0"/>
              <a:t>Complexity:</a:t>
            </a:r>
            <a:r>
              <a:rPr lang="en-GB" dirty="0"/>
              <a:t> 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GB" b="1" dirty="0" smtClean="0"/>
              <a:t>SMM.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ro-RO" sz="2400" b="1" dirty="0"/>
              <a:t>Representation 1</a:t>
            </a:r>
            <a:r>
              <a:rPr lang="ro-RO" sz="2400" dirty="0"/>
              <a:t>: </a:t>
            </a:r>
            <a:endParaRPr lang="en-GB" sz="2400" dirty="0" smtClean="0"/>
          </a:p>
          <a:p>
            <a:pPr marL="0" indent="0">
              <a:buNone/>
            </a:pPr>
            <a:r>
              <a:rPr lang="ro-RO" sz="2400" dirty="0" smtClean="0"/>
              <a:t>Singly </a:t>
            </a:r>
            <a:r>
              <a:rPr lang="ro-RO" sz="2400" dirty="0"/>
              <a:t>linked list of &lt;key, value&gt; pairs. There might be multiple nodes with the same key, they will be placed one after the other (since the nodes are sorted based on the keys).</a:t>
            </a:r>
            <a:endParaRPr lang="en-GB" sz="2400" dirty="0"/>
          </a:p>
          <a:p>
            <a:r>
              <a:rPr lang="ro-RO" sz="2400" dirty="0" smtClean="0"/>
              <a:t>sorted </a:t>
            </a:r>
            <a:r>
              <a:rPr lang="ro-RO" sz="2400" dirty="0"/>
              <a:t>based on the keys).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8961120" cy="50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581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b="1" dirty="0"/>
              <a:t>Representation </a:t>
            </a:r>
            <a:r>
              <a:rPr lang="ro-RO" sz="2400" b="1" dirty="0" smtClean="0"/>
              <a:t>2 </a:t>
            </a:r>
            <a:endParaRPr lang="en-GB" sz="2400" b="1" dirty="0" smtClean="0"/>
          </a:p>
          <a:p>
            <a:pPr marL="0" indent="0">
              <a:buNone/>
            </a:pPr>
            <a:r>
              <a:rPr lang="ro-RO" sz="2400" dirty="0" smtClean="0"/>
              <a:t>Singly </a:t>
            </a:r>
            <a:r>
              <a:rPr lang="ro-RO" sz="2400" dirty="0"/>
              <a:t>linked list of &lt;key, list of values&gt; pairs. The keys are unique and sorted</a:t>
            </a:r>
            <a:r>
              <a:rPr lang="ro-RO" sz="2400" dirty="0" smtClean="0"/>
              <a:t>.</a:t>
            </a:r>
            <a:endParaRPr lang="en-GB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68103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030-FB53-4D5C-8A23-99AEC4AD2E45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Representation 2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45627"/>
            <a:ext cx="1143000" cy="12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05100"/>
            <a:ext cx="211576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81300"/>
            <a:ext cx="219916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1" y="4876800"/>
            <a:ext cx="777765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2C1D-D732-4FBD-A032-72FE3CD8F97F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Iterator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RO" dirty="0"/>
              <a:t>Iterator operations: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ro-RO" dirty="0" smtClean="0"/>
              <a:t>init</a:t>
            </a:r>
            <a:r>
              <a:rPr lang="ro-RO" dirty="0"/>
              <a:t>, valid, next, getCurrent </a:t>
            </a:r>
            <a:r>
              <a:rPr lang="en-GB" dirty="0" smtClean="0"/>
              <a:t>	</a:t>
            </a:r>
            <a:r>
              <a:rPr lang="ro-RO" dirty="0" smtClean="0"/>
              <a:t>(</a:t>
            </a:r>
            <a:r>
              <a:rPr lang="ro-RO" dirty="0"/>
              <a:t>returns a &lt;key, value&gt; pair).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Example</a:t>
            </a:r>
          </a:p>
          <a:p>
            <a:pPr marL="0" indent="0">
              <a:buNone/>
            </a:pPr>
            <a:r>
              <a:rPr lang="ro-RO" dirty="0" smtClean="0"/>
              <a:t>Printing </a:t>
            </a:r>
            <a:r>
              <a:rPr lang="ro-RO" dirty="0"/>
              <a:t>the elements of a SMM using the iterator: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 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print(smm) </a:t>
            </a:r>
            <a:r>
              <a:rPr lang="ro-RO" b="1" dirty="0"/>
              <a:t>is</a:t>
            </a:r>
            <a:r>
              <a:rPr lang="ro-RO" dirty="0"/>
              <a:t>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iterator(smm, it)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while</a:t>
            </a:r>
            <a:r>
              <a:rPr lang="ro-RO" dirty="0"/>
              <a:t> valid(it) </a:t>
            </a:r>
            <a:r>
              <a:rPr lang="ro-RO" b="1" dirty="0"/>
              <a:t>execute</a:t>
            </a:r>
            <a:r>
              <a:rPr lang="ro-RO" dirty="0"/>
              <a:t>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getCurrent(it, &lt;k,v&gt;)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@print k and v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</a:t>
            </a:r>
            <a:r>
              <a:rPr lang="ro-RO" dirty="0" smtClean="0"/>
              <a:t>next(i</a:t>
            </a:r>
            <a:r>
              <a:rPr lang="en-GB" dirty="0" smtClean="0"/>
              <a:t>t</a:t>
            </a:r>
            <a:r>
              <a:rPr lang="ro-RO" dirty="0" smtClean="0"/>
              <a:t>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end-while</a:t>
            </a:r>
            <a:endParaRPr lang="en-GB" dirty="0"/>
          </a:p>
          <a:p>
            <a:pPr marL="0" indent="0">
              <a:buNone/>
            </a:pPr>
            <a:r>
              <a:rPr lang="ro-RO" b="1" dirty="0" smtClean="0"/>
              <a:t>end-subalgorithm</a:t>
            </a: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print subalgorithm looks in the same way independently of the representation of the iterator and the representation of the map!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CBDA-55B5-453A-B854-2DB62385F762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 smtClean="0"/>
              <a:t>Representation 2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1143000" cy="12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07273"/>
            <a:ext cx="211576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83473"/>
            <a:ext cx="219916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1" y="2971800"/>
            <a:ext cx="777765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348113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1B-3C51-424D-8A18-3DD82459ED53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5029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Subalgorithm</a:t>
            </a:r>
            <a:r>
              <a:rPr lang="en-GB" dirty="0" smtClean="0"/>
              <a:t> next(it) is: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8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u="sng" dirty="0"/>
              <a:t>Operations for the iterator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init (it, smm) </a:t>
            </a:r>
            <a:r>
              <a:rPr lang="ro-RO" b="1" dirty="0"/>
              <a:t>is</a:t>
            </a:r>
            <a:r>
              <a:rPr lang="ro-RO" dirty="0"/>
              <a:t>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it.smm ← smm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it.current ← smm.head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if</a:t>
            </a:r>
            <a:r>
              <a:rPr lang="ro-RO" dirty="0"/>
              <a:t> it.current ≠ NIL </a:t>
            </a:r>
            <a:r>
              <a:rPr lang="ro-RO" b="1" dirty="0"/>
              <a:t>then: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iterator([it.smm.head].info.vl, it.itL)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end-subalgorithm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? </a:t>
            </a:r>
            <a:r>
              <a:rPr lang="ro-RO" dirty="0" smtClean="0"/>
              <a:t>Complexity</a:t>
            </a:r>
            <a:r>
              <a:rPr lang="ro-RO" dirty="0"/>
              <a:t>: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u="sng" dirty="0"/>
              <a:t>Operations for the iterator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getCurrent(it, e) </a:t>
            </a:r>
            <a:r>
              <a:rPr lang="ro-RO" b="1" dirty="0"/>
              <a:t>is</a:t>
            </a:r>
            <a:r>
              <a:rPr lang="ro-RO" dirty="0"/>
              <a:t>: // e will be a &lt;k, v&gt; pair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if it.current = NIL then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@throw exception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end-if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endParaRPr lang="en-GB" dirty="0"/>
          </a:p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	</a:t>
            </a:r>
            <a:r>
              <a:rPr lang="en-GB" dirty="0" smtClean="0">
                <a:solidFill>
                  <a:srgbClr val="FF0000"/>
                </a:solidFill>
              </a:rPr>
              <a:t>…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o-RO" dirty="0"/>
              <a:t>	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end-subalgorithm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? </a:t>
            </a:r>
            <a:r>
              <a:rPr lang="ro-RO" dirty="0" smtClean="0"/>
              <a:t>Complexity</a:t>
            </a:r>
            <a:r>
              <a:rPr lang="ro-RO" dirty="0"/>
              <a:t>: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4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u="sng" dirty="0"/>
              <a:t>Operations for the iterator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b="1" dirty="0"/>
              <a:t>function</a:t>
            </a:r>
            <a:r>
              <a:rPr lang="ro-RO" dirty="0"/>
              <a:t> valid(it):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end-function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? </a:t>
            </a:r>
            <a:r>
              <a:rPr lang="ro-RO" dirty="0" smtClean="0"/>
              <a:t>Complexity</a:t>
            </a:r>
            <a:r>
              <a:rPr lang="ro-RO" dirty="0"/>
              <a:t>: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9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u="sng" dirty="0"/>
              <a:t>Operations for the iterator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RO" b="1" dirty="0"/>
              <a:t>subalgorithm</a:t>
            </a:r>
            <a:r>
              <a:rPr lang="ro-RO" dirty="0"/>
              <a:t> next(it) </a:t>
            </a:r>
            <a:r>
              <a:rPr lang="ro-RO" b="1" dirty="0"/>
              <a:t>is</a:t>
            </a:r>
            <a:r>
              <a:rPr lang="ro-RO" dirty="0"/>
              <a:t>: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if it.current = NIL then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@throw exception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end-if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next(it.itL)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if</a:t>
            </a:r>
            <a:r>
              <a:rPr lang="ro-RO" dirty="0"/>
              <a:t> </a:t>
            </a:r>
            <a:r>
              <a:rPr lang="ro-RO" b="1" dirty="0"/>
              <a:t>not</a:t>
            </a:r>
            <a:r>
              <a:rPr lang="ro-RO" dirty="0"/>
              <a:t> valid(it.itL) </a:t>
            </a:r>
            <a:r>
              <a:rPr lang="ro-RO" b="1" dirty="0"/>
              <a:t>then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it.current ← [it.current].next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		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ro-RO" b="1" dirty="0"/>
              <a:t>end-if</a:t>
            </a:r>
            <a:endParaRPr lang="en-GB" dirty="0"/>
          </a:p>
          <a:p>
            <a:pPr marL="0" indent="0">
              <a:buNone/>
            </a:pPr>
            <a:r>
              <a:rPr lang="ro-RO" b="1" dirty="0"/>
              <a:t>end-subalgorithm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? </a:t>
            </a:r>
            <a:r>
              <a:rPr lang="ro-RO" dirty="0" smtClean="0"/>
              <a:t>Complexity</a:t>
            </a:r>
            <a:r>
              <a:rPr lang="ro-RO" dirty="0"/>
              <a:t>: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FCD8-117C-440E-8D48-9401CADDCE4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C5F5A1A750AB4A817894F3F531A751" ma:contentTypeVersion="11" ma:contentTypeDescription="Create a new document." ma:contentTypeScope="" ma:versionID="7ac977b5133e07e00df6117b54345cba">
  <xsd:schema xmlns:xsd="http://www.w3.org/2001/XMLSchema" xmlns:xs="http://www.w3.org/2001/XMLSchema" xmlns:p="http://schemas.microsoft.com/office/2006/metadata/properties" xmlns:ns2="a1923b71-5223-436b-869e-112f1bfb7e7e" xmlns:ns3="c916429d-1522-425c-94d3-ad6d0a9c03f3" targetNamespace="http://schemas.microsoft.com/office/2006/metadata/properties" ma:root="true" ma:fieldsID="b5b42f51ed5bdccb6ce4a3c85be83175" ns2:_="" ns3:_="">
    <xsd:import namespace="a1923b71-5223-436b-869e-112f1bfb7e7e"/>
    <xsd:import namespace="c916429d-1522-425c-94d3-ad6d0a9c0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23b71-5223-436b-869e-112f1bfb7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6429d-1522-425c-94d3-ad6d0a9c03f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601D4-017B-4460-B032-B7B300BE7A46}"/>
</file>

<file path=customXml/itemProps2.xml><?xml version="1.0" encoding="utf-8"?>
<ds:datastoreItem xmlns:ds="http://schemas.openxmlformats.org/officeDocument/2006/customXml" ds:itemID="{A9C7D7B6-2AA6-4295-BBB2-0CF493CAA118}"/>
</file>

<file path=customXml/itemProps3.xml><?xml version="1.0" encoding="utf-8"?>
<ds:datastoreItem xmlns:ds="http://schemas.openxmlformats.org/officeDocument/2006/customXml" ds:itemID="{70C17AB7-460A-41E8-8A53-C9CDFD7F7449}"/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500</Words>
  <Application>Microsoft Office PowerPoint</Application>
  <PresentationFormat>On-screen Show (4:3)</PresentationFormat>
  <Paragraphs>280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Problem</vt:lpstr>
      <vt:lpstr>SMM. Representation</vt:lpstr>
      <vt:lpstr>Representation 2</vt:lpstr>
      <vt:lpstr>Iterator</vt:lpstr>
      <vt:lpstr>Representation 2</vt:lpstr>
      <vt:lpstr>Operations for the iterator </vt:lpstr>
      <vt:lpstr>Operations for the iterator </vt:lpstr>
      <vt:lpstr>Operations for the iterator </vt:lpstr>
      <vt:lpstr>Operations for the iterator </vt:lpstr>
      <vt:lpstr>Operations for the iterator </vt:lpstr>
      <vt:lpstr>Operations for the sorted multi map</vt:lpstr>
      <vt:lpstr>Operations for the sorted multi map</vt:lpstr>
      <vt:lpstr>Operations for the sorted multi map</vt:lpstr>
      <vt:lpstr>.</vt:lpstr>
      <vt:lpstr>.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Implement the SortedMultiMap ADT – use a singly linked representation with dynamic allocation</dc:title>
  <dc:creator>Dana</dc:creator>
  <cp:lastModifiedBy>Dana</cp:lastModifiedBy>
  <cp:revision>50</cp:revision>
  <cp:lastPrinted>2020-03-25T22:28:37Z</cp:lastPrinted>
  <dcterms:created xsi:type="dcterms:W3CDTF">2006-08-16T00:00:00Z</dcterms:created>
  <dcterms:modified xsi:type="dcterms:W3CDTF">2021-04-05T14:07:09Z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0x0101001EC5F5A1A750AB4A817894F3F531A751</vt:lpwstr>
  </property>
</Properties>
</file>