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7" r:id="rId5"/>
    <p:sldId id="380" r:id="rId6"/>
    <p:sldId id="381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12" r:id="rId28"/>
    <p:sldId id="413" r:id="rId29"/>
    <p:sldId id="407" r:id="rId30"/>
    <p:sldId id="408" r:id="rId31"/>
    <p:sldId id="409" r:id="rId32"/>
    <p:sldId id="410" r:id="rId33"/>
    <p:sldId id="411" r:id="rId34"/>
  </p:sldIdLst>
  <p:sldSz cx="10688638" cy="7562850"/>
  <p:notesSz cx="7010400" cy="92964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EDE"/>
    <a:srgbClr val="FFFFB3"/>
    <a:srgbClr val="EA0000"/>
    <a:srgbClr val="FFBDBD"/>
    <a:srgbClr val="FF6161"/>
    <a:srgbClr val="FF2121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8E92B-8033-42E9-9944-8E396F3E40DB}" v="4" dt="2021-01-19T16:48:46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2"/>
        <p:guide pos="336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A BARABAȘ" userId="S::elina.barabas@stud.ubbcluj.ro::ce1e419c-7725-4241-9c2c-7de549fcfd57" providerId="AD" clId="Web-{D2A8E92B-8033-42E9-9944-8E396F3E40DB}"/>
    <pc:docChg chg="sldOrd">
      <pc:chgData name="ELINA BARABAȘ" userId="S::elina.barabas@stud.ubbcluj.ro::ce1e419c-7725-4241-9c2c-7de549fcfd57" providerId="AD" clId="Web-{D2A8E92B-8033-42E9-9944-8E396F3E40DB}" dt="2021-01-19T16:48:46.092" v="3"/>
      <pc:docMkLst>
        <pc:docMk/>
      </pc:docMkLst>
      <pc:sldChg chg="ord">
        <pc:chgData name="ELINA BARABAȘ" userId="S::elina.barabas@stud.ubbcluj.ro::ce1e419c-7725-4241-9c2c-7de549fcfd57" providerId="AD" clId="Web-{D2A8E92B-8033-42E9-9944-8E396F3E40DB}" dt="2021-01-19T16:48:46.092" v="3"/>
        <pc:sldMkLst>
          <pc:docMk/>
          <pc:sldMk cId="0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A00D31-BC12-47A8-B8D7-7F2BD33A1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0F6C2-8C81-4F02-9FAF-208D83A670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779482-333B-45B4-BFB5-292EFB87C657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8DDE-54A0-431B-B07B-3CEC79F6F7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3DEA-788B-4FDA-8D1C-75704B65E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13B0B9-CB39-4F38-9836-7FB5E334E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6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C806CE-2D29-4EC6-A5BA-255FE6D64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AF2A-825F-494F-AEBF-42D84190C0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FB227E-23ED-4E93-9C66-F42A73C5F1A5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2C7350D-7DC0-4C54-B033-69A8F1C83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696913"/>
            <a:ext cx="492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1E28AF-C673-4B56-9309-32A30CEC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088" y="4416425"/>
            <a:ext cx="5610225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4119-8C07-4B4A-B9B7-49826DC12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8E99-E316-4451-948F-020CCB529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479D330-3A3E-400C-9698-5519A1583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148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456C1-EFC6-4B83-A232-86B6AD8182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3388" y="7167563"/>
            <a:ext cx="3138487" cy="258762"/>
          </a:xfrm>
          <a:prstGeom prst="rect">
            <a:avLst/>
          </a:prstGeom>
          <a:noFill/>
          <a:ln>
            <a:noFill/>
          </a:ln>
        </p:spPr>
        <p:txBody>
          <a:bodyPr wrap="none"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FF0000"/>
                </a:solidFill>
                <a:latin typeface="+mn-lt"/>
              </a:rPr>
              <a:t>Copyright</a:t>
            </a:r>
            <a:r>
              <a:rPr lang="ro-RO" sz="100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>
                <a:solidFill>
                  <a:srgbClr val="FF0000"/>
                </a:solidFill>
                <a:latin typeface="+mn-lt"/>
                <a:cs typeface="Neuton regular" pitchFamily="2" charset="2"/>
              </a:rPr>
              <a:t>©</a:t>
            </a:r>
            <a:r>
              <a:rPr lang="ro-RO" sz="100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>
                <a:solidFill>
                  <a:srgbClr val="FF0000"/>
                </a:solidFill>
                <a:latin typeface="+mn-lt"/>
              </a:rPr>
              <a:t>Bitdefender</a:t>
            </a:r>
            <a:r>
              <a:rPr lang="ro-RO" sz="100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>
                <a:solidFill>
                  <a:srgbClr val="FF0000"/>
                </a:solidFill>
                <a:latin typeface="+mn-lt"/>
              </a:rPr>
              <a:t>201</a:t>
            </a:r>
            <a:r>
              <a:rPr lang="ro-RO" sz="1000">
                <a:solidFill>
                  <a:srgbClr val="FF0000"/>
                </a:solidFill>
                <a:latin typeface="+mn-lt"/>
              </a:rPr>
              <a:t>7</a:t>
            </a:r>
            <a:r>
              <a:rPr lang="en-US" sz="1000">
                <a:solidFill>
                  <a:srgbClr val="FF0000"/>
                </a:solidFill>
                <a:latin typeface="+mn-lt"/>
              </a:rPr>
              <a:t>  /  www.bitdefender.com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30" y="437642"/>
            <a:ext cx="8141654" cy="722395"/>
          </a:xfrm>
          <a:prstGeom prst="rect">
            <a:avLst/>
          </a:prstGeom>
        </p:spPr>
        <p:txBody>
          <a:bodyPr vert="horz"/>
          <a:lstStyle>
            <a:lvl1pPr algn="l">
              <a:defRPr sz="4000" b="1" baseline="0">
                <a:solidFill>
                  <a:srgbClr val="FF0000"/>
                </a:solidFill>
                <a:latin typeface="Tahoma" panose="020B0604030504040204" pitchFamily="34" charset="0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34226" y="1481511"/>
            <a:ext cx="8920189" cy="5036196"/>
          </a:xfrm>
          <a:prstGeom prst="rect">
            <a:avLst/>
          </a:prstGeom>
        </p:spPr>
        <p:txBody>
          <a:bodyPr vert="horz" lIns="104274" tIns="52137" rIns="104274" bIns="52137"/>
          <a:lstStyle>
            <a:lvl1pPr>
              <a:buFont typeface="+mj-lt"/>
              <a:buAutoNum type="arabicPeriod"/>
              <a:defRPr sz="3200">
                <a:latin typeface="Tahoma" panose="020B0604030504040204" pitchFamily="34" charset="0"/>
                <a:cs typeface="Arial"/>
              </a:defRPr>
            </a:lvl1pPr>
            <a:lvl2pPr marL="912392" indent="-391026">
              <a:buClr>
                <a:srgbClr val="FF0000"/>
              </a:buClr>
              <a:buFont typeface="Arial"/>
              <a:buChar char="•"/>
              <a:defRPr sz="3200">
                <a:latin typeface="Tahoma" panose="020B0604030504040204" pitchFamily="34" charset="0"/>
                <a:cs typeface="Arial"/>
              </a:defRPr>
            </a:lvl2pPr>
            <a:lvl3pPr marL="1433759" indent="-391026">
              <a:buFont typeface="Lucida Grande"/>
              <a:buChar char="-"/>
              <a:defRPr sz="2800">
                <a:latin typeface="Tahoma" panose="020B0604030504040204" pitchFamily="34" charset="0"/>
                <a:cs typeface="Arial"/>
              </a:defRPr>
            </a:lvl3pPr>
            <a:lvl4pPr marL="1955126" indent="-391026">
              <a:buFont typeface="Lucida Grande"/>
              <a:buChar char="-"/>
              <a:defRPr sz="2800" i="1">
                <a:latin typeface="Tahoma" panose="020B0604030504040204" pitchFamily="34" charset="0"/>
                <a:cs typeface="Arial"/>
              </a:defRPr>
            </a:lvl4pPr>
            <a:lvl5pPr marL="2476493" indent="-391026">
              <a:buFont typeface="Lucida Grande"/>
              <a:buChar char="-"/>
              <a:defRPr sz="2800">
                <a:latin typeface="Tahoma" panose="020B0604030504040204" pitchFamily="34" charset="0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17D68-C855-4A51-B373-AC14A3C78D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9738" y="3040063"/>
            <a:ext cx="7935912" cy="1054100"/>
          </a:xfrm>
          <a:prstGeom prst="rect">
            <a:avLst/>
          </a:prstGeom>
          <a:noFill/>
          <a:ln>
            <a:noFill/>
          </a:ln>
        </p:spPr>
        <p:txBody>
          <a:bodyPr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7438"/>
              </a:lnSpc>
              <a:defRPr/>
            </a:pPr>
            <a:r>
              <a:rPr lang="en-US" sz="7500" b="1" err="1">
                <a:solidFill>
                  <a:srgbClr val="FFFFFF"/>
                </a:solidFill>
                <a:latin typeface="Tahoma" panose="020B0604030504040204" pitchFamily="34" charset="0"/>
              </a:rPr>
              <a:t>Vă</a:t>
            </a:r>
            <a:r>
              <a:rPr lang="en-US" sz="7500" b="1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7500" b="1" err="1">
                <a:solidFill>
                  <a:srgbClr val="FFFFFF"/>
                </a:solidFill>
                <a:latin typeface="Tahoma" panose="020B0604030504040204" pitchFamily="34" charset="0"/>
              </a:rPr>
              <a:t>mulțumim</a:t>
            </a:r>
            <a:r>
              <a:rPr lang="en-US" sz="7500" b="1">
                <a:solidFill>
                  <a:srgbClr val="FFFFFF"/>
                </a:solidFill>
                <a:latin typeface="Tahoma" panose="020B0604030504040204" pitchFamily="34" charset="0"/>
              </a:rPr>
              <a:t>!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72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44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716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88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7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518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885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252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619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67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34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01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467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835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201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569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935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5"/>
          <p:cNvSpPr txBox="1">
            <a:spLocks/>
          </p:cNvSpPr>
          <p:nvPr/>
        </p:nvSpPr>
        <p:spPr bwMode="auto">
          <a:xfrm>
            <a:off x="0" y="5394325"/>
            <a:ext cx="106886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>
                <a:solidFill>
                  <a:schemeClr val="bg1"/>
                </a:solidFill>
                <a:latin typeface="Cambria" pitchFamily="18" charset="0"/>
              </a:rPr>
              <a:t>Multi-modules programming</a:t>
            </a:r>
            <a:endParaRPr lang="ro-RO" altLang="en-US" sz="2000" b="1">
              <a:solidFill>
                <a:schemeClr val="bg1"/>
              </a:solidFill>
              <a:latin typeface="Cambria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ro-RO" altLang="en-US" sz="2000" b="1">
              <a:solidFill>
                <a:schemeClr val="bg1"/>
              </a:solidFill>
              <a:latin typeface="Cambria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ro-RO" altLang="en-US" sz="2000" b="1">
              <a:solidFill>
                <a:schemeClr val="bg1"/>
              </a:solidFill>
              <a:latin typeface="Cambria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ro-RO" altLang="en-US" sz="2000" b="1">
                <a:solidFill>
                  <a:schemeClr val="bg1"/>
                </a:solidFill>
                <a:latin typeface="Cambria" pitchFamily="18" charset="0"/>
              </a:rPr>
              <a:t>mvanta@bitdefender.com</a:t>
            </a:r>
            <a:endParaRPr lang="en-US" altLang="en-US" sz="2000" b="1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3" y="6481763"/>
            <a:ext cx="15255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CCE1-43C6-42DC-B93F-E8738E5C7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call code</a:t>
            </a:r>
            <a:endParaRPr lang="ro-RO" sz="2226" u="sng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/>
              <a:t>Effect of the call code on the stack</a:t>
            </a:r>
          </a:p>
          <a:p>
            <a:pPr marL="0" indent="0">
              <a:buFont typeface="+mj-lt"/>
              <a:buNone/>
              <a:defRPr/>
            </a:pPr>
            <a:endParaRPr lang="en-US" sz="2226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F1C7EE7F-0F74-46EC-99B8-2238CA9E0D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0483" name="Rectangle 22">
            <a:extLst>
              <a:ext uri="{FF2B5EF4-FFF2-40B4-BE49-F238E27FC236}">
                <a16:creationId xmlns:a16="http://schemas.microsoft.com/office/drawing/2014/main" id="{AD89BD96-9F93-442C-A700-C6D4124C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0484" name="Rectangle 13">
            <a:extLst>
              <a:ext uri="{FF2B5EF4-FFF2-40B4-BE49-F238E27FC236}">
                <a16:creationId xmlns:a16="http://schemas.microsoft.com/office/drawing/2014/main" id="{199A1771-46B7-46C2-B6FE-650081EF2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0485" name="Rectangle 32">
            <a:extLst>
              <a:ext uri="{FF2B5EF4-FFF2-40B4-BE49-F238E27FC236}">
                <a16:creationId xmlns:a16="http://schemas.microsoft.com/office/drawing/2014/main" id="{FBBFD60B-4DC8-4E6F-8757-0DC2C0E3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0486" name="TextBox 7">
            <a:extLst>
              <a:ext uri="{FF2B5EF4-FFF2-40B4-BE49-F238E27FC236}">
                <a16:creationId xmlns:a16="http://schemas.microsoft.com/office/drawing/2014/main" id="{F95E09F2-85F2-44C3-A1DA-5551AA36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47975"/>
            <a:ext cx="3175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>
                <a:latin typeface="Consolas" panose="020B0609020204030204" pitchFamily="49" charset="0"/>
              </a:rPr>
              <a:t> [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>
                <a:latin typeface="Consolas" panose="020B0609020204030204" pitchFamily="49" charset="0"/>
              </a:rPr>
              <a:t>, 2*4</a:t>
            </a:r>
          </a:p>
        </p:txBody>
      </p:sp>
      <p:cxnSp>
        <p:nvCxnSpPr>
          <p:cNvPr id="16392" name="Line 226"/>
          <p:cNvCxnSpPr>
            <a:cxnSpLocks noChangeShapeType="1"/>
          </p:cNvCxnSpPr>
          <p:nvPr/>
        </p:nvCxnSpPr>
        <p:spPr bwMode="auto">
          <a:xfrm>
            <a:off x="5116513" y="5292725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3" name="Line 227"/>
          <p:cNvCxnSpPr>
            <a:cxnSpLocks noChangeShapeType="1"/>
          </p:cNvCxnSpPr>
          <p:nvPr/>
        </p:nvCxnSpPr>
        <p:spPr bwMode="auto">
          <a:xfrm>
            <a:off x="4727575" y="5316538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0489" name="Text Box 228">
            <a:extLst>
              <a:ext uri="{FF2B5EF4-FFF2-40B4-BE49-F238E27FC236}">
                <a16:creationId xmlns:a16="http://schemas.microsoft.com/office/drawing/2014/main" id="{F79F9134-879B-4435-95B8-6DBEAAA4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187950"/>
            <a:ext cx="427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6395" name="Line 229"/>
          <p:cNvCxnSpPr>
            <a:cxnSpLocks noChangeShapeType="1"/>
          </p:cNvCxnSpPr>
          <p:nvPr/>
        </p:nvCxnSpPr>
        <p:spPr bwMode="auto">
          <a:xfrm>
            <a:off x="6388100" y="5292725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6" name="Line 230"/>
          <p:cNvCxnSpPr>
            <a:cxnSpLocks noChangeShapeType="1"/>
          </p:cNvCxnSpPr>
          <p:nvPr/>
        </p:nvCxnSpPr>
        <p:spPr bwMode="auto">
          <a:xfrm>
            <a:off x="5116513" y="6234113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7" name="Line 231"/>
          <p:cNvCxnSpPr>
            <a:cxnSpLocks noChangeShapeType="1"/>
          </p:cNvCxnSpPr>
          <p:nvPr/>
        </p:nvCxnSpPr>
        <p:spPr bwMode="auto">
          <a:xfrm flipH="1">
            <a:off x="5116513" y="5292725"/>
            <a:ext cx="180975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8" name="Line 232"/>
          <p:cNvCxnSpPr>
            <a:cxnSpLocks noChangeShapeType="1"/>
          </p:cNvCxnSpPr>
          <p:nvPr/>
        </p:nvCxnSpPr>
        <p:spPr bwMode="auto">
          <a:xfrm flipH="1">
            <a:off x="5116513" y="5292725"/>
            <a:ext cx="363537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9" name="Line 233"/>
          <p:cNvCxnSpPr>
            <a:cxnSpLocks noChangeShapeType="1"/>
          </p:cNvCxnSpPr>
          <p:nvPr/>
        </p:nvCxnSpPr>
        <p:spPr bwMode="auto">
          <a:xfrm flipH="1">
            <a:off x="5116513" y="5292725"/>
            <a:ext cx="544512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0" name="Line 234"/>
          <p:cNvCxnSpPr>
            <a:cxnSpLocks noChangeShapeType="1"/>
          </p:cNvCxnSpPr>
          <p:nvPr/>
        </p:nvCxnSpPr>
        <p:spPr bwMode="auto">
          <a:xfrm flipH="1">
            <a:off x="5116513" y="5292725"/>
            <a:ext cx="727075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1" name="Line 235"/>
          <p:cNvCxnSpPr>
            <a:cxnSpLocks noChangeShapeType="1"/>
          </p:cNvCxnSpPr>
          <p:nvPr/>
        </p:nvCxnSpPr>
        <p:spPr bwMode="auto">
          <a:xfrm flipH="1">
            <a:off x="5207000" y="5292725"/>
            <a:ext cx="817563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2" name="Line 236"/>
          <p:cNvCxnSpPr>
            <a:cxnSpLocks noChangeShapeType="1"/>
          </p:cNvCxnSpPr>
          <p:nvPr/>
        </p:nvCxnSpPr>
        <p:spPr bwMode="auto">
          <a:xfrm flipH="1">
            <a:off x="5389563" y="5292725"/>
            <a:ext cx="817562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3" name="Line 237"/>
          <p:cNvCxnSpPr>
            <a:cxnSpLocks noChangeShapeType="1"/>
          </p:cNvCxnSpPr>
          <p:nvPr/>
        </p:nvCxnSpPr>
        <p:spPr bwMode="auto">
          <a:xfrm flipH="1">
            <a:off x="5570538" y="5292725"/>
            <a:ext cx="817562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4" name="Line 238"/>
          <p:cNvCxnSpPr>
            <a:cxnSpLocks noChangeShapeType="1"/>
          </p:cNvCxnSpPr>
          <p:nvPr/>
        </p:nvCxnSpPr>
        <p:spPr bwMode="auto">
          <a:xfrm flipH="1">
            <a:off x="5753100" y="5502275"/>
            <a:ext cx="635000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5" name="Line 239"/>
          <p:cNvCxnSpPr>
            <a:cxnSpLocks noChangeShapeType="1"/>
          </p:cNvCxnSpPr>
          <p:nvPr/>
        </p:nvCxnSpPr>
        <p:spPr bwMode="auto">
          <a:xfrm flipH="1">
            <a:off x="5934075" y="5711825"/>
            <a:ext cx="454025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6" name="Line 240"/>
          <p:cNvCxnSpPr>
            <a:cxnSpLocks noChangeShapeType="1"/>
          </p:cNvCxnSpPr>
          <p:nvPr/>
        </p:nvCxnSpPr>
        <p:spPr bwMode="auto">
          <a:xfrm flipH="1">
            <a:off x="6116638" y="5921375"/>
            <a:ext cx="271462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02" name="Text Box 241">
            <a:extLst>
              <a:ext uri="{FF2B5EF4-FFF2-40B4-BE49-F238E27FC236}">
                <a16:creationId xmlns:a16="http://schemas.microsoft.com/office/drawing/2014/main" id="{2AD8C190-8F87-4231-BD91-3D3C64B0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5557838"/>
            <a:ext cx="10001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08" name="Line 242"/>
          <p:cNvCxnSpPr>
            <a:cxnSpLocks noChangeShapeType="1"/>
          </p:cNvCxnSpPr>
          <p:nvPr/>
        </p:nvCxnSpPr>
        <p:spPr bwMode="auto">
          <a:xfrm flipH="1">
            <a:off x="6297613" y="6129338"/>
            <a:ext cx="90487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9" name="Line 243"/>
          <p:cNvCxnSpPr>
            <a:cxnSpLocks noChangeShapeType="1"/>
          </p:cNvCxnSpPr>
          <p:nvPr/>
        </p:nvCxnSpPr>
        <p:spPr bwMode="auto">
          <a:xfrm>
            <a:off x="5116513" y="5292725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05" name="TextBox 107">
            <a:extLst>
              <a:ext uri="{FF2B5EF4-FFF2-40B4-BE49-F238E27FC236}">
                <a16:creationId xmlns:a16="http://schemas.microsoft.com/office/drawing/2014/main" id="{A4741661-A988-4B6A-8E5D-71A30536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837113"/>
            <a:ext cx="1223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/>
              <a:t>Initial state</a:t>
            </a:r>
            <a:endParaRPr lang="ro-RO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18D7-E092-49EA-BA15-16DD627791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call code</a:t>
            </a:r>
            <a:endParaRPr lang="ro-RO" sz="2226" u="sng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/>
              <a:t>Effect of the call code on the stack</a:t>
            </a:r>
            <a:endParaRPr lang="en-US" sz="2226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E01A5FAA-F940-4AB9-A6F2-3EF039D3D4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1507" name="Rectangle 22">
            <a:extLst>
              <a:ext uri="{FF2B5EF4-FFF2-40B4-BE49-F238E27FC236}">
                <a16:creationId xmlns:a16="http://schemas.microsoft.com/office/drawing/2014/main" id="{0A322492-55ED-4017-9D27-54757CFE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1508" name="Rectangle 13">
            <a:extLst>
              <a:ext uri="{FF2B5EF4-FFF2-40B4-BE49-F238E27FC236}">
                <a16:creationId xmlns:a16="http://schemas.microsoft.com/office/drawing/2014/main" id="{DF3E807F-9708-4E83-BCCF-0BA35D48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1509" name="Rectangle 32">
            <a:extLst>
              <a:ext uri="{FF2B5EF4-FFF2-40B4-BE49-F238E27FC236}">
                <a16:creationId xmlns:a16="http://schemas.microsoft.com/office/drawing/2014/main" id="{076F0CA1-9D1E-4FC1-A3E6-49AEF25D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1510" name="TextBox 7">
            <a:extLst>
              <a:ext uri="{FF2B5EF4-FFF2-40B4-BE49-F238E27FC236}">
                <a16:creationId xmlns:a16="http://schemas.microsoft.com/office/drawing/2014/main" id="{1433409F-EB3D-4043-A34D-0AD35B53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89250"/>
            <a:ext cx="25860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>
                <a:latin typeface="Consolas" panose="020B0609020204030204" pitchFamily="49" charset="0"/>
              </a:rPr>
              <a:t> [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>
                <a:latin typeface="Consolas" panose="020B0609020204030204" pitchFamily="49" charset="0"/>
              </a:rPr>
              <a:t>, 2*4</a:t>
            </a:r>
          </a:p>
        </p:txBody>
      </p:sp>
      <p:sp>
        <p:nvSpPr>
          <p:cNvPr id="21511" name="TextBox 5">
            <a:extLst>
              <a:ext uri="{FF2B5EF4-FFF2-40B4-BE49-F238E27FC236}">
                <a16:creationId xmlns:a16="http://schemas.microsoft.com/office/drawing/2014/main" id="{62A12E84-0B9B-4919-9D47-CE971A60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843213"/>
            <a:ext cx="27701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/>
              <a:t>Saving volatile resources</a:t>
            </a:r>
            <a:endParaRPr lang="ro-RO" altLang="en-US" sz="1669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022988-8782-41E7-A5C3-D0EFD639369C}"/>
              </a:ext>
            </a:extLst>
          </p:cNvPr>
          <p:cNvCxnSpPr/>
          <p:nvPr/>
        </p:nvCxnSpPr>
        <p:spPr>
          <a:xfrm flipV="1">
            <a:off x="2809875" y="3011488"/>
            <a:ext cx="1657350" cy="6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3" name="TextBox 89">
            <a:extLst>
              <a:ext uri="{FF2B5EF4-FFF2-40B4-BE49-F238E27FC236}">
                <a16:creationId xmlns:a16="http://schemas.microsoft.com/office/drawing/2014/main" id="{578A5E69-AE59-4A2D-B802-5F4DC7ACA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4670425"/>
            <a:ext cx="2768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/>
              <a:t>Saving volatile resources</a:t>
            </a:r>
            <a:endParaRPr lang="ro-RO" altLang="en-US" sz="1669"/>
          </a:p>
        </p:txBody>
      </p:sp>
      <p:cxnSp>
        <p:nvCxnSpPr>
          <p:cNvPr id="17419" name="Line 226"/>
          <p:cNvCxnSpPr>
            <a:cxnSpLocks noChangeShapeType="1"/>
          </p:cNvCxnSpPr>
          <p:nvPr/>
        </p:nvCxnSpPr>
        <p:spPr bwMode="auto">
          <a:xfrm>
            <a:off x="5116513" y="5291138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0" name="Line 227"/>
          <p:cNvCxnSpPr>
            <a:cxnSpLocks noChangeShapeType="1"/>
          </p:cNvCxnSpPr>
          <p:nvPr/>
        </p:nvCxnSpPr>
        <p:spPr bwMode="auto">
          <a:xfrm>
            <a:off x="4727575" y="5106988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1516" name="Text Box 228">
            <a:extLst>
              <a:ext uri="{FF2B5EF4-FFF2-40B4-BE49-F238E27FC236}">
                <a16:creationId xmlns:a16="http://schemas.microsoft.com/office/drawing/2014/main" id="{F4703D27-C607-4F05-82D8-D3B10E7E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978400"/>
            <a:ext cx="4397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7422" name="Line 229"/>
          <p:cNvCxnSpPr>
            <a:cxnSpLocks noChangeShapeType="1"/>
          </p:cNvCxnSpPr>
          <p:nvPr/>
        </p:nvCxnSpPr>
        <p:spPr bwMode="auto">
          <a:xfrm>
            <a:off x="6388100" y="5106988"/>
            <a:ext cx="0" cy="1125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3" name="Line 230"/>
          <p:cNvCxnSpPr>
            <a:cxnSpLocks noChangeShapeType="1"/>
          </p:cNvCxnSpPr>
          <p:nvPr/>
        </p:nvCxnSpPr>
        <p:spPr bwMode="auto">
          <a:xfrm>
            <a:off x="5116513" y="6232525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4" name="Line 231"/>
          <p:cNvCxnSpPr>
            <a:cxnSpLocks noChangeShapeType="1"/>
          </p:cNvCxnSpPr>
          <p:nvPr/>
        </p:nvCxnSpPr>
        <p:spPr bwMode="auto">
          <a:xfrm flipH="1">
            <a:off x="5116513" y="5291138"/>
            <a:ext cx="180975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5" name="Line 232"/>
          <p:cNvCxnSpPr>
            <a:cxnSpLocks noChangeShapeType="1"/>
          </p:cNvCxnSpPr>
          <p:nvPr/>
        </p:nvCxnSpPr>
        <p:spPr bwMode="auto">
          <a:xfrm flipH="1">
            <a:off x="5116513" y="5291138"/>
            <a:ext cx="363537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6" name="Line 233"/>
          <p:cNvCxnSpPr>
            <a:cxnSpLocks noChangeShapeType="1"/>
          </p:cNvCxnSpPr>
          <p:nvPr/>
        </p:nvCxnSpPr>
        <p:spPr bwMode="auto">
          <a:xfrm flipH="1">
            <a:off x="5116513" y="5291138"/>
            <a:ext cx="544512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7" name="Line 234"/>
          <p:cNvCxnSpPr>
            <a:cxnSpLocks noChangeShapeType="1"/>
          </p:cNvCxnSpPr>
          <p:nvPr/>
        </p:nvCxnSpPr>
        <p:spPr bwMode="auto">
          <a:xfrm flipH="1">
            <a:off x="5116513" y="5291138"/>
            <a:ext cx="727075" cy="836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8" name="Line 235"/>
          <p:cNvCxnSpPr>
            <a:cxnSpLocks noChangeShapeType="1"/>
          </p:cNvCxnSpPr>
          <p:nvPr/>
        </p:nvCxnSpPr>
        <p:spPr bwMode="auto">
          <a:xfrm flipH="1">
            <a:off x="5207000" y="5291138"/>
            <a:ext cx="817563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9" name="Line 236"/>
          <p:cNvCxnSpPr>
            <a:cxnSpLocks noChangeShapeType="1"/>
          </p:cNvCxnSpPr>
          <p:nvPr/>
        </p:nvCxnSpPr>
        <p:spPr bwMode="auto">
          <a:xfrm flipH="1">
            <a:off x="5389563" y="5291138"/>
            <a:ext cx="817562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0" name="Line 237"/>
          <p:cNvCxnSpPr>
            <a:cxnSpLocks noChangeShapeType="1"/>
          </p:cNvCxnSpPr>
          <p:nvPr/>
        </p:nvCxnSpPr>
        <p:spPr bwMode="auto">
          <a:xfrm flipH="1">
            <a:off x="5570538" y="5291138"/>
            <a:ext cx="817562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1" name="Line 238"/>
          <p:cNvCxnSpPr>
            <a:cxnSpLocks noChangeShapeType="1"/>
          </p:cNvCxnSpPr>
          <p:nvPr/>
        </p:nvCxnSpPr>
        <p:spPr bwMode="auto">
          <a:xfrm flipH="1">
            <a:off x="5753100" y="5500688"/>
            <a:ext cx="635000" cy="731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2" name="Line 239"/>
          <p:cNvCxnSpPr>
            <a:cxnSpLocks noChangeShapeType="1"/>
          </p:cNvCxnSpPr>
          <p:nvPr/>
        </p:nvCxnSpPr>
        <p:spPr bwMode="auto">
          <a:xfrm flipH="1">
            <a:off x="5934075" y="5710238"/>
            <a:ext cx="454025" cy="52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3" name="Line 240"/>
          <p:cNvCxnSpPr>
            <a:cxnSpLocks noChangeShapeType="1"/>
          </p:cNvCxnSpPr>
          <p:nvPr/>
        </p:nvCxnSpPr>
        <p:spPr bwMode="auto">
          <a:xfrm flipH="1">
            <a:off x="6116638" y="59182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1529" name="Text Box 241">
            <a:extLst>
              <a:ext uri="{FF2B5EF4-FFF2-40B4-BE49-F238E27FC236}">
                <a16:creationId xmlns:a16="http://schemas.microsoft.com/office/drawing/2014/main" id="{52A438C2-4856-4DEB-9C1C-59C19D6A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5556250"/>
            <a:ext cx="10001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35" name="Line 242"/>
          <p:cNvCxnSpPr>
            <a:cxnSpLocks noChangeShapeType="1"/>
          </p:cNvCxnSpPr>
          <p:nvPr/>
        </p:nvCxnSpPr>
        <p:spPr bwMode="auto">
          <a:xfrm flipH="1">
            <a:off x="6297613" y="6127750"/>
            <a:ext cx="90487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6" name="Line 243"/>
          <p:cNvCxnSpPr>
            <a:cxnSpLocks noChangeShapeType="1"/>
          </p:cNvCxnSpPr>
          <p:nvPr/>
        </p:nvCxnSpPr>
        <p:spPr bwMode="auto">
          <a:xfrm>
            <a:off x="5116513" y="5094288"/>
            <a:ext cx="0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1532" name="Text Box 241">
            <a:extLst>
              <a:ext uri="{FF2B5EF4-FFF2-40B4-BE49-F238E27FC236}">
                <a16:creationId xmlns:a16="http://schemas.microsoft.com/office/drawing/2014/main" id="{92BC788C-D053-412A-B41C-0A68DAF5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106988"/>
            <a:ext cx="1000125" cy="179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</p:txBody>
      </p:sp>
      <p:cxnSp>
        <p:nvCxnSpPr>
          <p:cNvPr id="17438" name="Line 226"/>
          <p:cNvCxnSpPr>
            <a:cxnSpLocks noChangeShapeType="1"/>
          </p:cNvCxnSpPr>
          <p:nvPr/>
        </p:nvCxnSpPr>
        <p:spPr bwMode="auto">
          <a:xfrm>
            <a:off x="5116513" y="5094288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9" name="Line 227"/>
          <p:cNvCxnSpPr>
            <a:cxnSpLocks noChangeShapeType="1"/>
          </p:cNvCxnSpPr>
          <p:nvPr/>
        </p:nvCxnSpPr>
        <p:spPr bwMode="auto">
          <a:xfrm>
            <a:off x="4749800" y="6162675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1535" name="Text Box 228">
            <a:extLst>
              <a:ext uri="{FF2B5EF4-FFF2-40B4-BE49-F238E27FC236}">
                <a16:creationId xmlns:a16="http://schemas.microsoft.com/office/drawing/2014/main" id="{B60E3D6F-6CD1-4859-81E4-FA14D0F4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6053138"/>
            <a:ext cx="9636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Big addresses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8660-A00C-4F16-BB0C-7BD8E5BD8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call code</a:t>
            </a:r>
            <a:endParaRPr lang="ro-RO" sz="2226" u="sng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/>
              <a:t>Effect of the call code on the stack</a:t>
            </a:r>
            <a:endParaRPr lang="en-US" sz="2226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22EA5666-3F32-43E0-AFE3-10E1010E06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2531" name="Rectangle 22">
            <a:extLst>
              <a:ext uri="{FF2B5EF4-FFF2-40B4-BE49-F238E27FC236}">
                <a16:creationId xmlns:a16="http://schemas.microsoft.com/office/drawing/2014/main" id="{840C4AE9-5BFE-4A1F-B370-9439229D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2532" name="Rectangle 13">
            <a:extLst>
              <a:ext uri="{FF2B5EF4-FFF2-40B4-BE49-F238E27FC236}">
                <a16:creationId xmlns:a16="http://schemas.microsoft.com/office/drawing/2014/main" id="{2D9D79E7-62C4-48DE-939E-9A50F8FE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2533" name="Rectangle 32">
            <a:extLst>
              <a:ext uri="{FF2B5EF4-FFF2-40B4-BE49-F238E27FC236}">
                <a16:creationId xmlns:a16="http://schemas.microsoft.com/office/drawing/2014/main" id="{2C4A5986-2C3E-4C47-8293-6BDCEF71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6F1FEEAB-EC55-4200-8CAA-22AB522F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89250"/>
            <a:ext cx="25860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>
                <a:latin typeface="Consolas" panose="020B0609020204030204" pitchFamily="49" charset="0"/>
              </a:rPr>
              <a:t> [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>
                <a:latin typeface="Consolas" panose="020B0609020204030204" pitchFamily="49" charset="0"/>
              </a:rPr>
              <a:t>, 2*4</a:t>
            </a:r>
          </a:p>
        </p:txBody>
      </p:sp>
      <p:sp>
        <p:nvSpPr>
          <p:cNvPr id="22535" name="TextBox 5">
            <a:extLst>
              <a:ext uri="{FF2B5EF4-FFF2-40B4-BE49-F238E27FC236}">
                <a16:creationId xmlns:a16="http://schemas.microsoft.com/office/drawing/2014/main" id="{017069ED-D53F-43EB-9BD0-03B4684A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843213"/>
            <a:ext cx="47069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/>
              <a:t>Saving volatile resources</a:t>
            </a:r>
            <a:endParaRPr lang="ro-RO" altLang="en-US" sz="1669"/>
          </a:p>
          <a:p>
            <a:pPr>
              <a:buFontTx/>
              <a:buAutoNum type="arabicParenBoth"/>
              <a:defRPr/>
            </a:pPr>
            <a:r>
              <a:rPr lang="ro-RO" altLang="en-US" sz="1669"/>
              <a:t>DF=0, </a:t>
            </a:r>
            <a:r>
              <a:rPr lang="en-US" altLang="en-US" sz="1669"/>
              <a:t>the stack has only been used on </a:t>
            </a:r>
            <a:r>
              <a:rPr lang="ro-RO" altLang="en-US" sz="1669"/>
              <a:t>DWORD</a:t>
            </a:r>
          </a:p>
          <a:p>
            <a:pPr>
              <a:buFontTx/>
              <a:buAutoNum type="arabicParenBoth"/>
              <a:defRPr/>
            </a:pPr>
            <a:r>
              <a:rPr lang="en-US" altLang="en-US" sz="1669"/>
              <a:t>Preparing arguments for the call</a:t>
            </a:r>
            <a:r>
              <a:rPr lang="ro-RO" altLang="en-US" sz="1669"/>
              <a:t> CDECL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A7495-4D4F-4C16-B56B-E06C94CD86D2}"/>
              </a:ext>
            </a:extLst>
          </p:cNvPr>
          <p:cNvCxnSpPr/>
          <p:nvPr/>
        </p:nvCxnSpPr>
        <p:spPr>
          <a:xfrm flipV="1">
            <a:off x="2763838" y="3073400"/>
            <a:ext cx="1703387" cy="127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E2B442-143A-4D74-AB6F-F885A515EC1F}"/>
              </a:ext>
            </a:extLst>
          </p:cNvPr>
          <p:cNvCxnSpPr>
            <a:cxnSpLocks/>
          </p:cNvCxnSpPr>
          <p:nvPr/>
        </p:nvCxnSpPr>
        <p:spPr>
          <a:xfrm flipV="1">
            <a:off x="3340100" y="3494088"/>
            <a:ext cx="1127125" cy="212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43" name="Line 226"/>
          <p:cNvCxnSpPr>
            <a:cxnSpLocks noChangeShapeType="1"/>
          </p:cNvCxnSpPr>
          <p:nvPr/>
        </p:nvCxnSpPr>
        <p:spPr bwMode="auto">
          <a:xfrm>
            <a:off x="5121275" y="529272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4" name="Line 227"/>
          <p:cNvCxnSpPr>
            <a:cxnSpLocks noChangeShapeType="1"/>
          </p:cNvCxnSpPr>
          <p:nvPr/>
        </p:nvCxnSpPr>
        <p:spPr bwMode="auto">
          <a:xfrm>
            <a:off x="4732338" y="4933950"/>
            <a:ext cx="388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540" name="Text Box 228">
            <a:extLst>
              <a:ext uri="{FF2B5EF4-FFF2-40B4-BE49-F238E27FC236}">
                <a16:creationId xmlns:a16="http://schemas.microsoft.com/office/drawing/2014/main" id="{71FDBA0B-1DA8-4762-8F56-92DE84AF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4829175"/>
            <a:ext cx="5095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8446" name="Line 229"/>
          <p:cNvCxnSpPr>
            <a:cxnSpLocks noChangeShapeType="1"/>
          </p:cNvCxnSpPr>
          <p:nvPr/>
        </p:nvCxnSpPr>
        <p:spPr bwMode="auto">
          <a:xfrm>
            <a:off x="6394450" y="4910138"/>
            <a:ext cx="0" cy="132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7" name="Line 230"/>
          <p:cNvCxnSpPr>
            <a:cxnSpLocks noChangeShapeType="1"/>
          </p:cNvCxnSpPr>
          <p:nvPr/>
        </p:nvCxnSpPr>
        <p:spPr bwMode="auto">
          <a:xfrm>
            <a:off x="5121275" y="6234113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8" name="Line 231"/>
          <p:cNvCxnSpPr>
            <a:cxnSpLocks noChangeShapeType="1"/>
          </p:cNvCxnSpPr>
          <p:nvPr/>
        </p:nvCxnSpPr>
        <p:spPr bwMode="auto">
          <a:xfrm flipH="1">
            <a:off x="5121275" y="5292725"/>
            <a:ext cx="182563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9" name="Line 232"/>
          <p:cNvCxnSpPr>
            <a:cxnSpLocks noChangeShapeType="1"/>
          </p:cNvCxnSpPr>
          <p:nvPr/>
        </p:nvCxnSpPr>
        <p:spPr bwMode="auto">
          <a:xfrm flipH="1">
            <a:off x="5121275" y="5292725"/>
            <a:ext cx="36353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0" name="Line 233"/>
          <p:cNvCxnSpPr>
            <a:cxnSpLocks noChangeShapeType="1"/>
          </p:cNvCxnSpPr>
          <p:nvPr/>
        </p:nvCxnSpPr>
        <p:spPr bwMode="auto">
          <a:xfrm flipH="1">
            <a:off x="5121275" y="5292725"/>
            <a:ext cx="546100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1" name="Line 234"/>
          <p:cNvCxnSpPr>
            <a:cxnSpLocks noChangeShapeType="1"/>
          </p:cNvCxnSpPr>
          <p:nvPr/>
        </p:nvCxnSpPr>
        <p:spPr bwMode="auto">
          <a:xfrm flipH="1">
            <a:off x="5121275" y="5292725"/>
            <a:ext cx="727075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2" name="Line 235"/>
          <p:cNvCxnSpPr>
            <a:cxnSpLocks noChangeShapeType="1"/>
          </p:cNvCxnSpPr>
          <p:nvPr/>
        </p:nvCxnSpPr>
        <p:spPr bwMode="auto">
          <a:xfrm flipH="1">
            <a:off x="5211763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3" name="Line 236"/>
          <p:cNvCxnSpPr>
            <a:cxnSpLocks noChangeShapeType="1"/>
          </p:cNvCxnSpPr>
          <p:nvPr/>
        </p:nvCxnSpPr>
        <p:spPr bwMode="auto">
          <a:xfrm flipH="1">
            <a:off x="5394325" y="5292725"/>
            <a:ext cx="817563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4" name="Line 237"/>
          <p:cNvCxnSpPr>
            <a:cxnSpLocks noChangeShapeType="1"/>
          </p:cNvCxnSpPr>
          <p:nvPr/>
        </p:nvCxnSpPr>
        <p:spPr bwMode="auto">
          <a:xfrm flipH="1">
            <a:off x="5575300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5" name="Line 238"/>
          <p:cNvCxnSpPr>
            <a:cxnSpLocks noChangeShapeType="1"/>
          </p:cNvCxnSpPr>
          <p:nvPr/>
        </p:nvCxnSpPr>
        <p:spPr bwMode="auto">
          <a:xfrm flipH="1">
            <a:off x="5757863" y="5502275"/>
            <a:ext cx="636587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6" name="Line 239"/>
          <p:cNvCxnSpPr>
            <a:cxnSpLocks noChangeShapeType="1"/>
          </p:cNvCxnSpPr>
          <p:nvPr/>
        </p:nvCxnSpPr>
        <p:spPr bwMode="auto">
          <a:xfrm flipH="1">
            <a:off x="5938838" y="5711825"/>
            <a:ext cx="455612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7" name="Line 240"/>
          <p:cNvCxnSpPr>
            <a:cxnSpLocks noChangeShapeType="1"/>
          </p:cNvCxnSpPr>
          <p:nvPr/>
        </p:nvCxnSpPr>
        <p:spPr bwMode="auto">
          <a:xfrm flipH="1">
            <a:off x="6121400" y="5921375"/>
            <a:ext cx="273050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53" name="Text Box 241">
            <a:extLst>
              <a:ext uri="{FF2B5EF4-FFF2-40B4-BE49-F238E27FC236}">
                <a16:creationId xmlns:a16="http://schemas.microsoft.com/office/drawing/2014/main" id="{8F4580D6-3386-4CB7-989F-AD06ED5E6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557838"/>
            <a:ext cx="998537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59" name="Line 242"/>
          <p:cNvCxnSpPr>
            <a:cxnSpLocks noChangeShapeType="1"/>
          </p:cNvCxnSpPr>
          <p:nvPr/>
        </p:nvCxnSpPr>
        <p:spPr bwMode="auto">
          <a:xfrm flipH="1">
            <a:off x="6302375" y="6129338"/>
            <a:ext cx="920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60" name="Line 243"/>
          <p:cNvCxnSpPr>
            <a:cxnSpLocks noChangeShapeType="1"/>
          </p:cNvCxnSpPr>
          <p:nvPr/>
        </p:nvCxnSpPr>
        <p:spPr bwMode="auto">
          <a:xfrm>
            <a:off x="5121275" y="4910138"/>
            <a:ext cx="0" cy="132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56" name="Text Box 241">
            <a:extLst>
              <a:ext uri="{FF2B5EF4-FFF2-40B4-BE49-F238E27FC236}">
                <a16:creationId xmlns:a16="http://schemas.microsoft.com/office/drawing/2014/main" id="{6170D958-B000-44E6-A2EA-1194659A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108575"/>
            <a:ext cx="1000125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</p:txBody>
      </p:sp>
      <p:cxnSp>
        <p:nvCxnSpPr>
          <p:cNvPr id="18462" name="Line 226"/>
          <p:cNvCxnSpPr>
            <a:cxnSpLocks noChangeShapeType="1"/>
          </p:cNvCxnSpPr>
          <p:nvPr/>
        </p:nvCxnSpPr>
        <p:spPr bwMode="auto">
          <a:xfrm>
            <a:off x="5121275" y="509587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58" name="Text Box 241">
            <a:extLst>
              <a:ext uri="{FF2B5EF4-FFF2-40B4-BE49-F238E27FC236}">
                <a16:creationId xmlns:a16="http://schemas.microsoft.com/office/drawing/2014/main" id="{E2A058C2-C754-41F1-ACEA-1C408BA6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910138"/>
            <a:ext cx="1257300" cy="173037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Paramet</a:t>
            </a:r>
            <a:r>
              <a:rPr lang="en-US" altLang="en-US" sz="954" err="1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64" name="Line 226"/>
          <p:cNvCxnSpPr>
            <a:cxnSpLocks noChangeShapeType="1"/>
          </p:cNvCxnSpPr>
          <p:nvPr/>
        </p:nvCxnSpPr>
        <p:spPr bwMode="auto">
          <a:xfrm>
            <a:off x="5121275" y="4910138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60" name="TextBox 212">
            <a:extLst>
              <a:ext uri="{FF2B5EF4-FFF2-40B4-BE49-F238E27FC236}">
                <a16:creationId xmlns:a16="http://schemas.microsoft.com/office/drawing/2014/main" id="{722BB0B7-F2AE-4199-88DC-69E9FFF2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475163"/>
            <a:ext cx="38639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o-RO" altLang="en-US" sz="1669"/>
              <a:t>(3) </a:t>
            </a:r>
            <a:r>
              <a:rPr lang="en-US" altLang="en-US" sz="1669"/>
              <a:t>Preparing arguments for the call</a:t>
            </a:r>
            <a:r>
              <a:rPr lang="ro-RO" altLang="en-US" sz="1669"/>
              <a:t> CDECL</a:t>
            </a:r>
          </a:p>
        </p:txBody>
      </p:sp>
      <p:cxnSp>
        <p:nvCxnSpPr>
          <p:cNvPr id="18466" name="Line 227"/>
          <p:cNvCxnSpPr>
            <a:cxnSpLocks noChangeShapeType="1"/>
          </p:cNvCxnSpPr>
          <p:nvPr/>
        </p:nvCxnSpPr>
        <p:spPr bwMode="auto">
          <a:xfrm>
            <a:off x="4749800" y="6162675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562" name="Text Box 228">
            <a:extLst>
              <a:ext uri="{FF2B5EF4-FFF2-40B4-BE49-F238E27FC236}">
                <a16:creationId xmlns:a16="http://schemas.microsoft.com/office/drawing/2014/main" id="{142AB330-6D3B-4439-B043-204ECD0BB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6053138"/>
            <a:ext cx="958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Big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18FA-529F-4F16-9DA2-8A4BB86A3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call code</a:t>
            </a:r>
            <a:endParaRPr lang="ro-RO" sz="2226" u="sng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/>
              <a:t>Effect of the call code on the stack</a:t>
            </a:r>
            <a:endParaRPr lang="en-US" sz="2226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CE06E997-3A7D-4044-BE0C-D5A3CEE93C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3555" name="Rectangle 22">
            <a:extLst>
              <a:ext uri="{FF2B5EF4-FFF2-40B4-BE49-F238E27FC236}">
                <a16:creationId xmlns:a16="http://schemas.microsoft.com/office/drawing/2014/main" id="{B5995A9A-2BFA-4C3B-B5FE-E2106605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3556" name="Rectangle 13">
            <a:extLst>
              <a:ext uri="{FF2B5EF4-FFF2-40B4-BE49-F238E27FC236}">
                <a16:creationId xmlns:a16="http://schemas.microsoft.com/office/drawing/2014/main" id="{804EB598-0437-4A41-8604-75266A8D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3557" name="Rectangle 32">
            <a:extLst>
              <a:ext uri="{FF2B5EF4-FFF2-40B4-BE49-F238E27FC236}">
                <a16:creationId xmlns:a16="http://schemas.microsoft.com/office/drawing/2014/main" id="{9CB08CD0-B5C0-4D3B-A077-53037459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932B4A76-ECEE-487B-85FE-EAC27E4C0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89250"/>
            <a:ext cx="25860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>
                <a:latin typeface="Consolas" panose="020B0609020204030204" pitchFamily="49" charset="0"/>
              </a:rPr>
              <a:t> [</a:t>
            </a:r>
            <a:r>
              <a:rPr lang="ro-RO" altLang="en-US" sz="140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>
                <a:latin typeface="Consolas" panose="020B0609020204030204" pitchFamily="49" charset="0"/>
              </a:rPr>
              <a:t>, 2*4</a:t>
            </a:r>
          </a:p>
        </p:txBody>
      </p:sp>
      <p:sp>
        <p:nvSpPr>
          <p:cNvPr id="23559" name="TextBox 5">
            <a:extLst>
              <a:ext uri="{FF2B5EF4-FFF2-40B4-BE49-F238E27FC236}">
                <a16:creationId xmlns:a16="http://schemas.microsoft.com/office/drawing/2014/main" id="{1EE50F33-FDE1-46E2-9007-651CAAC0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843213"/>
            <a:ext cx="47069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/>
              <a:t>Saving volatile resources</a:t>
            </a:r>
            <a:endParaRPr lang="ro-RO" altLang="en-US" sz="1669"/>
          </a:p>
          <a:p>
            <a:pPr>
              <a:buFontTx/>
              <a:buAutoNum type="arabicParenBoth"/>
              <a:defRPr/>
            </a:pPr>
            <a:r>
              <a:rPr lang="ro-RO" altLang="en-US" sz="1669"/>
              <a:t>DF=0, </a:t>
            </a:r>
            <a:r>
              <a:rPr lang="en-US" altLang="en-US" sz="1669"/>
              <a:t>the stack has only been used on </a:t>
            </a:r>
            <a:r>
              <a:rPr lang="ro-RO" altLang="en-US" sz="1669"/>
              <a:t>DWORD</a:t>
            </a:r>
          </a:p>
          <a:p>
            <a:pPr>
              <a:buFontTx/>
              <a:buAutoNum type="arabicParenBoth"/>
              <a:defRPr/>
            </a:pPr>
            <a:r>
              <a:rPr lang="en-US" altLang="en-US" sz="1669"/>
              <a:t>Preparing arguments for the call</a:t>
            </a:r>
            <a:r>
              <a:rPr lang="ro-RO" altLang="en-US" sz="1669"/>
              <a:t> CDECL</a:t>
            </a:r>
          </a:p>
          <a:p>
            <a:pPr>
              <a:buFontTx/>
              <a:buAutoNum type="arabicParenBoth"/>
              <a:defRPr/>
            </a:pPr>
            <a:r>
              <a:rPr lang="en-US" altLang="en-US" sz="1669"/>
              <a:t>Executing the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FA689-B4E3-4F33-8631-C6A247C9257B}"/>
              </a:ext>
            </a:extLst>
          </p:cNvPr>
          <p:cNvCxnSpPr/>
          <p:nvPr/>
        </p:nvCxnSpPr>
        <p:spPr>
          <a:xfrm flipV="1">
            <a:off x="2820988" y="3011488"/>
            <a:ext cx="1646237" cy="17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13A02-A45E-41D2-96ED-BBA0A881A898}"/>
              </a:ext>
            </a:extLst>
          </p:cNvPr>
          <p:cNvCxnSpPr>
            <a:cxnSpLocks/>
          </p:cNvCxnSpPr>
          <p:nvPr/>
        </p:nvCxnSpPr>
        <p:spPr>
          <a:xfrm flipV="1">
            <a:off x="2820988" y="3552825"/>
            <a:ext cx="1646237" cy="196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C58400-9590-4143-BB36-09A8278AB333}"/>
              </a:ext>
            </a:extLst>
          </p:cNvPr>
          <p:cNvCxnSpPr>
            <a:cxnSpLocks/>
          </p:cNvCxnSpPr>
          <p:nvPr/>
        </p:nvCxnSpPr>
        <p:spPr>
          <a:xfrm flipV="1">
            <a:off x="3167062" y="3875088"/>
            <a:ext cx="1754188" cy="230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68" name="Line 226"/>
          <p:cNvCxnSpPr>
            <a:cxnSpLocks noChangeShapeType="1"/>
          </p:cNvCxnSpPr>
          <p:nvPr/>
        </p:nvCxnSpPr>
        <p:spPr bwMode="auto">
          <a:xfrm>
            <a:off x="5121275" y="529272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69" name="Line 227"/>
          <p:cNvCxnSpPr>
            <a:cxnSpLocks noChangeShapeType="1"/>
          </p:cNvCxnSpPr>
          <p:nvPr/>
        </p:nvCxnSpPr>
        <p:spPr bwMode="auto">
          <a:xfrm>
            <a:off x="4732338" y="4713288"/>
            <a:ext cx="388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65" name="Text Box 228">
            <a:extLst>
              <a:ext uri="{FF2B5EF4-FFF2-40B4-BE49-F238E27FC236}">
                <a16:creationId xmlns:a16="http://schemas.microsoft.com/office/drawing/2014/main" id="{FF1AA378-4BBF-41DE-88E4-ED477E1E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4" y="4608513"/>
            <a:ext cx="5111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9471" name="Line 230"/>
          <p:cNvCxnSpPr>
            <a:cxnSpLocks noChangeShapeType="1"/>
          </p:cNvCxnSpPr>
          <p:nvPr/>
        </p:nvCxnSpPr>
        <p:spPr bwMode="auto">
          <a:xfrm>
            <a:off x="5121275" y="6234113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2" name="Line 231"/>
          <p:cNvCxnSpPr>
            <a:cxnSpLocks noChangeShapeType="1"/>
          </p:cNvCxnSpPr>
          <p:nvPr/>
        </p:nvCxnSpPr>
        <p:spPr bwMode="auto">
          <a:xfrm flipH="1">
            <a:off x="5121275" y="5292725"/>
            <a:ext cx="182563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3" name="Line 232"/>
          <p:cNvCxnSpPr>
            <a:cxnSpLocks noChangeShapeType="1"/>
          </p:cNvCxnSpPr>
          <p:nvPr/>
        </p:nvCxnSpPr>
        <p:spPr bwMode="auto">
          <a:xfrm flipH="1">
            <a:off x="5121275" y="5292725"/>
            <a:ext cx="36353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4" name="Line 233"/>
          <p:cNvCxnSpPr>
            <a:cxnSpLocks noChangeShapeType="1"/>
          </p:cNvCxnSpPr>
          <p:nvPr/>
        </p:nvCxnSpPr>
        <p:spPr bwMode="auto">
          <a:xfrm flipH="1">
            <a:off x="5121275" y="5292725"/>
            <a:ext cx="546100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5" name="Line 234"/>
          <p:cNvCxnSpPr>
            <a:cxnSpLocks noChangeShapeType="1"/>
          </p:cNvCxnSpPr>
          <p:nvPr/>
        </p:nvCxnSpPr>
        <p:spPr bwMode="auto">
          <a:xfrm flipH="1">
            <a:off x="5121275" y="5292725"/>
            <a:ext cx="727075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6" name="Line 235"/>
          <p:cNvCxnSpPr>
            <a:cxnSpLocks noChangeShapeType="1"/>
          </p:cNvCxnSpPr>
          <p:nvPr/>
        </p:nvCxnSpPr>
        <p:spPr bwMode="auto">
          <a:xfrm flipH="1">
            <a:off x="5211763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7" name="Line 236"/>
          <p:cNvCxnSpPr>
            <a:cxnSpLocks noChangeShapeType="1"/>
          </p:cNvCxnSpPr>
          <p:nvPr/>
        </p:nvCxnSpPr>
        <p:spPr bwMode="auto">
          <a:xfrm flipH="1">
            <a:off x="5394325" y="5292725"/>
            <a:ext cx="817563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8" name="Line 237"/>
          <p:cNvCxnSpPr>
            <a:cxnSpLocks noChangeShapeType="1"/>
          </p:cNvCxnSpPr>
          <p:nvPr/>
        </p:nvCxnSpPr>
        <p:spPr bwMode="auto">
          <a:xfrm flipH="1">
            <a:off x="5575300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9" name="Line 238"/>
          <p:cNvCxnSpPr>
            <a:cxnSpLocks noChangeShapeType="1"/>
          </p:cNvCxnSpPr>
          <p:nvPr/>
        </p:nvCxnSpPr>
        <p:spPr bwMode="auto">
          <a:xfrm flipH="1">
            <a:off x="5757863" y="5502275"/>
            <a:ext cx="636587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80" name="Line 239"/>
          <p:cNvCxnSpPr>
            <a:cxnSpLocks noChangeShapeType="1"/>
          </p:cNvCxnSpPr>
          <p:nvPr/>
        </p:nvCxnSpPr>
        <p:spPr bwMode="auto">
          <a:xfrm flipH="1">
            <a:off x="5938838" y="5711825"/>
            <a:ext cx="455612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81" name="Line 240"/>
          <p:cNvCxnSpPr>
            <a:cxnSpLocks noChangeShapeType="1"/>
          </p:cNvCxnSpPr>
          <p:nvPr/>
        </p:nvCxnSpPr>
        <p:spPr bwMode="auto">
          <a:xfrm flipH="1">
            <a:off x="6121400" y="5921375"/>
            <a:ext cx="273050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7" name="Text Box 241">
            <a:extLst>
              <a:ext uri="{FF2B5EF4-FFF2-40B4-BE49-F238E27FC236}">
                <a16:creationId xmlns:a16="http://schemas.microsoft.com/office/drawing/2014/main" id="{CA38DA62-B9E5-46DB-B46D-F36C2BE7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557838"/>
            <a:ext cx="998537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83" name="Line 242"/>
          <p:cNvCxnSpPr>
            <a:cxnSpLocks noChangeShapeType="1"/>
          </p:cNvCxnSpPr>
          <p:nvPr/>
        </p:nvCxnSpPr>
        <p:spPr bwMode="auto">
          <a:xfrm flipH="1">
            <a:off x="6302375" y="6129338"/>
            <a:ext cx="920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9" name="Text Box 241">
            <a:extLst>
              <a:ext uri="{FF2B5EF4-FFF2-40B4-BE49-F238E27FC236}">
                <a16:creationId xmlns:a16="http://schemas.microsoft.com/office/drawing/2014/main" id="{E65D4488-FF4A-4D7E-9B08-42BF37D4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108575"/>
            <a:ext cx="1000125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</p:txBody>
      </p:sp>
      <p:cxnSp>
        <p:nvCxnSpPr>
          <p:cNvPr id="19485" name="Line 226"/>
          <p:cNvCxnSpPr>
            <a:cxnSpLocks noChangeShapeType="1"/>
          </p:cNvCxnSpPr>
          <p:nvPr/>
        </p:nvCxnSpPr>
        <p:spPr bwMode="auto">
          <a:xfrm>
            <a:off x="5121275" y="509587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81" name="Text Box 241">
            <a:extLst>
              <a:ext uri="{FF2B5EF4-FFF2-40B4-BE49-F238E27FC236}">
                <a16:creationId xmlns:a16="http://schemas.microsoft.com/office/drawing/2014/main" id="{F66C7271-9F91-4EFA-BD55-C5FF4239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910138"/>
            <a:ext cx="1257300" cy="173037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Paramet</a:t>
            </a:r>
            <a:r>
              <a:rPr lang="en-US" altLang="en-US" sz="954" err="1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en-US" sz="9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87" name="Line 226"/>
          <p:cNvCxnSpPr>
            <a:cxnSpLocks noChangeShapeType="1"/>
          </p:cNvCxnSpPr>
          <p:nvPr/>
        </p:nvCxnSpPr>
        <p:spPr bwMode="auto">
          <a:xfrm>
            <a:off x="5121275" y="4910138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83" name="TextBox 212">
            <a:extLst>
              <a:ext uri="{FF2B5EF4-FFF2-40B4-BE49-F238E27FC236}">
                <a16:creationId xmlns:a16="http://schemas.microsoft.com/office/drawing/2014/main" id="{B669C703-FBFB-406F-84B6-253EA9F5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338638"/>
            <a:ext cx="19796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o-RO" altLang="en-US" sz="1669"/>
              <a:t>(4) </a:t>
            </a:r>
            <a:r>
              <a:rPr lang="en-US" altLang="en-US" sz="1669"/>
              <a:t>Executing the call</a:t>
            </a:r>
          </a:p>
          <a:p>
            <a:pPr>
              <a:defRPr/>
            </a:pPr>
            <a:endParaRPr lang="ro-RO" altLang="en-US" sz="1669"/>
          </a:p>
        </p:txBody>
      </p:sp>
      <p:sp>
        <p:nvSpPr>
          <p:cNvPr id="23584" name="Text Box 241">
            <a:extLst>
              <a:ext uri="{FF2B5EF4-FFF2-40B4-BE49-F238E27FC236}">
                <a16:creationId xmlns:a16="http://schemas.microsoft.com/office/drawing/2014/main" id="{42F555BA-FA28-4FB9-875A-8B322D95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711700"/>
            <a:ext cx="1257300" cy="17462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 </a:t>
            </a:r>
          </a:p>
        </p:txBody>
      </p:sp>
      <p:cxnSp>
        <p:nvCxnSpPr>
          <p:cNvPr id="19490" name="Line 226"/>
          <p:cNvCxnSpPr>
            <a:cxnSpLocks noChangeShapeType="1"/>
          </p:cNvCxnSpPr>
          <p:nvPr/>
        </p:nvCxnSpPr>
        <p:spPr bwMode="auto">
          <a:xfrm>
            <a:off x="5059363" y="4711700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91" name="Line 227"/>
          <p:cNvCxnSpPr>
            <a:cxnSpLocks noChangeShapeType="1"/>
          </p:cNvCxnSpPr>
          <p:nvPr/>
        </p:nvCxnSpPr>
        <p:spPr bwMode="auto">
          <a:xfrm>
            <a:off x="4749800" y="6162675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87" name="Text Box 228">
            <a:extLst>
              <a:ext uri="{FF2B5EF4-FFF2-40B4-BE49-F238E27FC236}">
                <a16:creationId xmlns:a16="http://schemas.microsoft.com/office/drawing/2014/main" id="{2B3D8124-34B3-4E74-87E4-2AC388CF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6053138"/>
            <a:ext cx="8810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>
                <a:latin typeface="Times New Roman" panose="02020603050405020304" pitchFamily="18" charset="0"/>
                <a:cs typeface="Times New Roman" panose="02020603050405020304" pitchFamily="18" charset="0"/>
              </a:rPr>
              <a:t>Big addresses</a:t>
            </a:r>
          </a:p>
        </p:txBody>
      </p:sp>
      <p:cxnSp>
        <p:nvCxnSpPr>
          <p:cNvPr id="19493" name="Line 243"/>
          <p:cNvCxnSpPr>
            <a:cxnSpLocks noChangeShapeType="1"/>
          </p:cNvCxnSpPr>
          <p:nvPr/>
        </p:nvCxnSpPr>
        <p:spPr bwMode="auto">
          <a:xfrm>
            <a:off x="5121275" y="4711700"/>
            <a:ext cx="0" cy="152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94" name="Line 229"/>
          <p:cNvCxnSpPr>
            <a:cxnSpLocks noChangeShapeType="1"/>
          </p:cNvCxnSpPr>
          <p:nvPr/>
        </p:nvCxnSpPr>
        <p:spPr bwMode="auto">
          <a:xfrm>
            <a:off x="6394450" y="4711700"/>
            <a:ext cx="0" cy="152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2" name="Left Arrow 41">
            <a:extLst>
              <a:ext uri="{FF2B5EF4-FFF2-40B4-BE49-F238E27FC236}">
                <a16:creationId xmlns:a16="http://schemas.microsoft.com/office/drawing/2014/main" id="{BF710A74-E2A0-4C9D-9AAA-DDA0D5523220}"/>
              </a:ext>
            </a:extLst>
          </p:cNvPr>
          <p:cNvSpPr/>
          <p:nvPr/>
        </p:nvSpPr>
        <p:spPr>
          <a:xfrm>
            <a:off x="3136900" y="4244975"/>
            <a:ext cx="106363" cy="1254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3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0BCC8-7C22-484D-B1C3-88072434E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375" y="949325"/>
            <a:ext cx="7981950" cy="58610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entry code</a:t>
            </a:r>
            <a:endParaRPr lang="ro-RO" sz="2226" u="sng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/>
              <a:t>Tasks</a:t>
            </a:r>
            <a:r>
              <a:rPr lang="ro-RO" sz="1908"/>
              <a:t>:</a:t>
            </a:r>
          </a:p>
          <a:p>
            <a:pPr marL="1192434" lvl="2" indent="-363470">
              <a:buFont typeface="+mj-lt"/>
              <a:buAutoNum type="arabicPeriod"/>
              <a:defRPr/>
            </a:pPr>
            <a:r>
              <a:rPr lang="en-US" sz="1800"/>
              <a:t>Configuring a </a:t>
            </a:r>
            <a:r>
              <a:rPr lang="ro-RO" sz="1800" b="1" u="sng"/>
              <a:t>stack frame</a:t>
            </a:r>
            <a:r>
              <a:rPr lang="ro-RO" sz="1800"/>
              <a:t>: </a:t>
            </a:r>
            <a:r>
              <a:rPr lang="en-US" sz="1800"/>
              <a:t>taking</a:t>
            </a:r>
            <a:r>
              <a:rPr lang="ro-RO" sz="1800"/>
              <a:t> ebp </a:t>
            </a:r>
            <a:r>
              <a:rPr lang="en-US" sz="1800"/>
              <a:t>or</a:t>
            </a:r>
            <a:r>
              <a:rPr lang="ro-RO" sz="1800"/>
              <a:t> esp</a:t>
            </a:r>
            <a:r>
              <a:rPr lang="en-US" sz="1800"/>
              <a:t> into account</a:t>
            </a:r>
            <a:r>
              <a:rPr lang="ro-RO" sz="1800"/>
              <a:t>?</a:t>
            </a:r>
          </a:p>
          <a:p>
            <a:pPr marL="1192434" lvl="2" indent="-363470">
              <a:buFont typeface="+mj-lt"/>
              <a:buAutoNum type="arabicPeriod"/>
              <a:defRPr/>
            </a:pPr>
            <a:r>
              <a:rPr lang="en-US" sz="1800"/>
              <a:t>Preparing local variables of the function</a:t>
            </a:r>
            <a:r>
              <a:rPr lang="ro-RO" sz="1800"/>
              <a:t>: sub esp, </a:t>
            </a:r>
            <a:r>
              <a:rPr lang="en-US" sz="1800" err="1"/>
              <a:t>nr_bytes</a:t>
            </a:r>
            <a:endParaRPr lang="ro-RO" sz="1800"/>
          </a:p>
          <a:p>
            <a:pPr marL="1192434" lvl="2" indent="-363470">
              <a:buFont typeface="+mj-lt"/>
              <a:buAutoNum type="arabicPeriod"/>
              <a:defRPr/>
            </a:pPr>
            <a:r>
              <a:rPr lang="en-US" sz="1800"/>
              <a:t>Saving a copy of the </a:t>
            </a:r>
            <a:r>
              <a:rPr lang="en-US" sz="1800" i="1"/>
              <a:t>non-volatile</a:t>
            </a:r>
            <a:r>
              <a:rPr lang="en-US" sz="1800"/>
              <a:t>  resources that are modified</a:t>
            </a:r>
            <a:r>
              <a:rPr lang="ro-RO" sz="1800"/>
              <a:t>: push regist</a:t>
            </a:r>
            <a:r>
              <a:rPr lang="en-US" sz="1800" err="1"/>
              <a:t>er</a:t>
            </a:r>
            <a:endParaRPr lang="ro-RO" sz="1800"/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800"/>
              <a:t>Any registers except the volatile ones</a:t>
            </a:r>
            <a:endParaRPr lang="ro-RO" sz="1800"/>
          </a:p>
          <a:p>
            <a:pPr marL="414482" lvl="1" indent="0">
              <a:buFont typeface="Arial"/>
              <a:buNone/>
              <a:defRPr/>
            </a:pPr>
            <a:endParaRPr lang="ro-RO" sz="159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u="sng"/>
              <a:t>Stack frame</a:t>
            </a:r>
            <a:r>
              <a:rPr lang="ro-RO" sz="1800"/>
              <a:t>: </a:t>
            </a:r>
            <a:r>
              <a:rPr lang="en-US" sz="1800"/>
              <a:t>data structure stored in the stack</a:t>
            </a:r>
            <a:r>
              <a:rPr lang="ro-RO" sz="1800"/>
              <a:t>, </a:t>
            </a:r>
            <a:r>
              <a:rPr lang="en-US" sz="1800"/>
              <a:t>of fixed dimension</a:t>
            </a:r>
            <a:r>
              <a:rPr lang="ro-RO" sz="1800"/>
              <a:t> (</a:t>
            </a:r>
            <a:r>
              <a:rPr lang="en-US" sz="1800"/>
              <a:t>for a given subroutine</a:t>
            </a:r>
            <a:r>
              <a:rPr lang="ro-RO" sz="1800"/>
              <a:t>) </a:t>
            </a:r>
            <a:r>
              <a:rPr lang="en-US" sz="1800"/>
              <a:t>and containing</a:t>
            </a:r>
            <a:r>
              <a:rPr lang="ro-RO" sz="1800"/>
              <a:t>: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/>
              <a:t>The parameters prepared by the caller</a:t>
            </a:r>
            <a:endParaRPr lang="ro-RO" sz="1800" i="1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/>
              <a:t>Return address</a:t>
            </a:r>
            <a:r>
              <a:rPr lang="ro-RO" sz="1800" i="1"/>
              <a:t> (</a:t>
            </a:r>
            <a:r>
              <a:rPr lang="en-US" sz="1800" i="1"/>
              <a:t>to the instruction that follows the call instruction)</a:t>
            </a:r>
            <a:endParaRPr lang="ro-RO" sz="1800" i="1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/>
              <a:t>Copies of the non-volatile resources used by the subroutine</a:t>
            </a:r>
            <a:endParaRPr lang="ro-RO" sz="1800" i="1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/>
              <a:t>Local variables</a:t>
            </a:r>
            <a:endParaRPr lang="ro-RO" sz="1800" i="1"/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ro-RO" sz="1800" i="1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u="sng" err="1"/>
              <a:t>Asm</a:t>
            </a:r>
            <a:r>
              <a:rPr lang="en-US" sz="1800" u="sng"/>
              <a:t> subroutines used only from </a:t>
            </a:r>
            <a:r>
              <a:rPr lang="en-US" sz="1800" u="sng" err="1"/>
              <a:t>asm</a:t>
            </a:r>
            <a:r>
              <a:rPr lang="en-US" sz="1800" u="sng"/>
              <a:t> can avoid this tasks (for simplicity or efficiency)</a:t>
            </a:r>
            <a:endParaRPr lang="ro-RO" sz="1800" u="sng"/>
          </a:p>
          <a:p>
            <a:pPr marL="414482" lvl="1" indent="0">
              <a:buFont typeface="Arial"/>
              <a:buNone/>
              <a:defRPr/>
            </a:pPr>
            <a:endParaRPr lang="ro-RO" sz="1749" i="1"/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0841C352-39A9-4E80-98D6-436561B03B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6" y="361950"/>
            <a:ext cx="6877050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4579" name="Rectangle 22">
            <a:extLst>
              <a:ext uri="{FF2B5EF4-FFF2-40B4-BE49-F238E27FC236}">
                <a16:creationId xmlns:a16="http://schemas.microsoft.com/office/drawing/2014/main" id="{31A59263-CBCF-4EEC-B424-EAB90245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4580" name="Rectangle 13">
            <a:extLst>
              <a:ext uri="{FF2B5EF4-FFF2-40B4-BE49-F238E27FC236}">
                <a16:creationId xmlns:a16="http://schemas.microsoft.com/office/drawing/2014/main" id="{9A29D257-89F7-457F-BB36-FFF2D69B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4581" name="Rectangle 32">
            <a:extLst>
              <a:ext uri="{FF2B5EF4-FFF2-40B4-BE49-F238E27FC236}">
                <a16:creationId xmlns:a16="http://schemas.microsoft.com/office/drawing/2014/main" id="{AF9FEF9B-47CC-4586-9C84-B21C65AC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Placeholder 2">
            <a:extLst>
              <a:ext uri="{FF2B5EF4-FFF2-40B4-BE49-F238E27FC236}">
                <a16:creationId xmlns:a16="http://schemas.microsoft.com/office/drawing/2014/main" id="{CCFC853B-D1D4-40E9-AD81-1FC6268974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90550" y="949327"/>
            <a:ext cx="9639300" cy="91757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entry code</a:t>
            </a:r>
            <a:endParaRPr lang="ro-RO" sz="2226" u="sng"/>
          </a:p>
          <a:p>
            <a:pPr marL="724416" lvl="1" indent="-310464"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cs typeface="Arial" panose="020B0604020202020204" pitchFamily="34" charset="0"/>
              </a:rPr>
              <a:t>Example</a:t>
            </a:r>
            <a:r>
              <a:rPr lang="ro-RO" altLang="en-US" sz="1800">
                <a:cs typeface="Arial" panose="020B0604020202020204" pitchFamily="34" charset="0"/>
              </a:rPr>
              <a:t>: </a:t>
            </a:r>
            <a:r>
              <a:rPr lang="en-US" altLang="en-US" sz="1800">
                <a:cs typeface="Arial" panose="020B0604020202020204" pitchFamily="34" charset="0"/>
              </a:rPr>
              <a:t>entry code to the function</a:t>
            </a:r>
            <a:r>
              <a:rPr lang="ro-RO" altLang="en-US" sz="1800">
                <a:cs typeface="Arial" panose="020B0604020202020204" pitchFamily="34" charset="0"/>
              </a:rPr>
              <a:t> CDECL </a:t>
            </a:r>
            <a:r>
              <a:rPr lang="ro-RO" altLang="en-US" sz="1800">
                <a:solidFill>
                  <a:srgbClr val="FF0000"/>
                </a:solidFill>
                <a:cs typeface="Arial" panose="020B0604020202020204" pitchFamily="34" charset="0"/>
              </a:rPr>
              <a:t>chdir</a:t>
            </a:r>
            <a:r>
              <a:rPr lang="ro-RO" altLang="en-US" sz="1800">
                <a:cs typeface="Arial" panose="020B0604020202020204" pitchFamily="34" charset="0"/>
              </a:rPr>
              <a:t>, </a:t>
            </a:r>
            <a:r>
              <a:rPr lang="en-US" altLang="en-US" sz="1800" u="sng">
                <a:cs typeface="Arial" panose="020B0604020202020204" pitchFamily="34" charset="0"/>
              </a:rPr>
              <a:t>generated by the </a:t>
            </a:r>
            <a:r>
              <a:rPr lang="ro-RO" altLang="en-US" sz="1800" u="sng">
                <a:cs typeface="Arial" panose="020B0604020202020204" pitchFamily="34" charset="0"/>
              </a:rPr>
              <a:t>C</a:t>
            </a:r>
            <a:r>
              <a:rPr lang="en-US" altLang="en-US" sz="1800" u="sng">
                <a:cs typeface="Arial" panose="020B0604020202020204" pitchFamily="34" charset="0"/>
              </a:rPr>
              <a:t> compiler</a:t>
            </a:r>
            <a:endParaRPr lang="ro-RO" altLang="en-US" sz="1800" u="sng">
              <a:cs typeface="Arial" panose="020B0604020202020204" pitchFamily="34" charset="0"/>
            </a:endParaRP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38173768-9F2E-40AF-A603-56BA8801C2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276226"/>
            <a:ext cx="7096125" cy="673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5603" name="Rectangle 22">
            <a:extLst>
              <a:ext uri="{FF2B5EF4-FFF2-40B4-BE49-F238E27FC236}">
                <a16:creationId xmlns:a16="http://schemas.microsoft.com/office/drawing/2014/main" id="{2B906D59-B08D-4050-9498-058DEC11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5604" name="Rectangle 13">
            <a:extLst>
              <a:ext uri="{FF2B5EF4-FFF2-40B4-BE49-F238E27FC236}">
                <a16:creationId xmlns:a16="http://schemas.microsoft.com/office/drawing/2014/main" id="{0560628B-F303-47E1-89D3-0C613554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5605" name="Rectangle 32">
            <a:extLst>
              <a:ext uri="{FF2B5EF4-FFF2-40B4-BE49-F238E27FC236}">
                <a16:creationId xmlns:a16="http://schemas.microsoft.com/office/drawing/2014/main" id="{EA623FBF-523C-4A05-B93A-6ACFCB08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CE3276FF-D383-437A-972C-520DDC6F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1866900"/>
            <a:ext cx="565467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o-RO" altLang="en-US" sz="1272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disassembled</a:t>
            </a: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with</a:t>
            </a: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 IDA - </a:t>
            </a:r>
            <a:r>
              <a:rPr lang="ro-RO" alt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The Interactive Disassembler</a:t>
            </a:r>
          </a:p>
          <a:p>
            <a:pPr>
              <a:defRPr/>
            </a:pP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syntax corresponds to the</a:t>
            </a: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 MASM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 assembler</a:t>
            </a:r>
            <a:endParaRPr lang="ro-RO" altLang="en-US" sz="16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; int __cdecl chdir(const char *)</a:t>
            </a: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chdir:</a:t>
            </a: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   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edi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edi</a:t>
            </a:r>
            <a:r>
              <a:rPr lang="ro-RO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useless</a:t>
            </a: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but allows 	modification</a:t>
            </a: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altLang="en-US" sz="16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   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push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endParaRPr lang="en-US" alt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sub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118h</a:t>
            </a:r>
            <a:endParaRPr lang="ro-RO" altLang="en-US" sz="16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en-US" sz="16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___</a:t>
            </a:r>
            <a:r>
              <a:rPr lang="en-US" altLang="en-US" sz="1600" err="1">
                <a:solidFill>
                  <a:srgbClr val="000080"/>
                </a:solidFill>
                <a:latin typeface="Consolas" panose="020B0609020204030204" pitchFamily="49" charset="0"/>
              </a:rPr>
              <a:t>security_cookie</a:t>
            </a: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	</a:t>
            </a:r>
            <a:endParaRPr lang="en-US" altLang="en-US" sz="16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ro-RO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endParaRPr lang="en-US" alt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    [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+var_4],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ro-RO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endParaRPr lang="en-US" alt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 err="1">
                <a:solidFill>
                  <a:srgbClr val="000080"/>
                </a:solidFill>
                <a:latin typeface="Consolas" panose="020B0609020204030204" pitchFamily="49" charset="0"/>
              </a:rPr>
              <a:t>+lpPathName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		</a:t>
            </a: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     [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+var_110], 0</a:t>
            </a: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push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endParaRPr lang="en-US" alt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or  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, 0FFFFFFFFh</a:t>
            </a:r>
          </a:p>
          <a:p>
            <a:pPr>
              <a:defRPr/>
            </a:pPr>
            <a:r>
              <a:rPr lang="ro-RO" altLang="en-US" sz="160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push    </a:t>
            </a:r>
            <a:r>
              <a:rPr lang="en-US" alt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esi</a:t>
            </a:r>
            <a:endParaRPr lang="ro-RO" alt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;....</a:t>
            </a:r>
          </a:p>
        </p:txBody>
      </p:sp>
      <p:sp>
        <p:nvSpPr>
          <p:cNvPr id="25607" name="TextBox 13">
            <a:extLst>
              <a:ext uri="{FF2B5EF4-FFF2-40B4-BE49-F238E27FC236}">
                <a16:creationId xmlns:a16="http://schemas.microsoft.com/office/drawing/2014/main" id="{4F67729B-079D-48AD-B8E4-4FB9A01F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6" y="3773488"/>
            <a:ext cx="40576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2000"/>
              <a:t>Configuring the </a:t>
            </a:r>
            <a:r>
              <a:rPr lang="ro-RO" altLang="en-US" sz="2000"/>
              <a:t>stack frame</a:t>
            </a:r>
          </a:p>
          <a:p>
            <a:pPr>
              <a:buFontTx/>
              <a:buAutoNum type="arabicParenBoth"/>
              <a:defRPr/>
            </a:pPr>
            <a:r>
              <a:rPr lang="en-US" altLang="en-US" sz="2000"/>
              <a:t>Local variables</a:t>
            </a:r>
            <a:endParaRPr lang="ro-RO" altLang="en-US" sz="2000"/>
          </a:p>
          <a:p>
            <a:pPr>
              <a:buFontTx/>
              <a:buAutoNum type="arabicParenBoth"/>
              <a:defRPr/>
            </a:pPr>
            <a:r>
              <a:rPr lang="en-US" altLang="en-US" sz="2000"/>
              <a:t>Saving non-volatile registers</a:t>
            </a:r>
            <a:endParaRPr lang="ro-RO" altLang="en-US" sz="2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70A454-FA8B-4EF1-88EF-2F425004CE87}"/>
              </a:ext>
            </a:extLst>
          </p:cNvPr>
          <p:cNvCxnSpPr>
            <a:cxnSpLocks/>
          </p:cNvCxnSpPr>
          <p:nvPr/>
        </p:nvCxnSpPr>
        <p:spPr>
          <a:xfrm>
            <a:off x="2626519" y="4200525"/>
            <a:ext cx="2269331" cy="57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1805EF-9884-41EF-9D8E-B67381D9804E}"/>
              </a:ext>
            </a:extLst>
          </p:cNvPr>
          <p:cNvCxnSpPr>
            <a:cxnSpLocks/>
          </p:cNvCxnSpPr>
          <p:nvPr/>
        </p:nvCxnSpPr>
        <p:spPr>
          <a:xfrm flipV="1">
            <a:off x="3866357" y="3906838"/>
            <a:ext cx="893762" cy="73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3B1D9A-E9BA-4BE2-927B-53215536E548}"/>
              </a:ext>
            </a:extLst>
          </p:cNvPr>
          <p:cNvCxnSpPr>
            <a:cxnSpLocks/>
          </p:cNvCxnSpPr>
          <p:nvPr/>
        </p:nvCxnSpPr>
        <p:spPr>
          <a:xfrm flipV="1">
            <a:off x="3955256" y="3906838"/>
            <a:ext cx="1766095" cy="672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6266A3-EBD4-4E20-B06C-01A1295A0D47}"/>
              </a:ext>
            </a:extLst>
          </p:cNvPr>
          <p:cNvCxnSpPr>
            <a:cxnSpLocks/>
          </p:cNvCxnSpPr>
          <p:nvPr/>
        </p:nvCxnSpPr>
        <p:spPr>
          <a:xfrm>
            <a:off x="3955256" y="4579540"/>
            <a:ext cx="940594" cy="1306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D52A78-79B1-466A-8642-35689444C310}"/>
              </a:ext>
            </a:extLst>
          </p:cNvPr>
          <p:cNvCxnSpPr>
            <a:cxnSpLocks/>
          </p:cNvCxnSpPr>
          <p:nvPr/>
        </p:nvCxnSpPr>
        <p:spPr>
          <a:xfrm>
            <a:off x="3955256" y="4579540"/>
            <a:ext cx="940594" cy="190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13" name="TextBox 33">
            <a:extLst>
              <a:ext uri="{FF2B5EF4-FFF2-40B4-BE49-F238E27FC236}">
                <a16:creationId xmlns:a16="http://schemas.microsoft.com/office/drawing/2014/main" id="{C9DA3388-441B-43E5-B84F-DD0C0E27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010149"/>
            <a:ext cx="4124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/>
              <a:t>The entry code has been automatically generated by the compiler</a:t>
            </a:r>
            <a:r>
              <a:rPr lang="ro-RO" altLang="en-US" sz="2000"/>
              <a:t>!</a:t>
            </a:r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Placeholder 2">
            <a:extLst>
              <a:ext uri="{FF2B5EF4-FFF2-40B4-BE49-F238E27FC236}">
                <a16:creationId xmlns:a16="http://schemas.microsoft.com/office/drawing/2014/main" id="{F01B10EF-2C44-4FC2-82EB-70D9013C4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441450" y="782639"/>
            <a:ext cx="7392988" cy="7604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/>
              <a:t>Calling subroutines </a:t>
            </a:r>
            <a:r>
              <a:rPr lang="ro-RO" sz="2226"/>
              <a:t>– </a:t>
            </a:r>
            <a:r>
              <a:rPr lang="en-US" sz="2226" u="sng"/>
              <a:t>entry code</a:t>
            </a:r>
            <a:endParaRPr lang="ro-RO" sz="2226" u="sng"/>
          </a:p>
          <a:p>
            <a:pPr marL="724416" lvl="1" indent="-310464">
              <a:buFont typeface="Arial" panose="020B0604020202020204" pitchFamily="34" charset="0"/>
              <a:buChar char="•"/>
              <a:defRPr/>
            </a:pPr>
            <a:r>
              <a:rPr lang="en-US" altLang="en-US" sz="1590">
                <a:cs typeface="Arial" panose="020B0604020202020204" pitchFamily="34" charset="0"/>
              </a:rPr>
              <a:t>Example</a:t>
            </a:r>
            <a:r>
              <a:rPr lang="ro-RO" altLang="en-US" sz="1590">
                <a:cs typeface="Arial" panose="020B0604020202020204" pitchFamily="34" charset="0"/>
              </a:rPr>
              <a:t>: </a:t>
            </a:r>
            <a:r>
              <a:rPr lang="en-US" altLang="en-US" sz="1590">
                <a:cs typeface="Arial" panose="020B0604020202020204" pitchFamily="34" charset="0"/>
              </a:rPr>
              <a:t>entry code to a function</a:t>
            </a:r>
            <a:r>
              <a:rPr lang="ro-RO" altLang="en-US" sz="1590">
                <a:cs typeface="Arial" panose="020B0604020202020204" pitchFamily="34" charset="0"/>
              </a:rPr>
              <a:t> STDCALL </a:t>
            </a:r>
            <a:r>
              <a:rPr lang="en-US" altLang="en-US" sz="1590">
                <a:cs typeface="Arial" panose="020B0604020202020204" pitchFamily="34" charset="0"/>
              </a:rPr>
              <a:t>written in</a:t>
            </a:r>
            <a:r>
              <a:rPr lang="ro-RO" altLang="en-US" sz="1590">
                <a:cs typeface="Arial" panose="020B0604020202020204" pitchFamily="34" charset="0"/>
              </a:rPr>
              <a:t> asm </a:t>
            </a:r>
            <a:r>
              <a:rPr lang="en-US" altLang="en-US" sz="1590" u="sng">
                <a:cs typeface="Arial" panose="020B0604020202020204" pitchFamily="34" charset="0"/>
              </a:rPr>
              <a:t>by us</a:t>
            </a:r>
            <a:endParaRPr lang="ro-RO" altLang="en-US" sz="1590" u="sng">
              <a:cs typeface="Arial" panose="020B0604020202020204" pitchFamily="34" charset="0"/>
            </a:endParaRP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F9810FB7-FA4C-49BD-99E8-682D333A3D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238125"/>
            <a:ext cx="7396163" cy="893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en-US" sz="2544" err="1">
                <a:cs typeface="Arial" panose="020B0604020202020204" pitchFamily="34" charset="0"/>
              </a:rPr>
              <a:t>Comunicating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6627" name="Rectangle 22">
            <a:extLst>
              <a:ext uri="{FF2B5EF4-FFF2-40B4-BE49-F238E27FC236}">
                <a16:creationId xmlns:a16="http://schemas.microsoft.com/office/drawing/2014/main" id="{2D2109E0-1621-4BBF-BBB0-9526E4C1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6628" name="Rectangle 13">
            <a:extLst>
              <a:ext uri="{FF2B5EF4-FFF2-40B4-BE49-F238E27FC236}">
                <a16:creationId xmlns:a16="http://schemas.microsoft.com/office/drawing/2014/main" id="{88827C7A-E0AD-458C-B8B9-DFBA229C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6629" name="Rectangle 32">
            <a:extLst>
              <a:ext uri="{FF2B5EF4-FFF2-40B4-BE49-F238E27FC236}">
                <a16:creationId xmlns:a16="http://schemas.microsoft.com/office/drawing/2014/main" id="{2CBE4977-208D-491A-B1E2-5606A7B1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6630" name="TextBox 7">
            <a:extLst>
              <a:ext uri="{FF2B5EF4-FFF2-40B4-BE49-F238E27FC236}">
                <a16:creationId xmlns:a16="http://schemas.microsoft.com/office/drawing/2014/main" id="{C0020EBB-4BB6-4B75-9328-3EE484905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2" y="1543051"/>
            <a:ext cx="767500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  <a:r>
              <a:rPr lang="en-US" sz="1200">
                <a:solidFill>
                  <a:srgbClr val="000080"/>
                </a:solidFill>
                <a:latin typeface="Consolas" pitchFamily="49" charset="0"/>
              </a:rPr>
              <a:t>//in the caller C module we declare – extern </a:t>
            </a:r>
            <a:r>
              <a:rPr lang="en-US" sz="1200" err="1">
                <a:solidFill>
                  <a:srgbClr val="000080"/>
                </a:solidFill>
                <a:latin typeface="Consolas" pitchFamily="49" charset="0"/>
              </a:rPr>
              <a:t>int</a:t>
            </a:r>
            <a:r>
              <a:rPr lang="en-US" sz="1200">
                <a:solidFill>
                  <a:srgbClr val="000080"/>
                </a:solidFill>
                <a:latin typeface="Consolas" pitchFamily="49" charset="0"/>
              </a:rPr>
              <a:t> _</a:t>
            </a:r>
            <a:r>
              <a:rPr lang="en-US" sz="1200" err="1">
                <a:solidFill>
                  <a:srgbClr val="000080"/>
                </a:solidFill>
                <a:latin typeface="Consolas" pitchFamily="49" charset="0"/>
              </a:rPr>
              <a:t>stdcall</a:t>
            </a:r>
            <a:r>
              <a:rPr lang="en-US" sz="1200">
                <a:solidFill>
                  <a:srgbClr val="000080"/>
                </a:solidFill>
                <a:latin typeface="Consolas" pitchFamily="49" charset="0"/>
              </a:rPr>
              <a:t> factorial(</a:t>
            </a:r>
            <a:r>
              <a:rPr lang="en-US" sz="1200" err="1">
                <a:solidFill>
                  <a:srgbClr val="000080"/>
                </a:solidFill>
                <a:latin typeface="Consolas" pitchFamily="49" charset="0"/>
              </a:rPr>
              <a:t>int</a:t>
            </a:r>
            <a:r>
              <a:rPr lang="en-US" sz="1200">
                <a:solidFill>
                  <a:srgbClr val="000080"/>
                </a:solidFill>
                <a:latin typeface="Consolas" pitchFamily="49" charset="0"/>
              </a:rPr>
              <a:t> n)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+ 8]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2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1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>
                <a:latin typeface="Consolas" panose="020B0609020204030204" pitchFamily="49" charset="0"/>
              </a:rPr>
              <a:t> .</a:t>
            </a:r>
            <a:r>
              <a:rPr lang="en-US" altLang="en-US" sz="1200" err="1">
                <a:latin typeface="Consolas" panose="020B0609020204030204" pitchFamily="49" charset="0"/>
              </a:rPr>
              <a:t>gata</a:t>
            </a:r>
            <a:endParaRPr lang="en-US" altLang="en-US" sz="12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>
                <a:latin typeface="Consolas" panose="020B0609020204030204" pitchFamily="49" charset="0"/>
              </a:rPr>
              <a:t>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latin typeface="Consolas" panose="020B0609020204030204" pitchFamily="49" charset="0"/>
              </a:rPr>
              <a:t>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>
                <a:latin typeface="Consolas" panose="020B0609020204030204" pitchFamily="49" charset="0"/>
              </a:rPr>
              <a:t> 4     ;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STDCALL: return and free the memory where the parameters are stored</a:t>
            </a:r>
          </a:p>
        </p:txBody>
      </p:sp>
      <p:sp>
        <p:nvSpPr>
          <p:cNvPr id="26631" name="TextBox 8">
            <a:extLst>
              <a:ext uri="{FF2B5EF4-FFF2-40B4-BE49-F238E27FC236}">
                <a16:creationId xmlns:a16="http://schemas.microsoft.com/office/drawing/2014/main" id="{F17B356A-AA1F-422F-B907-CADCE023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6" y="1860550"/>
            <a:ext cx="2808288" cy="352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431"/>
              <a:t>Configuring the </a:t>
            </a:r>
            <a:r>
              <a:rPr lang="ro-RO" altLang="en-US" sz="1431"/>
              <a:t>stack frame</a:t>
            </a:r>
          </a:p>
          <a:p>
            <a:pPr>
              <a:buFontTx/>
              <a:buAutoNum type="arabicParenBoth"/>
              <a:defRPr/>
            </a:pPr>
            <a:r>
              <a:rPr lang="en-US" altLang="en-US" sz="1431"/>
              <a:t>Local variables</a:t>
            </a:r>
            <a:endParaRPr lang="ro-RO" altLang="en-US" sz="1431"/>
          </a:p>
          <a:p>
            <a:pPr>
              <a:buFontTx/>
              <a:buAutoNum type="arabicParenBoth"/>
              <a:defRPr/>
            </a:pPr>
            <a:r>
              <a:rPr lang="en-US" altLang="en-US" sz="1431"/>
              <a:t>Saving non-volatile registers</a:t>
            </a:r>
          </a:p>
          <a:p>
            <a:pPr>
              <a:buFontTx/>
              <a:buAutoNum type="arabicParenBoth"/>
              <a:defRPr/>
            </a:pPr>
            <a:endParaRPr lang="en-US" altLang="en-US" sz="1431"/>
          </a:p>
          <a:p>
            <a:pPr>
              <a:buFontTx/>
              <a:buAutoNum type="arabicParenBoth"/>
              <a:defRPr/>
            </a:pPr>
            <a:endParaRPr lang="en-US" altLang="en-US" sz="1431"/>
          </a:p>
          <a:p>
            <a:pPr>
              <a:buFontTx/>
              <a:buAutoNum type="arabicParenBoth"/>
              <a:defRPr/>
            </a:pPr>
            <a:endParaRPr lang="en-US" altLang="en-US" sz="1431"/>
          </a:p>
          <a:p>
            <a:pPr marL="0" indent="0">
              <a:defRPr/>
            </a:pPr>
            <a:endParaRPr lang="en-US" altLang="en-US" sz="1431"/>
          </a:p>
          <a:p>
            <a:pPr marL="0" indent="0" eaLnBrk="1" hangingPunct="1">
              <a:defRPr/>
            </a:pPr>
            <a:r>
              <a:rPr lang="en-US" altLang="en-US" sz="1600" b="1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en-US" sz="1600" b="1">
                <a:solidFill>
                  <a:schemeClr val="accent5">
                    <a:lumMod val="75000"/>
                  </a:schemeClr>
                </a:solidFill>
              </a:rPr>
              <a:t> factorial (</a:t>
            </a:r>
            <a:r>
              <a:rPr lang="en-US" altLang="en-US" sz="1600" b="1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en-US" sz="1600" b="1">
                <a:solidFill>
                  <a:schemeClr val="accent5">
                    <a:lumMod val="75000"/>
                  </a:schemeClr>
                </a:solidFill>
              </a:rPr>
              <a:t> n)</a:t>
            </a:r>
          </a:p>
          <a:p>
            <a:pPr marL="0" indent="0" eaLnBrk="1" hangingPunct="1">
              <a:defRPr/>
            </a:pPr>
            <a:r>
              <a:rPr lang="en-US" altLang="en-US" sz="1600" b="1">
                <a:solidFill>
                  <a:srgbClr val="FF0000"/>
                </a:solidFill>
              </a:rPr>
              <a:t>  </a:t>
            </a:r>
            <a:r>
              <a:rPr lang="en-US" altLang="en-US" sz="1600" b="1">
                <a:solidFill>
                  <a:schemeClr val="accent4">
                    <a:lumMod val="75000"/>
                  </a:schemeClr>
                </a:solidFill>
              </a:rPr>
              <a:t>{ if (n==1) return 1;</a:t>
            </a:r>
          </a:p>
          <a:p>
            <a:pPr marL="0" indent="0" eaLnBrk="1" hangingPunct="1">
              <a:defRPr/>
            </a:pPr>
            <a:r>
              <a:rPr lang="en-US" altLang="en-US" sz="1600" b="1">
                <a:solidFill>
                  <a:schemeClr val="accent4">
                    <a:lumMod val="75000"/>
                  </a:schemeClr>
                </a:solidFill>
              </a:rPr>
              <a:t>         else </a:t>
            </a:r>
          </a:p>
          <a:p>
            <a:pPr marL="0" indent="0" eaLnBrk="1" hangingPunct="1">
              <a:defRPr/>
            </a:pPr>
            <a:r>
              <a:rPr lang="en-US" altLang="en-US" sz="1600" b="1">
                <a:solidFill>
                  <a:schemeClr val="accent4">
                    <a:lumMod val="75000"/>
                  </a:schemeClr>
                </a:solidFill>
              </a:rPr>
              <a:t>    return n * factorial (n-1);</a:t>
            </a:r>
          </a:p>
          <a:p>
            <a:pPr marL="0" indent="0" eaLnBrk="1" hangingPunct="1">
              <a:defRPr/>
            </a:pPr>
            <a:r>
              <a:rPr lang="en-US" altLang="en-US" sz="1600" b="1">
                <a:solidFill>
                  <a:schemeClr val="accent4">
                    <a:lumMod val="75000"/>
                  </a:schemeClr>
                </a:solidFill>
              </a:rPr>
              <a:t>  }</a:t>
            </a:r>
          </a:p>
          <a:p>
            <a:pPr>
              <a:buFontTx/>
              <a:buAutoNum type="arabicParenBoth"/>
              <a:defRPr/>
            </a:pPr>
            <a:endParaRPr lang="en-US" altLang="en-US" sz="1431"/>
          </a:p>
          <a:p>
            <a:pPr>
              <a:buFontTx/>
              <a:buAutoNum type="arabicParenBoth"/>
              <a:defRPr/>
            </a:pPr>
            <a:endParaRPr lang="en-US" altLang="en-US" sz="1431"/>
          </a:p>
          <a:p>
            <a:pPr>
              <a:buFontTx/>
              <a:buAutoNum type="arabicParenBoth"/>
              <a:defRPr/>
            </a:pPr>
            <a:endParaRPr lang="ro-RO" altLang="en-US" sz="143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B9165-24D4-43A6-958B-D4BC971790AE}"/>
              </a:ext>
            </a:extLst>
          </p:cNvPr>
          <p:cNvCxnSpPr>
            <a:cxnSpLocks/>
          </p:cNvCxnSpPr>
          <p:nvPr/>
        </p:nvCxnSpPr>
        <p:spPr>
          <a:xfrm>
            <a:off x="2820988" y="2028825"/>
            <a:ext cx="492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CDC3F-85D0-4D78-BC44-DBC14564A347}"/>
              </a:ext>
            </a:extLst>
          </p:cNvPr>
          <p:cNvCxnSpPr>
            <a:cxnSpLocks/>
          </p:cNvCxnSpPr>
          <p:nvPr/>
        </p:nvCxnSpPr>
        <p:spPr>
          <a:xfrm flipV="1">
            <a:off x="1903413" y="2249488"/>
            <a:ext cx="125888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BC982-3608-4D19-823B-C27D256D5EC2}"/>
              </a:ext>
            </a:extLst>
          </p:cNvPr>
          <p:cNvCxnSpPr>
            <a:cxnSpLocks/>
          </p:cNvCxnSpPr>
          <p:nvPr/>
        </p:nvCxnSpPr>
        <p:spPr>
          <a:xfrm>
            <a:off x="2849563" y="2454278"/>
            <a:ext cx="312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933450"/>
            <a:ext cx="9701213" cy="8763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>
                <a:cs typeface="Arial" pitchFamily="34" charset="0"/>
              </a:rPr>
              <a:t>Calling subroutines </a:t>
            </a:r>
            <a:r>
              <a:rPr lang="ro-RO" altLang="en-US" sz="2800">
                <a:cs typeface="Arial" pitchFamily="34" charset="0"/>
              </a:rPr>
              <a:t>– </a:t>
            </a:r>
            <a:r>
              <a:rPr lang="en-US" altLang="en-US" sz="2800" u="sng">
                <a:cs typeface="Arial" pitchFamily="34" charset="0"/>
              </a:rPr>
              <a:t>entry code</a:t>
            </a:r>
            <a:endParaRPr lang="ro-RO" altLang="en-US" sz="2800" u="sng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Example</a:t>
            </a:r>
            <a:r>
              <a:rPr lang="ro-RO" altLang="en-US" sz="2000">
                <a:cs typeface="Arial" pitchFamily="34" charset="0"/>
              </a:rPr>
              <a:t>: </a:t>
            </a:r>
            <a:r>
              <a:rPr lang="en-US" altLang="en-US" sz="2000">
                <a:cs typeface="Arial" pitchFamily="34" charset="0"/>
              </a:rPr>
              <a:t>entry code to a function</a:t>
            </a:r>
            <a:r>
              <a:rPr lang="ro-RO" altLang="en-US" sz="2000">
                <a:cs typeface="Arial" pitchFamily="34" charset="0"/>
              </a:rPr>
              <a:t> STDCALL </a:t>
            </a:r>
            <a:r>
              <a:rPr lang="en-US" altLang="en-US" sz="2000">
                <a:cs typeface="Arial" pitchFamily="34" charset="0"/>
              </a:rPr>
              <a:t>written in</a:t>
            </a:r>
            <a:r>
              <a:rPr lang="ro-RO" altLang="en-US" sz="2000">
                <a:cs typeface="Arial" pitchFamily="34" charset="0"/>
              </a:rPr>
              <a:t> asm  – </a:t>
            </a:r>
            <a:r>
              <a:rPr lang="ro-RO" altLang="en-US" sz="2000" u="sng">
                <a:cs typeface="Arial" pitchFamily="34" charset="0"/>
              </a:rPr>
              <a:t>stackframe</a:t>
            </a: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355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355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355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2781300" y="1809750"/>
            <a:ext cx="75834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+ 8]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2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1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>
                <a:latin typeface="Consolas" panose="020B0609020204030204" pitchFamily="49" charset="0"/>
              </a:rPr>
              <a:t> .</a:t>
            </a:r>
            <a:r>
              <a:rPr lang="en-US" altLang="en-US" sz="1200" err="1">
                <a:latin typeface="Consolas" panose="020B0609020204030204" pitchFamily="49" charset="0"/>
              </a:rPr>
              <a:t>gata</a:t>
            </a:r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>
                <a:latin typeface="Consolas" panose="020B0609020204030204" pitchFamily="49" charset="0"/>
              </a:rPr>
              <a:t>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latin typeface="Consolas" panose="020B0609020204030204" pitchFamily="49" charset="0"/>
              </a:rPr>
              <a:t>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>
                <a:latin typeface="Consolas" panose="020B0609020204030204" pitchFamily="49" charset="0"/>
              </a:rPr>
              <a:t> 4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cxnSp>
        <p:nvCxnSpPr>
          <p:cNvPr id="23560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1" name="Line 227"/>
          <p:cNvCxnSpPr>
            <a:cxnSpLocks noChangeShapeType="1"/>
          </p:cNvCxnSpPr>
          <p:nvPr/>
        </p:nvCxnSpPr>
        <p:spPr bwMode="auto">
          <a:xfrm>
            <a:off x="534988" y="5184775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62" name="Text Box 228"/>
          <p:cNvSpPr txBox="1">
            <a:spLocks noChangeArrowheads="1"/>
          </p:cNvSpPr>
          <p:nvPr/>
        </p:nvSpPr>
        <p:spPr bwMode="auto">
          <a:xfrm>
            <a:off x="128588" y="5053013"/>
            <a:ext cx="457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ESP</a:t>
            </a:r>
          </a:p>
        </p:txBody>
      </p:sp>
      <p:cxnSp>
        <p:nvCxnSpPr>
          <p:cNvPr id="23563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4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5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6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7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8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9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0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1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2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3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4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75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6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77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8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23579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80" name="TextBox 63"/>
          <p:cNvSpPr txBox="1">
            <a:spLocks noChangeArrowheads="1"/>
          </p:cNvSpPr>
          <p:nvPr/>
        </p:nvSpPr>
        <p:spPr bwMode="auto">
          <a:xfrm>
            <a:off x="771524" y="4713288"/>
            <a:ext cx="15097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/>
              <a:t>Entry state</a:t>
            </a:r>
          </a:p>
          <a:p>
            <a:pPr eaLnBrk="1" hangingPunct="1"/>
            <a:endParaRPr lang="ro-RO" altLang="en-US"/>
          </a:p>
        </p:txBody>
      </p:sp>
      <p:sp>
        <p:nvSpPr>
          <p:cNvPr id="23581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3582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83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84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985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Big addresses</a:t>
            </a:r>
          </a:p>
        </p:txBody>
      </p:sp>
      <p:cxnSp>
        <p:nvCxnSpPr>
          <p:cNvPr id="23585" name="Line 243"/>
          <p:cNvCxnSpPr>
            <a:cxnSpLocks noChangeShapeType="1"/>
          </p:cNvCxnSpPr>
          <p:nvPr/>
        </p:nvCxnSpPr>
        <p:spPr bwMode="auto">
          <a:xfrm>
            <a:off x="1023938" y="5184775"/>
            <a:ext cx="0" cy="191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86" name="Line 229"/>
          <p:cNvCxnSpPr>
            <a:cxnSpLocks noChangeShapeType="1"/>
          </p:cNvCxnSpPr>
          <p:nvPr/>
        </p:nvCxnSpPr>
        <p:spPr bwMode="auto">
          <a:xfrm>
            <a:off x="2624138" y="5184775"/>
            <a:ext cx="0" cy="191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9" name="Left Arrow 68"/>
          <p:cNvSpPr/>
          <p:nvPr/>
        </p:nvSpPr>
        <p:spPr>
          <a:xfrm>
            <a:off x="4064000" y="2078038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942976"/>
            <a:ext cx="9299575" cy="8382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Calling subroutines </a:t>
            </a:r>
            <a:r>
              <a:rPr lang="ro-RO" altLang="en-US" sz="2400">
                <a:cs typeface="Arial" pitchFamily="34" charset="0"/>
              </a:rPr>
              <a:t>– </a:t>
            </a:r>
            <a:r>
              <a:rPr lang="en-US" altLang="en-US" sz="2400" u="sng">
                <a:cs typeface="Arial" pitchFamily="34" charset="0"/>
              </a:rPr>
              <a:t>entry code</a:t>
            </a:r>
            <a:endParaRPr lang="ro-RO" altLang="en-US" sz="2400" u="sng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Example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entry code to a function</a:t>
            </a:r>
            <a:r>
              <a:rPr lang="ro-RO" altLang="en-US" sz="1800">
                <a:cs typeface="Arial" pitchFamily="34" charset="0"/>
              </a:rPr>
              <a:t> STDCALL </a:t>
            </a:r>
            <a:r>
              <a:rPr lang="en-US" altLang="en-US" sz="1800">
                <a:cs typeface="Arial" pitchFamily="34" charset="0"/>
              </a:rPr>
              <a:t>written in</a:t>
            </a:r>
            <a:r>
              <a:rPr lang="ro-RO" altLang="en-US" sz="1800">
                <a:cs typeface="Arial" pitchFamily="34" charset="0"/>
              </a:rPr>
              <a:t> asm  – </a:t>
            </a:r>
            <a:r>
              <a:rPr lang="ro-RO" altLang="en-US" sz="1800" u="sng">
                <a:cs typeface="Arial" pitchFamily="34" charset="0"/>
              </a:rPr>
              <a:t>stackframe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4582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2624138" y="1781176"/>
            <a:ext cx="7512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+ 8]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2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1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>
                <a:latin typeface="Consolas" panose="020B0609020204030204" pitchFamily="49" charset="0"/>
              </a:rPr>
              <a:t> .</a:t>
            </a:r>
            <a:r>
              <a:rPr lang="en-US" altLang="en-US" sz="1200" err="1">
                <a:latin typeface="Consolas" panose="020B0609020204030204" pitchFamily="49" charset="0"/>
              </a:rPr>
              <a:t>gata</a:t>
            </a:r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>
                <a:latin typeface="Consolas" panose="020B0609020204030204" pitchFamily="49" charset="0"/>
              </a:rPr>
              <a:t>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latin typeface="Consolas" panose="020B0609020204030204" pitchFamily="49" charset="0"/>
              </a:rPr>
              <a:t>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>
                <a:latin typeface="Consolas" panose="020B0609020204030204" pitchFamily="49" charset="0"/>
              </a:rPr>
              <a:t> 4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cxnSp>
        <p:nvCxnSpPr>
          <p:cNvPr id="24584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85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586" name="Text Box 228"/>
          <p:cNvSpPr txBox="1">
            <a:spLocks noChangeArrowheads="1"/>
          </p:cNvSpPr>
          <p:nvPr/>
        </p:nvSpPr>
        <p:spPr bwMode="auto">
          <a:xfrm>
            <a:off x="128588" y="4816475"/>
            <a:ext cx="8858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, 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587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88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89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0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1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2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3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4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5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6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7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598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599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600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601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02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603" name="TextBox 63"/>
          <p:cNvSpPr txBox="1">
            <a:spLocks noChangeArrowheads="1"/>
          </p:cNvSpPr>
          <p:nvPr/>
        </p:nvSpPr>
        <p:spPr bwMode="auto">
          <a:xfrm>
            <a:off x="249238" y="3867151"/>
            <a:ext cx="27701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o-RO" altLang="en-US" sz="1800"/>
              <a:t>(1) </a:t>
            </a:r>
            <a:r>
              <a:rPr lang="en-US" altLang="en-US" sz="1800"/>
              <a:t>Configuring the</a:t>
            </a:r>
            <a:r>
              <a:rPr lang="ro-RO" altLang="en-US" sz="1800"/>
              <a:t> stack frame</a:t>
            </a:r>
          </a:p>
          <a:p>
            <a:pPr eaLnBrk="1" hangingPunct="1"/>
            <a:endParaRPr lang="ro-RO" altLang="en-US" sz="1800"/>
          </a:p>
        </p:txBody>
      </p:sp>
      <p:sp>
        <p:nvSpPr>
          <p:cNvPr id="24604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4605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06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607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8" name="TextBox 38"/>
          <p:cNvSpPr txBox="1">
            <a:spLocks noChangeArrowheads="1"/>
          </p:cNvSpPr>
          <p:nvPr/>
        </p:nvSpPr>
        <p:spPr bwMode="auto">
          <a:xfrm>
            <a:off x="414338" y="2360613"/>
            <a:ext cx="2933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800"/>
              <a:t>Configuring the</a:t>
            </a:r>
            <a:r>
              <a:rPr lang="ro-RO" altLang="en-US" sz="1800"/>
              <a:t> stack frame</a:t>
            </a:r>
          </a:p>
        </p:txBody>
      </p:sp>
      <p:cxnSp>
        <p:nvCxnSpPr>
          <p:cNvPr id="40" name="Straight Arrow Connector 39"/>
          <p:cNvCxnSpPr>
            <a:cxnSpLocks/>
            <a:stCxn id="24608" idx="0"/>
          </p:cNvCxnSpPr>
          <p:nvPr/>
        </p:nvCxnSpPr>
        <p:spPr>
          <a:xfrm flipV="1">
            <a:off x="1881188" y="2230439"/>
            <a:ext cx="1000125" cy="130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11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612" name="Text Box 228"/>
          <p:cNvSpPr txBox="1">
            <a:spLocks noChangeArrowheads="1"/>
          </p:cNvSpPr>
          <p:nvPr/>
        </p:nvSpPr>
        <p:spPr bwMode="auto">
          <a:xfrm>
            <a:off x="0" y="6772275"/>
            <a:ext cx="11382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24613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614" name="Line 229"/>
          <p:cNvCxnSpPr>
            <a:cxnSpLocks noChangeShapeType="1"/>
          </p:cNvCxnSpPr>
          <p:nvPr/>
        </p:nvCxnSpPr>
        <p:spPr bwMode="auto">
          <a:xfrm>
            <a:off x="2619375" y="4970463"/>
            <a:ext cx="4763" cy="2128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15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16" name="Line 243"/>
          <p:cNvCxnSpPr>
            <a:cxnSpLocks noChangeShapeType="1"/>
          </p:cNvCxnSpPr>
          <p:nvPr/>
        </p:nvCxnSpPr>
        <p:spPr bwMode="auto">
          <a:xfrm>
            <a:off x="1019175" y="4957763"/>
            <a:ext cx="4763" cy="2141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4" name="Left Arrow 73"/>
          <p:cNvSpPr/>
          <p:nvPr/>
        </p:nvSpPr>
        <p:spPr>
          <a:xfrm>
            <a:off x="4054475" y="2397125"/>
            <a:ext cx="133350" cy="1571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981075"/>
            <a:ext cx="9299575" cy="8858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Calling subroutines </a:t>
            </a:r>
            <a:r>
              <a:rPr lang="ro-RO" altLang="en-US" sz="2400">
                <a:cs typeface="Arial" pitchFamily="34" charset="0"/>
              </a:rPr>
              <a:t>– </a:t>
            </a:r>
            <a:r>
              <a:rPr lang="en-US" altLang="en-US" sz="2400" u="sng">
                <a:cs typeface="Arial" pitchFamily="34" charset="0"/>
              </a:rPr>
              <a:t>entry code</a:t>
            </a:r>
            <a:endParaRPr lang="ro-RO" altLang="en-US" sz="2400" u="sng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Example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entry code to a function</a:t>
            </a:r>
            <a:r>
              <a:rPr lang="ro-RO" altLang="en-US" sz="1800">
                <a:cs typeface="Arial" pitchFamily="34" charset="0"/>
              </a:rPr>
              <a:t> STDCALL </a:t>
            </a:r>
            <a:r>
              <a:rPr lang="en-US" altLang="en-US" sz="1800">
                <a:cs typeface="Arial" pitchFamily="34" charset="0"/>
              </a:rPr>
              <a:t>written in</a:t>
            </a:r>
            <a:r>
              <a:rPr lang="ro-RO" altLang="en-US" sz="1800">
                <a:cs typeface="Arial" pitchFamily="34" charset="0"/>
              </a:rPr>
              <a:t> asm  – </a:t>
            </a:r>
            <a:r>
              <a:rPr lang="ro-RO" altLang="en-US" sz="1800" u="sng">
                <a:cs typeface="Arial" pitchFamily="34" charset="0"/>
              </a:rPr>
              <a:t>stackframe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err="1">
                <a:cs typeface="Arial" pitchFamily="34" charset="0"/>
              </a:rPr>
              <a:t>Comunicating</a:t>
            </a:r>
            <a:r>
              <a:rPr lang="en-US" altLang="en-US" sz="2800">
                <a:cs typeface="Arial" pitchFamily="34" charset="0"/>
              </a:rPr>
              <a:t> with high level languages</a:t>
            </a:r>
          </a:p>
        </p:txBody>
      </p:sp>
      <p:sp>
        <p:nvSpPr>
          <p:cNvPr id="25604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5606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2628899" y="1866900"/>
            <a:ext cx="7671547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+ 8]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2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, 1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>
                <a:latin typeface="Consolas" panose="020B0609020204030204" pitchFamily="49" charset="0"/>
              </a:rPr>
              <a:t> .</a:t>
            </a:r>
            <a:r>
              <a:rPr lang="en-US" altLang="en-US" sz="1200" err="1">
                <a:latin typeface="Consolas" panose="020B0609020204030204" pitchFamily="49" charset="0"/>
              </a:rPr>
              <a:t>gata</a:t>
            </a:r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stores the value of n for not being lost in the recursive call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>
                <a:latin typeface="Consolas" panose="020B0609020204030204" pitchFamily="49" charset="0"/>
              </a:rPr>
              <a:t>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latin typeface="Consolas" panose="020B0609020204030204" pitchFamily="49" charset="0"/>
              </a:rPr>
              <a:t>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- 4]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200"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>
                <a:latin typeface="Consolas" panose="020B0609020204030204" pitchFamily="49" charset="0"/>
              </a:rPr>
              <a:t> 4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120651" y="2360613"/>
            <a:ext cx="27082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800"/>
              <a:t>Configuring the</a:t>
            </a:r>
            <a:r>
              <a:rPr lang="ro-RO" altLang="en-US" sz="1800"/>
              <a:t> stack frame</a:t>
            </a:r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800"/>
              <a:t>L</a:t>
            </a:r>
            <a:r>
              <a:rPr lang="ro-RO" altLang="en-US" sz="1800"/>
              <a:t>ocal</a:t>
            </a:r>
            <a:r>
              <a:rPr lang="en-US" altLang="en-US" sz="1800"/>
              <a:t> variables</a:t>
            </a:r>
            <a:endParaRPr lang="ro-RO" altLang="en-US" sz="180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667000" y="2360613"/>
            <a:ext cx="352425" cy="165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154238" y="2620961"/>
            <a:ext cx="865187" cy="420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11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2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613" name="Line 229"/>
          <p:cNvCxnSpPr>
            <a:cxnSpLocks noChangeShapeType="1"/>
          </p:cNvCxnSpPr>
          <p:nvPr/>
        </p:nvCxnSpPr>
        <p:spPr bwMode="auto">
          <a:xfrm flipH="1">
            <a:off x="2624138" y="4738688"/>
            <a:ext cx="4762" cy="2360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4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5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6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7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8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9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0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1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2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3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4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25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26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27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28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29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30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31" name="TextBox 85"/>
          <p:cNvSpPr txBox="1">
            <a:spLocks noChangeArrowheads="1"/>
          </p:cNvSpPr>
          <p:nvPr/>
        </p:nvSpPr>
        <p:spPr bwMode="auto">
          <a:xfrm>
            <a:off x="285750" y="4092575"/>
            <a:ext cx="44069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o-RO" altLang="en-US"/>
              <a:t>(2) </a:t>
            </a:r>
            <a:r>
              <a:rPr lang="en-US" altLang="en-US"/>
              <a:t>Local variables</a:t>
            </a:r>
            <a:endParaRPr lang="ro-RO" altLang="en-US"/>
          </a:p>
          <a:p>
            <a:pPr eaLnBrk="1" hangingPunct="1"/>
            <a:endParaRPr lang="ro-RO" altLang="en-US"/>
          </a:p>
        </p:txBody>
      </p:sp>
      <p:sp>
        <p:nvSpPr>
          <p:cNvPr id="25632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5633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34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5635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37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38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985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Big addresses</a:t>
            </a:r>
          </a:p>
        </p:txBody>
      </p:sp>
      <p:sp>
        <p:nvSpPr>
          <p:cNvPr id="25639" name="Text Box 241"/>
          <p:cNvSpPr txBox="1">
            <a:spLocks noChangeArrowheads="1"/>
          </p:cNvSpPr>
          <p:nvPr/>
        </p:nvSpPr>
        <p:spPr bwMode="auto">
          <a:xfrm>
            <a:off x="1038225" y="47355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5640" name="Text Box 228"/>
          <p:cNvSpPr txBox="1">
            <a:spLocks noChangeArrowheads="1"/>
          </p:cNvSpPr>
          <p:nvPr/>
        </p:nvSpPr>
        <p:spPr bwMode="auto">
          <a:xfrm>
            <a:off x="120650" y="4910138"/>
            <a:ext cx="496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41" name="Text Box 228"/>
          <p:cNvSpPr txBox="1">
            <a:spLocks noChangeArrowheads="1"/>
          </p:cNvSpPr>
          <p:nvPr/>
        </p:nvSpPr>
        <p:spPr bwMode="auto">
          <a:xfrm>
            <a:off x="120650" y="4697413"/>
            <a:ext cx="496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42" name="Line 227"/>
          <p:cNvCxnSpPr>
            <a:cxnSpLocks noChangeShapeType="1"/>
          </p:cNvCxnSpPr>
          <p:nvPr/>
        </p:nvCxnSpPr>
        <p:spPr bwMode="auto">
          <a:xfrm>
            <a:off x="542925" y="484505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643" name="Line 226"/>
          <p:cNvCxnSpPr>
            <a:cxnSpLocks noChangeShapeType="1"/>
          </p:cNvCxnSpPr>
          <p:nvPr/>
        </p:nvCxnSpPr>
        <p:spPr bwMode="auto">
          <a:xfrm>
            <a:off x="1019175" y="4735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44" name="Line 243"/>
          <p:cNvCxnSpPr>
            <a:cxnSpLocks noChangeShapeType="1"/>
          </p:cNvCxnSpPr>
          <p:nvPr/>
        </p:nvCxnSpPr>
        <p:spPr bwMode="auto">
          <a:xfrm>
            <a:off x="1023938" y="4727575"/>
            <a:ext cx="0" cy="2371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9" name="Left Arrow 98"/>
          <p:cNvSpPr/>
          <p:nvPr/>
        </p:nvSpPr>
        <p:spPr>
          <a:xfrm>
            <a:off x="3892550" y="2655888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1298575" y="30162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o-RO" altLang="en-US" sz="6000">
                <a:cs typeface="Arial" pitchFamily="34" charset="0"/>
              </a:rPr>
              <a:t>3. </a:t>
            </a:r>
            <a:r>
              <a:rPr lang="en-US" altLang="en-US" sz="6000">
                <a:cs typeface="Arial" pitchFamily="34" charset="0"/>
              </a:rPr>
              <a:t>Interfacing with high-level languages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Calling subroutines </a:t>
            </a:r>
            <a:r>
              <a:rPr lang="ro-RO" altLang="en-US" sz="2400">
                <a:cs typeface="Arial" pitchFamily="34" charset="0"/>
              </a:rPr>
              <a:t>– </a:t>
            </a:r>
            <a:r>
              <a:rPr lang="en-US" altLang="en-US" sz="2400" u="sng">
                <a:cs typeface="Arial" pitchFamily="34" charset="0"/>
              </a:rPr>
              <a:t>entry code</a:t>
            </a:r>
            <a:endParaRPr lang="ro-RO" altLang="en-US" sz="2400" u="sng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Example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entry code to a function</a:t>
            </a:r>
            <a:r>
              <a:rPr lang="ro-RO" altLang="en-US" sz="1800">
                <a:cs typeface="Arial" pitchFamily="34" charset="0"/>
              </a:rPr>
              <a:t> STDCALL </a:t>
            </a:r>
            <a:r>
              <a:rPr lang="en-US" altLang="en-US" sz="1800">
                <a:cs typeface="Arial" pitchFamily="34" charset="0"/>
              </a:rPr>
              <a:t>written in</a:t>
            </a:r>
            <a:r>
              <a:rPr lang="ro-RO" altLang="en-US" sz="1800">
                <a:cs typeface="Arial" pitchFamily="34" charset="0"/>
              </a:rPr>
              <a:t> asm  – </a:t>
            </a:r>
            <a:r>
              <a:rPr lang="ro-RO" altLang="en-US" sz="1800" u="sng">
                <a:cs typeface="Arial" pitchFamily="34" charset="0"/>
              </a:rPr>
              <a:t>stackframe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err="1">
                <a:cs typeface="Arial" pitchFamily="34" charset="0"/>
              </a:rPr>
              <a:t>Comunicating</a:t>
            </a:r>
            <a:r>
              <a:rPr lang="en-US" altLang="en-US" sz="2800">
                <a:cs typeface="Arial" pitchFamily="34" charset="0"/>
              </a:rPr>
              <a:t> with high level languages</a:t>
            </a:r>
          </a:p>
        </p:txBody>
      </p:sp>
      <p:sp>
        <p:nvSpPr>
          <p:cNvPr id="26628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30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3606800" y="2146300"/>
            <a:ext cx="6702612" cy="510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+ 8]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2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1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>
                <a:latin typeface="Consolas" panose="020B0609020204030204" pitchFamily="49" charset="0"/>
              </a:rPr>
              <a:t> .</a:t>
            </a:r>
            <a:r>
              <a:rPr lang="en-US" altLang="en-US" sz="1050" err="1">
                <a:latin typeface="Consolas" panose="020B0609020204030204" pitchFamily="49" charset="0"/>
              </a:rPr>
              <a:t>gata</a:t>
            </a:r>
            <a:endParaRPr lang="en-US" altLang="en-US" sz="105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		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stores the value of n for not being lost in the recursive call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>
                <a:latin typeface="Consolas" panose="020B0609020204030204" pitchFamily="49" charset="0"/>
              </a:rPr>
              <a:t>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latin typeface="Consolas" panose="020B0609020204030204" pitchFamily="49" charset="0"/>
              </a:rPr>
              <a:t>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>
                <a:latin typeface="Consolas" panose="020B0609020204030204" pitchFamily="49" charset="0"/>
              </a:rPr>
              <a:t> 4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414338" y="2360613"/>
            <a:ext cx="3297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Both"/>
              <a:defRPr/>
            </a:pPr>
            <a:r>
              <a:rPr lang="en-US" altLang="en-US" sz="1800"/>
              <a:t>S</a:t>
            </a:r>
            <a:r>
              <a:rPr lang="ro-RO" altLang="en-US" sz="1800"/>
              <a:t>tack frame</a:t>
            </a:r>
            <a:r>
              <a:rPr lang="en-US" altLang="en-US" sz="1800"/>
              <a:t> configuration</a:t>
            </a:r>
            <a:endParaRPr lang="ro-RO" altLang="en-US" sz="1800"/>
          </a:p>
          <a:p>
            <a:pPr eaLnBrk="1" hangingPunct="1">
              <a:buFontTx/>
              <a:buAutoNum type="arabicParenBoth"/>
              <a:defRPr/>
            </a:pPr>
            <a:r>
              <a:rPr lang="en-US" altLang="en-US" sz="1800"/>
              <a:t>L</a:t>
            </a:r>
            <a:r>
              <a:rPr lang="ro-RO" altLang="en-US" sz="1800"/>
              <a:t>ocal</a:t>
            </a:r>
            <a:r>
              <a:rPr lang="en-US" altLang="en-US" sz="1800"/>
              <a:t> variables</a:t>
            </a:r>
            <a:endParaRPr lang="ro-RO" altLang="en-US" sz="1800"/>
          </a:p>
          <a:p>
            <a:pPr eaLnBrk="1" hangingPunct="1">
              <a:buFontTx/>
              <a:buAutoNum type="arabicParenBoth"/>
              <a:defRPr/>
            </a:pPr>
            <a:r>
              <a:rPr lang="en-US" altLang="en-US" sz="1800"/>
              <a:t>Saving Non-volatile registers</a:t>
            </a:r>
          </a:p>
          <a:p>
            <a:pPr marL="0" indent="0" eaLnBrk="1" hangingPunct="1">
              <a:defRPr/>
            </a:pPr>
            <a:endParaRPr lang="ro-RO" altLang="en-US" sz="180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276600" y="2579688"/>
            <a:ext cx="685800" cy="1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620963" y="2795588"/>
            <a:ext cx="1341437" cy="5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273425" y="2962275"/>
            <a:ext cx="688975" cy="155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348038" y="2476500"/>
            <a:ext cx="1460500" cy="641350"/>
          </a:xfrm>
          <a:prstGeom prst="bentConnector3">
            <a:avLst>
              <a:gd name="adj1" fmla="val 1303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7" name="TextBox 52"/>
          <p:cNvSpPr txBox="1">
            <a:spLocks noChangeArrowheads="1"/>
          </p:cNvSpPr>
          <p:nvPr/>
        </p:nvSpPr>
        <p:spPr bwMode="auto">
          <a:xfrm>
            <a:off x="160338" y="3971925"/>
            <a:ext cx="4405312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o-RO" altLang="en-US"/>
              <a:t>(3) </a:t>
            </a:r>
            <a:r>
              <a:rPr lang="en-US" altLang="en-US"/>
              <a:t>Saving Non-volatile registers</a:t>
            </a: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</p:txBody>
      </p:sp>
      <p:cxnSp>
        <p:nvCxnSpPr>
          <p:cNvPr id="26638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9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40" name="Line 229"/>
          <p:cNvCxnSpPr>
            <a:cxnSpLocks noChangeShapeType="1"/>
          </p:cNvCxnSpPr>
          <p:nvPr/>
        </p:nvCxnSpPr>
        <p:spPr bwMode="auto">
          <a:xfrm flipH="1">
            <a:off x="2624138" y="4508500"/>
            <a:ext cx="4762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1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2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3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4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5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6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7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8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9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50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51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2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3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4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5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6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7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8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6659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60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61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63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64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11747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26665" name="Text Box 241"/>
          <p:cNvSpPr txBox="1">
            <a:spLocks noChangeArrowheads="1"/>
          </p:cNvSpPr>
          <p:nvPr/>
        </p:nvSpPr>
        <p:spPr bwMode="auto">
          <a:xfrm>
            <a:off x="1038225" y="47355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6666" name="Text Box 228"/>
          <p:cNvSpPr txBox="1">
            <a:spLocks noChangeArrowheads="1"/>
          </p:cNvSpPr>
          <p:nvPr/>
        </p:nvSpPr>
        <p:spPr bwMode="auto">
          <a:xfrm>
            <a:off x="120650" y="4910138"/>
            <a:ext cx="496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7" name="Text Box 228"/>
          <p:cNvSpPr txBox="1">
            <a:spLocks noChangeArrowheads="1"/>
          </p:cNvSpPr>
          <p:nvPr/>
        </p:nvSpPr>
        <p:spPr bwMode="auto">
          <a:xfrm>
            <a:off x="122238" y="4419600"/>
            <a:ext cx="4968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68" name="Line 227"/>
          <p:cNvCxnSpPr>
            <a:cxnSpLocks noChangeShapeType="1"/>
          </p:cNvCxnSpPr>
          <p:nvPr/>
        </p:nvCxnSpPr>
        <p:spPr bwMode="auto">
          <a:xfrm>
            <a:off x="534988" y="455295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69" name="Line 226"/>
          <p:cNvCxnSpPr>
            <a:cxnSpLocks noChangeShapeType="1"/>
          </p:cNvCxnSpPr>
          <p:nvPr/>
        </p:nvCxnSpPr>
        <p:spPr bwMode="auto">
          <a:xfrm>
            <a:off x="1019175" y="4735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70" name="Text Box 241"/>
          <p:cNvSpPr txBox="1">
            <a:spLocks noChangeArrowheads="1"/>
          </p:cNvSpPr>
          <p:nvPr/>
        </p:nvSpPr>
        <p:spPr bwMode="auto">
          <a:xfrm>
            <a:off x="1038225" y="45069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6671" name="Line 226"/>
          <p:cNvCxnSpPr>
            <a:cxnSpLocks noChangeShapeType="1"/>
          </p:cNvCxnSpPr>
          <p:nvPr/>
        </p:nvCxnSpPr>
        <p:spPr bwMode="auto">
          <a:xfrm>
            <a:off x="1019175" y="45069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72" name="Line 243"/>
          <p:cNvCxnSpPr>
            <a:cxnSpLocks noChangeShapeType="1"/>
          </p:cNvCxnSpPr>
          <p:nvPr/>
        </p:nvCxnSpPr>
        <p:spPr bwMode="auto">
          <a:xfrm>
            <a:off x="1023938" y="4506913"/>
            <a:ext cx="0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7" name="Left Arrow 146"/>
          <p:cNvSpPr/>
          <p:nvPr/>
        </p:nvSpPr>
        <p:spPr>
          <a:xfrm>
            <a:off x="5397500" y="3224213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Calling subroutines </a:t>
            </a:r>
            <a:r>
              <a:rPr lang="ro-RO" altLang="en-US" sz="2400">
                <a:cs typeface="Arial" pitchFamily="34" charset="0"/>
              </a:rPr>
              <a:t>– </a:t>
            </a:r>
            <a:r>
              <a:rPr lang="en-US" altLang="en-US" sz="2400" u="sng">
                <a:cs typeface="Arial" pitchFamily="34" charset="0"/>
              </a:rPr>
              <a:t>entry code</a:t>
            </a:r>
            <a:endParaRPr lang="ro-RO" altLang="en-US" sz="2400" u="sng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Example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entry code to a function</a:t>
            </a:r>
            <a:r>
              <a:rPr lang="ro-RO" altLang="en-US" sz="1800">
                <a:cs typeface="Arial" pitchFamily="34" charset="0"/>
              </a:rPr>
              <a:t> STDCALL </a:t>
            </a:r>
            <a:r>
              <a:rPr lang="en-US" altLang="en-US" sz="1800">
                <a:cs typeface="Arial" pitchFamily="34" charset="0"/>
              </a:rPr>
              <a:t>written in</a:t>
            </a:r>
            <a:r>
              <a:rPr lang="ro-RO" altLang="en-US" sz="1800">
                <a:cs typeface="Arial" pitchFamily="34" charset="0"/>
              </a:rPr>
              <a:t> asm  – </a:t>
            </a:r>
            <a:r>
              <a:rPr lang="ro-RO" altLang="en-US" sz="1800" u="sng">
                <a:cs typeface="Arial" pitchFamily="34" charset="0"/>
              </a:rPr>
              <a:t>stackframe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7652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4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3606799" y="2146300"/>
            <a:ext cx="681915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+ 8]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2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1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>
                <a:latin typeface="Consolas" panose="020B0609020204030204" pitchFamily="49" charset="0"/>
              </a:rPr>
              <a:t> .</a:t>
            </a:r>
            <a:r>
              <a:rPr lang="en-US" altLang="en-US" sz="1050" err="1">
                <a:latin typeface="Consolas" panose="020B0609020204030204" pitchFamily="49" charset="0"/>
              </a:rPr>
              <a:t>gata</a:t>
            </a:r>
            <a:endParaRPr lang="en-US" altLang="en-US" sz="105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>
                <a:latin typeface="Consolas" panose="020B0609020204030204" pitchFamily="49" charset="0"/>
              </a:rPr>
              <a:t>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latin typeface="Consolas" panose="020B0609020204030204" pitchFamily="49" charset="0"/>
              </a:rPr>
              <a:t>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>
                <a:latin typeface="Consolas" panose="020B0609020204030204" pitchFamily="49" charset="0"/>
              </a:rPr>
              <a:t> 4  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for the stored parameters </a:t>
            </a:r>
          </a:p>
        </p:txBody>
      </p:sp>
      <p:cxnSp>
        <p:nvCxnSpPr>
          <p:cNvPr id="27656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3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7658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59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0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1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2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3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4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5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6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7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8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69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0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1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2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3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4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5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7676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77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78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80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1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985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Big addresses</a:t>
            </a:r>
          </a:p>
        </p:txBody>
      </p:sp>
      <p:sp>
        <p:nvSpPr>
          <p:cNvPr id="27682" name="Text Box 241"/>
          <p:cNvSpPr txBox="1">
            <a:spLocks noChangeArrowheads="1"/>
          </p:cNvSpPr>
          <p:nvPr/>
        </p:nvSpPr>
        <p:spPr bwMode="auto">
          <a:xfrm>
            <a:off x="1038225" y="47355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141" name="Text Box 228"/>
          <p:cNvSpPr txBox="1">
            <a:spLocks noChangeArrowheads="1"/>
          </p:cNvSpPr>
          <p:nvPr/>
        </p:nvSpPr>
        <p:spPr bwMode="auto">
          <a:xfrm>
            <a:off x="120650" y="4910138"/>
            <a:ext cx="496888" cy="395287"/>
          </a:xfrm>
          <a:prstGeom prst="rect">
            <a:avLst/>
          </a:prstGeom>
          <a:noFill/>
          <a:ln>
            <a:noFill/>
          </a:ln>
        </p:spPr>
        <p:txBody>
          <a:bodyPr upright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684" name="Text Box 228"/>
          <p:cNvSpPr txBox="1">
            <a:spLocks noChangeArrowheads="1"/>
          </p:cNvSpPr>
          <p:nvPr/>
        </p:nvSpPr>
        <p:spPr bwMode="auto">
          <a:xfrm>
            <a:off x="117475" y="3011488"/>
            <a:ext cx="4968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85" name="Line 227"/>
          <p:cNvCxnSpPr>
            <a:cxnSpLocks noChangeShapeType="1"/>
          </p:cNvCxnSpPr>
          <p:nvPr/>
        </p:nvCxnSpPr>
        <p:spPr bwMode="auto">
          <a:xfrm>
            <a:off x="554038" y="316865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686" name="Line 226"/>
          <p:cNvCxnSpPr>
            <a:cxnSpLocks noChangeShapeType="1"/>
          </p:cNvCxnSpPr>
          <p:nvPr/>
        </p:nvCxnSpPr>
        <p:spPr bwMode="auto">
          <a:xfrm>
            <a:off x="1019175" y="4735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7" name="Text Box 241"/>
          <p:cNvSpPr txBox="1">
            <a:spLocks noChangeArrowheads="1"/>
          </p:cNvSpPr>
          <p:nvPr/>
        </p:nvSpPr>
        <p:spPr bwMode="auto">
          <a:xfrm>
            <a:off x="1038225" y="45069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7688" name="Line 226"/>
          <p:cNvCxnSpPr>
            <a:cxnSpLocks noChangeShapeType="1"/>
          </p:cNvCxnSpPr>
          <p:nvPr/>
        </p:nvCxnSpPr>
        <p:spPr bwMode="auto">
          <a:xfrm>
            <a:off x="1019175" y="45069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9" name="Text Box 241"/>
          <p:cNvSpPr txBox="1">
            <a:spLocks noChangeArrowheads="1"/>
          </p:cNvSpPr>
          <p:nvPr/>
        </p:nvSpPr>
        <p:spPr bwMode="auto">
          <a:xfrm>
            <a:off x="1227138" y="4271963"/>
            <a:ext cx="12573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resourcces</a:t>
            </a:r>
          </a:p>
        </p:txBody>
      </p:sp>
      <p:sp>
        <p:nvSpPr>
          <p:cNvPr id="27690" name="Text Box 241"/>
          <p:cNvSpPr txBox="1">
            <a:spLocks noChangeArrowheads="1"/>
          </p:cNvSpPr>
          <p:nvPr/>
        </p:nvSpPr>
        <p:spPr bwMode="auto">
          <a:xfrm>
            <a:off x="1038225" y="4022725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7691" name="Text Box 241"/>
          <p:cNvSpPr txBox="1">
            <a:spLocks noChangeArrowheads="1"/>
          </p:cNvSpPr>
          <p:nvPr/>
        </p:nvSpPr>
        <p:spPr bwMode="auto">
          <a:xfrm>
            <a:off x="1038225" y="3773488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7692" name="Line 226"/>
          <p:cNvCxnSpPr>
            <a:cxnSpLocks noChangeShapeType="1"/>
          </p:cNvCxnSpPr>
          <p:nvPr/>
        </p:nvCxnSpPr>
        <p:spPr bwMode="auto">
          <a:xfrm>
            <a:off x="1009650" y="42418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3" name="Line 226"/>
          <p:cNvCxnSpPr>
            <a:cxnSpLocks noChangeShapeType="1"/>
          </p:cNvCxnSpPr>
          <p:nvPr/>
        </p:nvCxnSpPr>
        <p:spPr bwMode="auto">
          <a:xfrm>
            <a:off x="1009650" y="39925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4" name="Line 226"/>
          <p:cNvCxnSpPr>
            <a:cxnSpLocks noChangeShapeType="1"/>
          </p:cNvCxnSpPr>
          <p:nvPr/>
        </p:nvCxnSpPr>
        <p:spPr bwMode="auto">
          <a:xfrm>
            <a:off x="1009650" y="37592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95" name="TextBox 57"/>
          <p:cNvSpPr txBox="1">
            <a:spLocks noChangeArrowheads="1"/>
          </p:cNvSpPr>
          <p:nvPr/>
        </p:nvSpPr>
        <p:spPr bwMode="auto">
          <a:xfrm>
            <a:off x="260350" y="2430463"/>
            <a:ext cx="3663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/>
              <a:t>Stack evolution to recursive call</a:t>
            </a:r>
            <a:endParaRPr lang="ro-RO" altLang="en-US"/>
          </a:p>
          <a:p>
            <a:pPr eaLnBrk="1" hangingPunct="1"/>
            <a:endParaRPr lang="ro-RO" altLang="en-US"/>
          </a:p>
        </p:txBody>
      </p:sp>
      <p:cxnSp>
        <p:nvCxnSpPr>
          <p:cNvPr id="59" name="Straight Arrow Connector 58"/>
          <p:cNvCxnSpPr>
            <a:cxnSpLocks/>
            <a:stCxn id="27689" idx="3"/>
          </p:cNvCxnSpPr>
          <p:nvPr/>
        </p:nvCxnSpPr>
        <p:spPr>
          <a:xfrm>
            <a:off x="2484438" y="4386263"/>
            <a:ext cx="1439862" cy="23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309813" y="4121150"/>
            <a:ext cx="1614487" cy="9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2424113" y="3883025"/>
            <a:ext cx="1500187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99" name="Text Box 241"/>
          <p:cNvSpPr txBox="1">
            <a:spLocks noChangeArrowheads="1"/>
          </p:cNvSpPr>
          <p:nvPr/>
        </p:nvSpPr>
        <p:spPr bwMode="auto">
          <a:xfrm>
            <a:off x="1028700" y="353695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00" name="Text Box 241"/>
          <p:cNvSpPr txBox="1">
            <a:spLocks noChangeArrowheads="1"/>
          </p:cNvSpPr>
          <p:nvPr/>
        </p:nvSpPr>
        <p:spPr bwMode="auto">
          <a:xfrm>
            <a:off x="1028700" y="330200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7701" name="Text Box 241"/>
          <p:cNvSpPr txBox="1">
            <a:spLocks noChangeArrowheads="1"/>
          </p:cNvSpPr>
          <p:nvPr/>
        </p:nvSpPr>
        <p:spPr bwMode="auto">
          <a:xfrm>
            <a:off x="1028700" y="307340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72" name="Line 226"/>
          <p:cNvCxnSpPr>
            <a:cxnSpLocks noChangeShapeType="1"/>
          </p:cNvCxnSpPr>
          <p:nvPr/>
        </p:nvCxnSpPr>
        <p:spPr bwMode="auto">
          <a:xfrm>
            <a:off x="1009650" y="3759200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03" name="Line 227"/>
          <p:cNvCxnSpPr>
            <a:cxnSpLocks noChangeShapeType="1"/>
          </p:cNvCxnSpPr>
          <p:nvPr/>
        </p:nvCxnSpPr>
        <p:spPr bwMode="auto">
          <a:xfrm>
            <a:off x="533400" y="363220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704" name="Text Box 228"/>
          <p:cNvSpPr txBox="1">
            <a:spLocks noChangeArrowheads="1"/>
          </p:cNvSpPr>
          <p:nvPr/>
        </p:nvSpPr>
        <p:spPr bwMode="auto">
          <a:xfrm>
            <a:off x="122238" y="3489325"/>
            <a:ext cx="4968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705" name="Line 243"/>
          <p:cNvCxnSpPr>
            <a:cxnSpLocks noChangeShapeType="1"/>
          </p:cNvCxnSpPr>
          <p:nvPr/>
        </p:nvCxnSpPr>
        <p:spPr bwMode="auto">
          <a:xfrm>
            <a:off x="1019175" y="3073400"/>
            <a:ext cx="4763" cy="402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6" name="Line 229"/>
          <p:cNvCxnSpPr>
            <a:cxnSpLocks noChangeShapeType="1"/>
          </p:cNvCxnSpPr>
          <p:nvPr/>
        </p:nvCxnSpPr>
        <p:spPr bwMode="auto">
          <a:xfrm>
            <a:off x="2617788" y="3073400"/>
            <a:ext cx="6350" cy="402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7" name="Line 226"/>
          <p:cNvCxnSpPr>
            <a:cxnSpLocks noChangeShapeType="1"/>
          </p:cNvCxnSpPr>
          <p:nvPr/>
        </p:nvCxnSpPr>
        <p:spPr bwMode="auto">
          <a:xfrm>
            <a:off x="1019175" y="35210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8" name="Line 226"/>
          <p:cNvCxnSpPr>
            <a:cxnSpLocks noChangeShapeType="1"/>
          </p:cNvCxnSpPr>
          <p:nvPr/>
        </p:nvCxnSpPr>
        <p:spPr bwMode="auto">
          <a:xfrm>
            <a:off x="1017588" y="32877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9" name="Line 226"/>
          <p:cNvCxnSpPr>
            <a:cxnSpLocks noChangeShapeType="1"/>
          </p:cNvCxnSpPr>
          <p:nvPr/>
        </p:nvCxnSpPr>
        <p:spPr bwMode="auto">
          <a:xfrm>
            <a:off x="1019175" y="30686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" name="Curved Connector 28"/>
          <p:cNvCxnSpPr>
            <a:stCxn id="27699" idx="1"/>
            <a:endCxn id="27678" idx="1"/>
          </p:cNvCxnSpPr>
          <p:nvPr/>
        </p:nvCxnSpPr>
        <p:spPr>
          <a:xfrm rot="10800000" flipH="1" flipV="1">
            <a:off x="1028700" y="3646488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Line 229"/>
          <p:cNvCxnSpPr>
            <a:cxnSpLocks noChangeShapeType="1"/>
          </p:cNvCxnSpPr>
          <p:nvPr/>
        </p:nvCxnSpPr>
        <p:spPr bwMode="auto">
          <a:xfrm>
            <a:off x="1023938" y="3756025"/>
            <a:ext cx="0" cy="1443038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Line 229"/>
          <p:cNvCxnSpPr>
            <a:cxnSpLocks noChangeShapeType="1"/>
          </p:cNvCxnSpPr>
          <p:nvPr/>
        </p:nvCxnSpPr>
        <p:spPr bwMode="auto">
          <a:xfrm>
            <a:off x="2624138" y="3756025"/>
            <a:ext cx="0" cy="1443038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Line 226"/>
          <p:cNvCxnSpPr>
            <a:cxnSpLocks noChangeShapeType="1"/>
          </p:cNvCxnSpPr>
          <p:nvPr/>
        </p:nvCxnSpPr>
        <p:spPr bwMode="auto">
          <a:xfrm>
            <a:off x="1019175" y="4505325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>
            <a:off x="5397500" y="3224213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7" name="Left Arrow 146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5" y="1327150"/>
            <a:ext cx="9299575" cy="55594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srgbClr val="FF0000"/>
                </a:solidFill>
              </a:rPr>
              <a:t>Calling subroutines</a:t>
            </a:r>
            <a:r>
              <a:rPr lang="ro-RO" sz="2800">
                <a:solidFill>
                  <a:srgbClr val="FF0000"/>
                </a:solidFill>
              </a:rPr>
              <a:t> – </a:t>
            </a:r>
            <a:r>
              <a:rPr lang="en-US" sz="2800" u="sng">
                <a:solidFill>
                  <a:srgbClr val="FF0000"/>
                </a:solidFill>
              </a:rPr>
              <a:t>exit code</a:t>
            </a:r>
            <a:endParaRPr lang="ro-RO" sz="2800" u="sng">
              <a:solidFill>
                <a:srgbClr val="FF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400"/>
              <a:t>Tasks</a:t>
            </a:r>
            <a:r>
              <a:rPr lang="ro-RO" sz="2400"/>
              <a:t>:</a:t>
            </a:r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ro-RO" sz="1800"/>
              <a:t>Restore </a:t>
            </a:r>
            <a:r>
              <a:rPr lang="en-US" sz="1800"/>
              <a:t>altered </a:t>
            </a:r>
            <a:r>
              <a:rPr lang="ro-RO" sz="1800"/>
              <a:t>non-volatile resource</a:t>
            </a:r>
            <a:endParaRPr lang="en-US" sz="1800"/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en-US" sz="1800"/>
              <a:t>Release the local variables of the function</a:t>
            </a:r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en-US" sz="1800" err="1"/>
              <a:t>Deallocating</a:t>
            </a:r>
            <a:r>
              <a:rPr lang="en-US" sz="1800"/>
              <a:t> the stack frame</a:t>
            </a:r>
            <a:endParaRPr lang="ro-RO" sz="1800"/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en-US" sz="1800"/>
              <a:t>Returning from the function and releasing arguments</a:t>
            </a:r>
            <a:endParaRPr lang="ro-RO" sz="2000"/>
          </a:p>
          <a:p>
            <a:pPr lvl="3" eaLnBrk="1" hangingPunct="1">
              <a:buFont typeface="Arial" panose="020B0604020202020204" pitchFamily="34" charset="0"/>
              <a:buChar char="•"/>
              <a:defRPr/>
            </a:pPr>
            <a:r>
              <a:rPr lang="ro-RO" sz="1800"/>
              <a:t>CDECL: 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r>
              <a:rPr lang="en-US" sz="1800"/>
              <a:t>Called subroutine</a:t>
            </a:r>
            <a:r>
              <a:rPr lang="ro-RO" sz="1800"/>
              <a:t>: ret 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r>
              <a:rPr lang="en-US" sz="1800"/>
              <a:t>Calling procedure</a:t>
            </a:r>
            <a:r>
              <a:rPr lang="ro-RO" sz="1800"/>
              <a:t>: add esp, </a:t>
            </a:r>
            <a:r>
              <a:rPr lang="en-US" sz="1800" err="1"/>
              <a:t>size_of_arguments</a:t>
            </a:r>
            <a:endParaRPr lang="ro-RO" sz="1800"/>
          </a:p>
          <a:p>
            <a:pPr lvl="3" eaLnBrk="1" hangingPunct="1">
              <a:buFont typeface="Arial" panose="020B0604020202020204" pitchFamily="34" charset="0"/>
              <a:buChar char="•"/>
              <a:defRPr/>
            </a:pPr>
            <a:r>
              <a:rPr lang="ro-RO" sz="1800"/>
              <a:t>STDCALL: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r>
              <a:rPr lang="ro-RO" sz="1800" i="1"/>
              <a:t>ret </a:t>
            </a:r>
            <a:r>
              <a:rPr lang="en-US" sz="1800" i="1" err="1"/>
              <a:t>size_of_arguments</a:t>
            </a:r>
            <a:endParaRPr lang="ro-RO" sz="1800" i="1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ro-RO" sz="200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000"/>
              <a:t>Except for the volatile resources and direct results of the function, </a:t>
            </a:r>
            <a:r>
              <a:rPr lang="en-US" sz="2000" b="1" u="sng"/>
              <a:t>the status of the program after these steps must reflect the initial, pre-call state!</a:t>
            </a:r>
          </a:p>
          <a:p>
            <a:pPr marL="521366" lvl="1" indent="0" eaLnBrk="1" hangingPunct="1">
              <a:buFont typeface="Arial"/>
              <a:buNone/>
              <a:defRPr/>
            </a:pPr>
            <a:endParaRPr lang="ro-RO" sz="2200" i="1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867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>
                <a:cs typeface="Arial" pitchFamily="34" charset="0"/>
              </a:rPr>
              <a:t>Calling subroutines </a:t>
            </a:r>
            <a:r>
              <a:rPr lang="ro-RO" altLang="en-US" sz="2800">
                <a:cs typeface="Arial" pitchFamily="34" charset="0"/>
              </a:rPr>
              <a:t>– </a:t>
            </a:r>
            <a:r>
              <a:rPr lang="en-US" altLang="en-US" sz="2800" u="sng">
                <a:cs typeface="Arial" pitchFamily="34" charset="0"/>
              </a:rPr>
              <a:t>exit code</a:t>
            </a:r>
            <a:r>
              <a:rPr lang="en-US" altLang="en-US" sz="2800">
                <a:cs typeface="Arial" pitchFamily="34" charset="0"/>
              </a:rPr>
              <a:t> </a:t>
            </a:r>
            <a:endParaRPr lang="ro-RO" altLang="en-US" sz="2800" u="sng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ro-RO" altLang="en-US" sz="1800">
                <a:cs typeface="Arial" pitchFamily="34" charset="0"/>
              </a:rPr>
              <a:t>Ex</a:t>
            </a:r>
            <a:r>
              <a:rPr lang="en-US" altLang="en-US" sz="1800">
                <a:cs typeface="Arial" pitchFamily="34" charset="0"/>
              </a:rPr>
              <a:t>a</a:t>
            </a:r>
            <a:r>
              <a:rPr lang="ro-RO" altLang="en-US" sz="1800">
                <a:cs typeface="Arial" pitchFamily="34" charset="0"/>
              </a:rPr>
              <a:t>mpl</a:t>
            </a:r>
            <a:r>
              <a:rPr lang="en-US" altLang="en-US" sz="1800">
                <a:cs typeface="Arial" pitchFamily="34" charset="0"/>
              </a:rPr>
              <a:t>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exit code from a</a:t>
            </a:r>
            <a:r>
              <a:rPr lang="ro-RO" altLang="en-US" sz="1800">
                <a:cs typeface="Arial" pitchFamily="34" charset="0"/>
              </a:rPr>
              <a:t> STDCALL asm </a:t>
            </a:r>
            <a:r>
              <a:rPr lang="en-US" altLang="en-US" sz="1800">
                <a:cs typeface="Arial" pitchFamily="34" charset="0"/>
              </a:rPr>
              <a:t>function </a:t>
            </a:r>
            <a:r>
              <a:rPr lang="ro-RO" altLang="en-US" sz="1800">
                <a:cs typeface="Arial" pitchFamily="34" charset="0"/>
              </a:rPr>
              <a:t>(recursiv</a:t>
            </a:r>
            <a:r>
              <a:rPr lang="en-US" altLang="en-US" sz="1800">
                <a:cs typeface="Arial" pitchFamily="34" charset="0"/>
              </a:rPr>
              <a:t>e call</a:t>
            </a:r>
            <a:r>
              <a:rPr lang="ro-RO" altLang="en-US" sz="1800">
                <a:cs typeface="Arial" pitchFamily="34" charset="0"/>
              </a:rPr>
              <a:t>) - stackframe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err="1">
                <a:cs typeface="Arial" pitchFamily="34" charset="0"/>
              </a:rPr>
              <a:t>Comunicating</a:t>
            </a:r>
            <a:r>
              <a:rPr lang="en-US" altLang="en-US" sz="2800">
                <a:cs typeface="Arial" pitchFamily="34" charset="0"/>
              </a:rPr>
              <a:t> with high level languages</a:t>
            </a:r>
          </a:p>
        </p:txBody>
      </p:sp>
      <p:sp>
        <p:nvSpPr>
          <p:cNvPr id="29700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2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3606800" y="2146299"/>
            <a:ext cx="6756400" cy="503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+ 8]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2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1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>
                <a:latin typeface="Consolas" panose="020B0609020204030204" pitchFamily="49" charset="0"/>
              </a:rPr>
              <a:t> .</a:t>
            </a:r>
            <a:r>
              <a:rPr lang="en-US" altLang="en-US" sz="1050" err="1">
                <a:latin typeface="Consolas" panose="020B0609020204030204" pitchFamily="49" charset="0"/>
              </a:rPr>
              <a:t>gata</a:t>
            </a:r>
            <a:endParaRPr lang="en-US" altLang="en-US" sz="105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>
                <a:latin typeface="Consolas" panose="020B0609020204030204" pitchFamily="49" charset="0"/>
              </a:rPr>
              <a:t>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latin typeface="Consolas" panose="020B0609020204030204" pitchFamily="49" charset="0"/>
              </a:rPr>
              <a:t>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>
                <a:latin typeface="Consolas" panose="020B0609020204030204" pitchFamily="49" charset="0"/>
              </a:rPr>
              <a:t> 4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639763" y="6223000"/>
            <a:ext cx="30575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400"/>
              <a:t>Non-</a:t>
            </a:r>
            <a:r>
              <a:rPr lang="ro-RO" altLang="en-US" sz="1400"/>
              <a:t>volatil</a:t>
            </a:r>
            <a:r>
              <a:rPr lang="en-US" altLang="en-US" sz="1400"/>
              <a:t>e registers</a:t>
            </a:r>
            <a:endParaRPr lang="ro-RO" altLang="en-US" sz="1400"/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400"/>
              <a:t>Freeing</a:t>
            </a:r>
            <a:r>
              <a:rPr lang="ro-RO" altLang="en-US" sz="1400"/>
              <a:t> </a:t>
            </a:r>
            <a:r>
              <a:rPr lang="en-US" altLang="en-US" sz="1400"/>
              <a:t>local </a:t>
            </a:r>
            <a:r>
              <a:rPr lang="ro-RO" altLang="en-US" sz="1400"/>
              <a:t>variab</a:t>
            </a:r>
            <a:r>
              <a:rPr lang="en-US" altLang="en-US" sz="1400"/>
              <a:t>les</a:t>
            </a:r>
            <a:endParaRPr lang="ro-RO" altLang="en-US" sz="1400"/>
          </a:p>
          <a:p>
            <a:pPr marL="457200" indent="-457200" eaLnBrk="1" hangingPunct="1">
              <a:buFontTx/>
              <a:buAutoNum type="arabicParenBoth"/>
            </a:pPr>
            <a:r>
              <a:rPr lang="ro-RO" altLang="en-US" sz="1400"/>
              <a:t>De</a:t>
            </a:r>
            <a:r>
              <a:rPr lang="en-US" altLang="en-US" sz="1400"/>
              <a:t>allocating</a:t>
            </a:r>
            <a:r>
              <a:rPr lang="ro-RO" altLang="en-US" sz="1400"/>
              <a:t> </a:t>
            </a:r>
            <a:r>
              <a:rPr lang="en-US" altLang="en-US" sz="1400"/>
              <a:t>s</a:t>
            </a:r>
            <a:r>
              <a:rPr lang="ro-RO" altLang="en-US" sz="1400"/>
              <a:t>tackframe</a:t>
            </a:r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400"/>
              <a:t>Return and </a:t>
            </a:r>
            <a:r>
              <a:rPr lang="en-US" altLang="en-US" sz="1400" err="1"/>
              <a:t>deallocating</a:t>
            </a:r>
            <a:r>
              <a:rPr lang="en-US" altLang="en-US" sz="1400"/>
              <a:t> </a:t>
            </a:r>
            <a:r>
              <a:rPr lang="en-US" altLang="en-US" sz="1400" err="1"/>
              <a:t>params</a:t>
            </a:r>
            <a:endParaRPr lang="ro-RO" altLang="en-US" sz="140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68613" y="6435725"/>
            <a:ext cx="1093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992438" y="6813550"/>
            <a:ext cx="969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868613" y="6616700"/>
            <a:ext cx="1093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08" name="Line 226"/>
          <p:cNvCxnSpPr>
            <a:cxnSpLocks noChangeShapeType="1"/>
          </p:cNvCxnSpPr>
          <p:nvPr/>
        </p:nvCxnSpPr>
        <p:spPr bwMode="auto">
          <a:xfrm>
            <a:off x="1133475" y="50482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" name="Line 227"/>
          <p:cNvCxnSpPr>
            <a:cxnSpLocks noChangeShapeType="1"/>
          </p:cNvCxnSpPr>
          <p:nvPr/>
        </p:nvCxnSpPr>
        <p:spPr bwMode="auto">
          <a:xfrm>
            <a:off x="639763" y="4184650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9710" name="Line 230"/>
          <p:cNvCxnSpPr>
            <a:cxnSpLocks noChangeShapeType="1"/>
          </p:cNvCxnSpPr>
          <p:nvPr/>
        </p:nvCxnSpPr>
        <p:spPr bwMode="auto">
          <a:xfrm>
            <a:off x="1133475" y="62309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1" name="Line 231"/>
          <p:cNvCxnSpPr>
            <a:cxnSpLocks noChangeShapeType="1"/>
          </p:cNvCxnSpPr>
          <p:nvPr/>
        </p:nvCxnSpPr>
        <p:spPr bwMode="auto">
          <a:xfrm flipH="1">
            <a:off x="1133475" y="5048250"/>
            <a:ext cx="22860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2" name="Line 232"/>
          <p:cNvCxnSpPr>
            <a:cxnSpLocks noChangeShapeType="1"/>
          </p:cNvCxnSpPr>
          <p:nvPr/>
        </p:nvCxnSpPr>
        <p:spPr bwMode="auto">
          <a:xfrm flipH="1">
            <a:off x="1133475" y="5048250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3" name="Line 233"/>
          <p:cNvCxnSpPr>
            <a:cxnSpLocks noChangeShapeType="1"/>
          </p:cNvCxnSpPr>
          <p:nvPr/>
        </p:nvCxnSpPr>
        <p:spPr bwMode="auto">
          <a:xfrm flipH="1">
            <a:off x="1133475" y="5048250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4" name="Line 234"/>
          <p:cNvCxnSpPr>
            <a:cxnSpLocks noChangeShapeType="1"/>
          </p:cNvCxnSpPr>
          <p:nvPr/>
        </p:nvCxnSpPr>
        <p:spPr bwMode="auto">
          <a:xfrm flipH="1">
            <a:off x="1133475" y="5048250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5" name="Line 235"/>
          <p:cNvCxnSpPr>
            <a:cxnSpLocks noChangeShapeType="1"/>
          </p:cNvCxnSpPr>
          <p:nvPr/>
        </p:nvCxnSpPr>
        <p:spPr bwMode="auto">
          <a:xfrm flipH="1">
            <a:off x="1247775" y="5048250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6" name="Line 236"/>
          <p:cNvCxnSpPr>
            <a:cxnSpLocks noChangeShapeType="1"/>
          </p:cNvCxnSpPr>
          <p:nvPr/>
        </p:nvCxnSpPr>
        <p:spPr bwMode="auto">
          <a:xfrm flipH="1">
            <a:off x="1476375" y="5048250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7" name="Line 237"/>
          <p:cNvCxnSpPr>
            <a:cxnSpLocks noChangeShapeType="1"/>
          </p:cNvCxnSpPr>
          <p:nvPr/>
        </p:nvCxnSpPr>
        <p:spPr bwMode="auto">
          <a:xfrm flipH="1">
            <a:off x="1704975" y="5048250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8" name="Line 238"/>
          <p:cNvCxnSpPr>
            <a:cxnSpLocks noChangeShapeType="1"/>
          </p:cNvCxnSpPr>
          <p:nvPr/>
        </p:nvCxnSpPr>
        <p:spPr bwMode="auto">
          <a:xfrm flipH="1">
            <a:off x="1933575" y="5311775"/>
            <a:ext cx="800100" cy="91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9" name="Line 239"/>
          <p:cNvCxnSpPr>
            <a:cxnSpLocks noChangeShapeType="1"/>
          </p:cNvCxnSpPr>
          <p:nvPr/>
        </p:nvCxnSpPr>
        <p:spPr bwMode="auto">
          <a:xfrm flipH="1">
            <a:off x="2162175" y="5573713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20" name="Line 240"/>
          <p:cNvCxnSpPr>
            <a:cxnSpLocks noChangeShapeType="1"/>
          </p:cNvCxnSpPr>
          <p:nvPr/>
        </p:nvCxnSpPr>
        <p:spPr bwMode="auto">
          <a:xfrm flipH="1">
            <a:off x="2390775" y="5837238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1" name="Text Box 241"/>
          <p:cNvSpPr txBox="1">
            <a:spLocks noChangeArrowheads="1"/>
          </p:cNvSpPr>
          <p:nvPr/>
        </p:nvSpPr>
        <p:spPr bwMode="auto">
          <a:xfrm>
            <a:off x="1362075" y="5381625"/>
            <a:ext cx="1257300" cy="454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22" name="Line 242"/>
          <p:cNvCxnSpPr>
            <a:cxnSpLocks noChangeShapeType="1"/>
          </p:cNvCxnSpPr>
          <p:nvPr/>
        </p:nvCxnSpPr>
        <p:spPr bwMode="auto">
          <a:xfrm flipH="1">
            <a:off x="2619375" y="6099175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3" name="Text Box 241"/>
          <p:cNvSpPr txBox="1">
            <a:spLocks noChangeArrowheads="1"/>
          </p:cNvSpPr>
          <p:nvPr/>
        </p:nvSpPr>
        <p:spPr bwMode="auto">
          <a:xfrm>
            <a:off x="1341438" y="4814888"/>
            <a:ext cx="12573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29724" name="Line 226"/>
          <p:cNvCxnSpPr>
            <a:cxnSpLocks noChangeShapeType="1"/>
          </p:cNvCxnSpPr>
          <p:nvPr/>
        </p:nvCxnSpPr>
        <p:spPr bwMode="auto">
          <a:xfrm>
            <a:off x="1133475" y="48006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5" name="Text Box 241"/>
          <p:cNvSpPr txBox="1">
            <a:spLocks noChangeArrowheads="1"/>
          </p:cNvSpPr>
          <p:nvPr/>
        </p:nvSpPr>
        <p:spPr bwMode="auto">
          <a:xfrm>
            <a:off x="1152525" y="4565650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26" name="Line 226"/>
          <p:cNvCxnSpPr>
            <a:cxnSpLocks noChangeShapeType="1"/>
          </p:cNvCxnSpPr>
          <p:nvPr/>
        </p:nvCxnSpPr>
        <p:spPr bwMode="auto">
          <a:xfrm>
            <a:off x="1133475" y="45656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7" name="Text Box 241"/>
          <p:cNvSpPr txBox="1">
            <a:spLocks noChangeArrowheads="1"/>
          </p:cNvSpPr>
          <p:nvPr/>
        </p:nvSpPr>
        <p:spPr bwMode="auto">
          <a:xfrm>
            <a:off x="1152525" y="4316413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9728" name="Line 226"/>
          <p:cNvCxnSpPr>
            <a:cxnSpLocks noChangeShapeType="1"/>
          </p:cNvCxnSpPr>
          <p:nvPr/>
        </p:nvCxnSpPr>
        <p:spPr bwMode="auto">
          <a:xfrm>
            <a:off x="1133475" y="43180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29" name="Line 227"/>
          <p:cNvCxnSpPr>
            <a:cxnSpLocks noChangeShapeType="1"/>
          </p:cNvCxnSpPr>
          <p:nvPr/>
        </p:nvCxnSpPr>
        <p:spPr bwMode="auto">
          <a:xfrm>
            <a:off x="665163" y="6142038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730" name="Text Box 241"/>
          <p:cNvSpPr txBox="1">
            <a:spLocks noChangeArrowheads="1"/>
          </p:cNvSpPr>
          <p:nvPr/>
        </p:nvSpPr>
        <p:spPr bwMode="auto">
          <a:xfrm>
            <a:off x="1147763" y="4103688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Line 226"/>
          <p:cNvCxnSpPr>
            <a:cxnSpLocks noChangeShapeType="1"/>
          </p:cNvCxnSpPr>
          <p:nvPr/>
        </p:nvCxnSpPr>
        <p:spPr bwMode="auto">
          <a:xfrm>
            <a:off x="1128713" y="4316413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32" name="Line 226"/>
          <p:cNvCxnSpPr>
            <a:cxnSpLocks noChangeShapeType="1"/>
          </p:cNvCxnSpPr>
          <p:nvPr/>
        </p:nvCxnSpPr>
        <p:spPr bwMode="auto">
          <a:xfrm>
            <a:off x="1128713" y="40909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33" name="Text Box 228"/>
          <p:cNvSpPr txBox="1">
            <a:spLocks noChangeArrowheads="1"/>
          </p:cNvSpPr>
          <p:nvPr/>
        </p:nvSpPr>
        <p:spPr bwMode="auto">
          <a:xfrm>
            <a:off x="0" y="5903913"/>
            <a:ext cx="11525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29734" name="Text Box 241"/>
          <p:cNvSpPr txBox="1">
            <a:spLocks noChangeArrowheads="1"/>
          </p:cNvSpPr>
          <p:nvPr/>
        </p:nvSpPr>
        <p:spPr bwMode="auto">
          <a:xfrm>
            <a:off x="1147763" y="386715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46" name="Text Box 228"/>
          <p:cNvSpPr txBox="1">
            <a:spLocks noChangeArrowheads="1"/>
          </p:cNvSpPr>
          <p:nvPr/>
        </p:nvSpPr>
        <p:spPr bwMode="auto">
          <a:xfrm>
            <a:off x="230188" y="4043363"/>
            <a:ext cx="496887" cy="393700"/>
          </a:xfrm>
          <a:prstGeom prst="rect">
            <a:avLst/>
          </a:prstGeom>
          <a:noFill/>
          <a:ln>
            <a:noFill/>
          </a:ln>
        </p:spPr>
        <p:txBody>
          <a:bodyPr upright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36" name="Text Box 228"/>
          <p:cNvSpPr txBox="1">
            <a:spLocks noChangeArrowheads="1"/>
          </p:cNvSpPr>
          <p:nvPr/>
        </p:nvSpPr>
        <p:spPr bwMode="auto">
          <a:xfrm>
            <a:off x="227013" y="2143125"/>
            <a:ext cx="4968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37" name="Line 227"/>
          <p:cNvCxnSpPr>
            <a:cxnSpLocks noChangeShapeType="1"/>
          </p:cNvCxnSpPr>
          <p:nvPr/>
        </p:nvCxnSpPr>
        <p:spPr bwMode="auto">
          <a:xfrm>
            <a:off x="663575" y="2300288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738" name="Line 226"/>
          <p:cNvCxnSpPr>
            <a:cxnSpLocks noChangeShapeType="1"/>
          </p:cNvCxnSpPr>
          <p:nvPr/>
        </p:nvCxnSpPr>
        <p:spPr bwMode="auto">
          <a:xfrm>
            <a:off x="1128713" y="38671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39" name="Text Box 241"/>
          <p:cNvSpPr txBox="1">
            <a:spLocks noChangeArrowheads="1"/>
          </p:cNvSpPr>
          <p:nvPr/>
        </p:nvSpPr>
        <p:spPr bwMode="auto">
          <a:xfrm>
            <a:off x="1147763" y="3640138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9740" name="Line 226"/>
          <p:cNvCxnSpPr>
            <a:cxnSpLocks noChangeShapeType="1"/>
          </p:cNvCxnSpPr>
          <p:nvPr/>
        </p:nvCxnSpPr>
        <p:spPr bwMode="auto">
          <a:xfrm>
            <a:off x="1128713" y="36401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41" name="Text Box 241"/>
          <p:cNvSpPr txBox="1">
            <a:spLocks noChangeArrowheads="1"/>
          </p:cNvSpPr>
          <p:nvPr/>
        </p:nvSpPr>
        <p:spPr bwMode="auto">
          <a:xfrm>
            <a:off x="1336675" y="3405188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sp>
        <p:nvSpPr>
          <p:cNvPr id="29742" name="Text Box 241"/>
          <p:cNvSpPr txBox="1">
            <a:spLocks noChangeArrowheads="1"/>
          </p:cNvSpPr>
          <p:nvPr/>
        </p:nvSpPr>
        <p:spPr bwMode="auto">
          <a:xfrm>
            <a:off x="1147763" y="3155950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9743" name="Text Box 241"/>
          <p:cNvSpPr txBox="1">
            <a:spLocks noChangeArrowheads="1"/>
          </p:cNvSpPr>
          <p:nvPr/>
        </p:nvSpPr>
        <p:spPr bwMode="auto">
          <a:xfrm>
            <a:off x="1147763" y="2906713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9744" name="Line 226"/>
          <p:cNvCxnSpPr>
            <a:cxnSpLocks noChangeShapeType="1"/>
          </p:cNvCxnSpPr>
          <p:nvPr/>
        </p:nvCxnSpPr>
        <p:spPr bwMode="auto">
          <a:xfrm>
            <a:off x="1120775" y="33750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45" name="Line 226"/>
          <p:cNvCxnSpPr>
            <a:cxnSpLocks noChangeShapeType="1"/>
          </p:cNvCxnSpPr>
          <p:nvPr/>
        </p:nvCxnSpPr>
        <p:spPr bwMode="auto">
          <a:xfrm>
            <a:off x="1120775" y="31257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46" name="Line 226"/>
          <p:cNvCxnSpPr>
            <a:cxnSpLocks noChangeShapeType="1"/>
          </p:cNvCxnSpPr>
          <p:nvPr/>
        </p:nvCxnSpPr>
        <p:spPr bwMode="auto">
          <a:xfrm>
            <a:off x="1120775" y="28924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47" name="Text Box 241"/>
          <p:cNvSpPr txBox="1">
            <a:spLocks noChangeArrowheads="1"/>
          </p:cNvSpPr>
          <p:nvPr/>
        </p:nvSpPr>
        <p:spPr bwMode="auto">
          <a:xfrm>
            <a:off x="1138238" y="2670175"/>
            <a:ext cx="1582737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48" name="Text Box 241"/>
          <p:cNvSpPr txBox="1">
            <a:spLocks noChangeArrowheads="1"/>
          </p:cNvSpPr>
          <p:nvPr/>
        </p:nvSpPr>
        <p:spPr bwMode="auto">
          <a:xfrm>
            <a:off x="1138238" y="2433638"/>
            <a:ext cx="1582737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9749" name="Text Box 241"/>
          <p:cNvSpPr txBox="1">
            <a:spLocks noChangeArrowheads="1"/>
          </p:cNvSpPr>
          <p:nvPr/>
        </p:nvSpPr>
        <p:spPr bwMode="auto">
          <a:xfrm>
            <a:off x="1138238" y="2206625"/>
            <a:ext cx="1582737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61" name="Line 226"/>
          <p:cNvCxnSpPr>
            <a:cxnSpLocks noChangeShapeType="1"/>
          </p:cNvCxnSpPr>
          <p:nvPr/>
        </p:nvCxnSpPr>
        <p:spPr bwMode="auto">
          <a:xfrm>
            <a:off x="1120775" y="289242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51" name="Line 227"/>
          <p:cNvCxnSpPr>
            <a:cxnSpLocks noChangeShapeType="1"/>
          </p:cNvCxnSpPr>
          <p:nvPr/>
        </p:nvCxnSpPr>
        <p:spPr bwMode="auto">
          <a:xfrm>
            <a:off x="642938" y="2763838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752" name="Text Box 228"/>
          <p:cNvSpPr txBox="1">
            <a:spLocks noChangeArrowheads="1"/>
          </p:cNvSpPr>
          <p:nvPr/>
        </p:nvSpPr>
        <p:spPr bwMode="auto">
          <a:xfrm>
            <a:off x="233363" y="2622550"/>
            <a:ext cx="496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53" name="Line 243"/>
          <p:cNvCxnSpPr>
            <a:cxnSpLocks noChangeShapeType="1"/>
          </p:cNvCxnSpPr>
          <p:nvPr/>
        </p:nvCxnSpPr>
        <p:spPr bwMode="auto">
          <a:xfrm>
            <a:off x="1128713" y="2206625"/>
            <a:ext cx="4762" cy="402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4" name="Line 229"/>
          <p:cNvCxnSpPr>
            <a:cxnSpLocks noChangeShapeType="1"/>
          </p:cNvCxnSpPr>
          <p:nvPr/>
        </p:nvCxnSpPr>
        <p:spPr bwMode="auto">
          <a:xfrm>
            <a:off x="2727325" y="2206625"/>
            <a:ext cx="6350" cy="402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5" name="Line 226"/>
          <p:cNvCxnSpPr>
            <a:cxnSpLocks noChangeShapeType="1"/>
          </p:cNvCxnSpPr>
          <p:nvPr/>
        </p:nvCxnSpPr>
        <p:spPr bwMode="auto">
          <a:xfrm>
            <a:off x="1128713" y="26527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6" name="Line 226"/>
          <p:cNvCxnSpPr>
            <a:cxnSpLocks noChangeShapeType="1"/>
          </p:cNvCxnSpPr>
          <p:nvPr/>
        </p:nvCxnSpPr>
        <p:spPr bwMode="auto">
          <a:xfrm>
            <a:off x="1127125" y="24193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7" name="Line 226"/>
          <p:cNvCxnSpPr>
            <a:cxnSpLocks noChangeShapeType="1"/>
          </p:cNvCxnSpPr>
          <p:nvPr/>
        </p:nvCxnSpPr>
        <p:spPr bwMode="auto">
          <a:xfrm>
            <a:off x="1128713" y="22002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9" name="Curved Connector 68"/>
          <p:cNvCxnSpPr>
            <a:stCxn id="29747" idx="1"/>
            <a:endCxn id="29730" idx="1"/>
          </p:cNvCxnSpPr>
          <p:nvPr/>
        </p:nvCxnSpPr>
        <p:spPr>
          <a:xfrm rot="10800000" flipH="1" flipV="1">
            <a:off x="1138238" y="2779713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Line 229"/>
          <p:cNvCxnSpPr>
            <a:cxnSpLocks noChangeShapeType="1"/>
          </p:cNvCxnSpPr>
          <p:nvPr/>
        </p:nvCxnSpPr>
        <p:spPr bwMode="auto">
          <a:xfrm>
            <a:off x="1133475" y="2889250"/>
            <a:ext cx="0" cy="14414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Line 229"/>
          <p:cNvCxnSpPr>
            <a:cxnSpLocks noChangeShapeType="1"/>
          </p:cNvCxnSpPr>
          <p:nvPr/>
        </p:nvCxnSpPr>
        <p:spPr bwMode="auto">
          <a:xfrm>
            <a:off x="2733675" y="2889250"/>
            <a:ext cx="0" cy="14414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Line 226"/>
          <p:cNvCxnSpPr>
            <a:cxnSpLocks noChangeShapeType="1"/>
          </p:cNvCxnSpPr>
          <p:nvPr/>
        </p:nvCxnSpPr>
        <p:spPr bwMode="auto">
          <a:xfrm>
            <a:off x="1128713" y="3638550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3606800" y="6934200"/>
            <a:ext cx="371475" cy="123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Left Arrow 75"/>
          <p:cNvSpPr/>
          <p:nvPr/>
        </p:nvSpPr>
        <p:spPr>
          <a:xfrm>
            <a:off x="5386388" y="6567488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7" name="Left Arrow 76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>
                <a:cs typeface="Arial" pitchFamily="34" charset="0"/>
              </a:rPr>
              <a:t>Interfacing</a:t>
            </a:r>
            <a:r>
              <a:rPr lang="ro-RO" sz="3200">
                <a:cs typeface="Arial" pitchFamily="34" charset="0"/>
              </a:rPr>
              <a:t> </a:t>
            </a:r>
            <a:r>
              <a:rPr lang="en-US" sz="3200">
                <a:cs typeface="Arial" pitchFamily="34" charset="0"/>
              </a:rPr>
              <a:t>with</a:t>
            </a:r>
            <a:r>
              <a:rPr lang="ro-RO" sz="3200">
                <a:cs typeface="Arial" pitchFamily="34" charset="0"/>
              </a:rPr>
              <a:t> </a:t>
            </a:r>
            <a:r>
              <a:rPr lang="en-US" sz="3200">
                <a:cs typeface="Arial" pitchFamily="34" charset="0"/>
              </a:rPr>
              <a:t>high-level languages</a:t>
            </a:r>
          </a:p>
        </p:txBody>
      </p:sp>
      <p:sp>
        <p:nvSpPr>
          <p:cNvPr id="26628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884238" y="6296026"/>
            <a:ext cx="21002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800"/>
              <a:t>Non-</a:t>
            </a:r>
            <a:r>
              <a:rPr lang="ro-RO" altLang="en-US" sz="1800"/>
              <a:t>volatil</a:t>
            </a:r>
            <a:r>
              <a:rPr lang="en-US" altLang="en-US" sz="1800"/>
              <a:t>e registers</a:t>
            </a:r>
            <a:endParaRPr lang="ro-RO" altLang="en-US" sz="180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984500" y="6453188"/>
            <a:ext cx="879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34" name="Line 226"/>
          <p:cNvCxnSpPr>
            <a:cxnSpLocks noChangeShapeType="1"/>
          </p:cNvCxnSpPr>
          <p:nvPr/>
        </p:nvCxnSpPr>
        <p:spPr bwMode="auto">
          <a:xfrm>
            <a:off x="1135063" y="50450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" name="Line 227"/>
          <p:cNvCxnSpPr>
            <a:cxnSpLocks noChangeShapeType="1"/>
          </p:cNvCxnSpPr>
          <p:nvPr/>
        </p:nvCxnSpPr>
        <p:spPr bwMode="auto">
          <a:xfrm>
            <a:off x="641350" y="4181475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6636" name="Line 230"/>
          <p:cNvCxnSpPr>
            <a:cxnSpLocks noChangeShapeType="1"/>
          </p:cNvCxnSpPr>
          <p:nvPr/>
        </p:nvCxnSpPr>
        <p:spPr bwMode="auto">
          <a:xfrm>
            <a:off x="1135063" y="622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7" name="Line 231"/>
          <p:cNvCxnSpPr>
            <a:cxnSpLocks noChangeShapeType="1"/>
          </p:cNvCxnSpPr>
          <p:nvPr/>
        </p:nvCxnSpPr>
        <p:spPr bwMode="auto">
          <a:xfrm flipH="1">
            <a:off x="1135063" y="5045075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8" name="Line 232"/>
          <p:cNvCxnSpPr>
            <a:cxnSpLocks noChangeShapeType="1"/>
          </p:cNvCxnSpPr>
          <p:nvPr/>
        </p:nvCxnSpPr>
        <p:spPr bwMode="auto">
          <a:xfrm flipH="1">
            <a:off x="1135063" y="5045075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9" name="Line 233"/>
          <p:cNvCxnSpPr>
            <a:cxnSpLocks noChangeShapeType="1"/>
          </p:cNvCxnSpPr>
          <p:nvPr/>
        </p:nvCxnSpPr>
        <p:spPr bwMode="auto">
          <a:xfrm flipH="1">
            <a:off x="1135063" y="5045075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0" name="Line 234"/>
          <p:cNvCxnSpPr>
            <a:cxnSpLocks noChangeShapeType="1"/>
          </p:cNvCxnSpPr>
          <p:nvPr/>
        </p:nvCxnSpPr>
        <p:spPr bwMode="auto">
          <a:xfrm flipH="1">
            <a:off x="1135063" y="5045075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1" name="Line 235"/>
          <p:cNvCxnSpPr>
            <a:cxnSpLocks noChangeShapeType="1"/>
          </p:cNvCxnSpPr>
          <p:nvPr/>
        </p:nvCxnSpPr>
        <p:spPr bwMode="auto">
          <a:xfrm flipH="1">
            <a:off x="12493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2" name="Line 236"/>
          <p:cNvCxnSpPr>
            <a:cxnSpLocks noChangeShapeType="1"/>
          </p:cNvCxnSpPr>
          <p:nvPr/>
        </p:nvCxnSpPr>
        <p:spPr bwMode="auto">
          <a:xfrm flipH="1">
            <a:off x="14779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3" name="Line 237"/>
          <p:cNvCxnSpPr>
            <a:cxnSpLocks noChangeShapeType="1"/>
          </p:cNvCxnSpPr>
          <p:nvPr/>
        </p:nvCxnSpPr>
        <p:spPr bwMode="auto">
          <a:xfrm flipH="1">
            <a:off x="17065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4" name="Line 238"/>
          <p:cNvCxnSpPr>
            <a:cxnSpLocks noChangeShapeType="1"/>
          </p:cNvCxnSpPr>
          <p:nvPr/>
        </p:nvCxnSpPr>
        <p:spPr bwMode="auto">
          <a:xfrm flipH="1">
            <a:off x="1935163" y="5307013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5" name="Line 239"/>
          <p:cNvCxnSpPr>
            <a:cxnSpLocks noChangeShapeType="1"/>
          </p:cNvCxnSpPr>
          <p:nvPr/>
        </p:nvCxnSpPr>
        <p:spPr bwMode="auto">
          <a:xfrm flipH="1">
            <a:off x="2163763" y="5570538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6" name="Line 240"/>
          <p:cNvCxnSpPr>
            <a:cxnSpLocks noChangeShapeType="1"/>
          </p:cNvCxnSpPr>
          <p:nvPr/>
        </p:nvCxnSpPr>
        <p:spPr bwMode="auto">
          <a:xfrm flipH="1">
            <a:off x="2392363" y="5834063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47" name="Text Box 241"/>
          <p:cNvSpPr txBox="1">
            <a:spLocks noChangeArrowheads="1"/>
          </p:cNvSpPr>
          <p:nvPr/>
        </p:nvSpPr>
        <p:spPr bwMode="auto">
          <a:xfrm>
            <a:off x="1363663" y="5376863"/>
            <a:ext cx="1257300" cy="455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48" name="Line 242"/>
          <p:cNvCxnSpPr>
            <a:cxnSpLocks noChangeShapeType="1"/>
          </p:cNvCxnSpPr>
          <p:nvPr/>
        </p:nvCxnSpPr>
        <p:spPr bwMode="auto">
          <a:xfrm flipH="1">
            <a:off x="2620963" y="6096000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49" name="Text Box 241"/>
          <p:cNvSpPr txBox="1">
            <a:spLocks noChangeArrowheads="1"/>
          </p:cNvSpPr>
          <p:nvPr/>
        </p:nvSpPr>
        <p:spPr bwMode="auto">
          <a:xfrm>
            <a:off x="1343025" y="48117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26650" name="Line 226"/>
          <p:cNvCxnSpPr>
            <a:cxnSpLocks noChangeShapeType="1"/>
          </p:cNvCxnSpPr>
          <p:nvPr/>
        </p:nvCxnSpPr>
        <p:spPr bwMode="auto">
          <a:xfrm>
            <a:off x="1135063" y="47974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1" name="Text Box 241"/>
          <p:cNvSpPr txBox="1">
            <a:spLocks noChangeArrowheads="1"/>
          </p:cNvSpPr>
          <p:nvPr/>
        </p:nvSpPr>
        <p:spPr bwMode="auto">
          <a:xfrm>
            <a:off x="1152525" y="4562475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2" name="Line 226"/>
          <p:cNvCxnSpPr>
            <a:cxnSpLocks noChangeShapeType="1"/>
          </p:cNvCxnSpPr>
          <p:nvPr/>
        </p:nvCxnSpPr>
        <p:spPr bwMode="auto">
          <a:xfrm>
            <a:off x="1135063" y="45624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3" name="Text Box 241"/>
          <p:cNvSpPr txBox="1">
            <a:spLocks noChangeArrowheads="1"/>
          </p:cNvSpPr>
          <p:nvPr/>
        </p:nvSpPr>
        <p:spPr bwMode="auto">
          <a:xfrm>
            <a:off x="1152525" y="4313238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6654" name="Line 226"/>
          <p:cNvCxnSpPr>
            <a:cxnSpLocks noChangeShapeType="1"/>
          </p:cNvCxnSpPr>
          <p:nvPr/>
        </p:nvCxnSpPr>
        <p:spPr bwMode="auto">
          <a:xfrm>
            <a:off x="1135063" y="43148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55" name="Line 227"/>
          <p:cNvCxnSpPr>
            <a:cxnSpLocks noChangeShapeType="1"/>
          </p:cNvCxnSpPr>
          <p:nvPr/>
        </p:nvCxnSpPr>
        <p:spPr bwMode="auto">
          <a:xfrm>
            <a:off x="666750" y="61388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56" name="Text Box 241"/>
          <p:cNvSpPr txBox="1">
            <a:spLocks noChangeArrowheads="1"/>
          </p:cNvSpPr>
          <p:nvPr/>
        </p:nvSpPr>
        <p:spPr bwMode="auto">
          <a:xfrm>
            <a:off x="1147763" y="410051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Line 226"/>
          <p:cNvCxnSpPr>
            <a:cxnSpLocks noChangeShapeType="1"/>
          </p:cNvCxnSpPr>
          <p:nvPr/>
        </p:nvCxnSpPr>
        <p:spPr bwMode="auto">
          <a:xfrm>
            <a:off x="1130300" y="4313238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58" name="Line 226"/>
          <p:cNvCxnSpPr>
            <a:cxnSpLocks noChangeShapeType="1"/>
          </p:cNvCxnSpPr>
          <p:nvPr/>
        </p:nvCxnSpPr>
        <p:spPr bwMode="auto">
          <a:xfrm>
            <a:off x="1130300" y="40878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9" name="Text Box 228"/>
          <p:cNvSpPr txBox="1">
            <a:spLocks noChangeArrowheads="1"/>
          </p:cNvSpPr>
          <p:nvPr/>
        </p:nvSpPr>
        <p:spPr bwMode="auto">
          <a:xfrm>
            <a:off x="44450" y="5900738"/>
            <a:ext cx="12684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26660" name="Text Box 241"/>
          <p:cNvSpPr txBox="1">
            <a:spLocks noChangeArrowheads="1"/>
          </p:cNvSpPr>
          <p:nvPr/>
        </p:nvSpPr>
        <p:spPr bwMode="auto">
          <a:xfrm>
            <a:off x="1147763" y="3863975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230188" y="4040188"/>
            <a:ext cx="496887" cy="393700"/>
          </a:xfrm>
          <a:prstGeom prst="rect">
            <a:avLst/>
          </a:prstGeom>
          <a:noFill/>
          <a:ln>
            <a:noFill/>
          </a:ln>
        </p:spPr>
        <p:txBody>
          <a:bodyPr upright="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662" name="Line 226"/>
          <p:cNvCxnSpPr>
            <a:cxnSpLocks noChangeShapeType="1"/>
          </p:cNvCxnSpPr>
          <p:nvPr/>
        </p:nvCxnSpPr>
        <p:spPr bwMode="auto">
          <a:xfrm>
            <a:off x="1130300" y="38639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63" name="Text Box 241"/>
          <p:cNvSpPr txBox="1">
            <a:spLocks noChangeArrowheads="1"/>
          </p:cNvSpPr>
          <p:nvPr/>
        </p:nvSpPr>
        <p:spPr bwMode="auto">
          <a:xfrm>
            <a:off x="1147763" y="363696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6664" name="Line 226"/>
          <p:cNvCxnSpPr>
            <a:cxnSpLocks noChangeShapeType="1"/>
          </p:cNvCxnSpPr>
          <p:nvPr/>
        </p:nvCxnSpPr>
        <p:spPr bwMode="auto">
          <a:xfrm>
            <a:off x="1130300" y="3636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65" name="Text Box 241"/>
          <p:cNvSpPr txBox="1">
            <a:spLocks noChangeArrowheads="1"/>
          </p:cNvSpPr>
          <p:nvPr/>
        </p:nvSpPr>
        <p:spPr bwMode="auto">
          <a:xfrm>
            <a:off x="1338263" y="34020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sp>
        <p:nvSpPr>
          <p:cNvPr id="26666" name="Text Box 241"/>
          <p:cNvSpPr txBox="1">
            <a:spLocks noChangeArrowheads="1"/>
          </p:cNvSpPr>
          <p:nvPr/>
        </p:nvSpPr>
        <p:spPr bwMode="auto">
          <a:xfrm>
            <a:off x="1147763" y="3151188"/>
            <a:ext cx="1582737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6667" name="Text Box 241"/>
          <p:cNvSpPr txBox="1">
            <a:spLocks noChangeArrowheads="1"/>
          </p:cNvSpPr>
          <p:nvPr/>
        </p:nvSpPr>
        <p:spPr bwMode="auto">
          <a:xfrm>
            <a:off x="1147763" y="2901950"/>
            <a:ext cx="1582737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6668" name="Line 226"/>
          <p:cNvCxnSpPr>
            <a:cxnSpLocks noChangeShapeType="1"/>
          </p:cNvCxnSpPr>
          <p:nvPr/>
        </p:nvCxnSpPr>
        <p:spPr bwMode="auto">
          <a:xfrm>
            <a:off x="1120775" y="33702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69" name="Line 226"/>
          <p:cNvCxnSpPr>
            <a:cxnSpLocks noChangeShapeType="1"/>
          </p:cNvCxnSpPr>
          <p:nvPr/>
        </p:nvCxnSpPr>
        <p:spPr bwMode="auto">
          <a:xfrm>
            <a:off x="1120775" y="3122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70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71" name="Text Box 241"/>
          <p:cNvSpPr txBox="1">
            <a:spLocks noChangeArrowheads="1"/>
          </p:cNvSpPr>
          <p:nvPr/>
        </p:nvSpPr>
        <p:spPr bwMode="auto">
          <a:xfrm>
            <a:off x="1138238" y="2667000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Caller EBP</a:t>
            </a:r>
          </a:p>
        </p:txBody>
      </p:sp>
      <p:sp>
        <p:nvSpPr>
          <p:cNvPr id="26672" name="Text Box 241"/>
          <p:cNvSpPr txBox="1">
            <a:spLocks noChangeArrowheads="1"/>
          </p:cNvSpPr>
          <p:nvPr/>
        </p:nvSpPr>
        <p:spPr bwMode="auto">
          <a:xfrm>
            <a:off x="1138238" y="243046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cxnSp>
        <p:nvCxnSpPr>
          <p:cNvPr id="63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74" name="Line 227"/>
          <p:cNvCxnSpPr>
            <a:cxnSpLocks noChangeShapeType="1"/>
          </p:cNvCxnSpPr>
          <p:nvPr/>
        </p:nvCxnSpPr>
        <p:spPr bwMode="auto">
          <a:xfrm>
            <a:off x="642938" y="27606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75" name="Text Box 228"/>
          <p:cNvSpPr txBox="1">
            <a:spLocks noChangeArrowheads="1"/>
          </p:cNvSpPr>
          <p:nvPr/>
        </p:nvSpPr>
        <p:spPr bwMode="auto">
          <a:xfrm>
            <a:off x="209550" y="2625725"/>
            <a:ext cx="8778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76" name="Line 226"/>
          <p:cNvCxnSpPr>
            <a:cxnSpLocks noChangeShapeType="1"/>
          </p:cNvCxnSpPr>
          <p:nvPr/>
        </p:nvCxnSpPr>
        <p:spPr bwMode="auto">
          <a:xfrm>
            <a:off x="1130300" y="26495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77" name="Line 226"/>
          <p:cNvCxnSpPr>
            <a:cxnSpLocks noChangeShapeType="1"/>
          </p:cNvCxnSpPr>
          <p:nvPr/>
        </p:nvCxnSpPr>
        <p:spPr bwMode="auto">
          <a:xfrm>
            <a:off x="1127125" y="24161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Curved Connector 70"/>
          <p:cNvCxnSpPr>
            <a:stCxn id="26671" idx="1"/>
            <a:endCxn id="26656" idx="1"/>
          </p:cNvCxnSpPr>
          <p:nvPr/>
        </p:nvCxnSpPr>
        <p:spPr>
          <a:xfrm rot="10800000" flipH="1" flipV="1">
            <a:off x="1138238" y="2776538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Line 229"/>
          <p:cNvCxnSpPr>
            <a:cxnSpLocks noChangeShapeType="1"/>
          </p:cNvCxnSpPr>
          <p:nvPr/>
        </p:nvCxnSpPr>
        <p:spPr bwMode="auto">
          <a:xfrm>
            <a:off x="1135063" y="2886075"/>
            <a:ext cx="0" cy="14414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Line 229"/>
          <p:cNvCxnSpPr>
            <a:cxnSpLocks noChangeShapeType="1"/>
          </p:cNvCxnSpPr>
          <p:nvPr/>
        </p:nvCxnSpPr>
        <p:spPr bwMode="auto">
          <a:xfrm>
            <a:off x="2735263" y="2886075"/>
            <a:ext cx="0" cy="14414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Line 226"/>
          <p:cNvCxnSpPr>
            <a:cxnSpLocks noChangeShapeType="1"/>
          </p:cNvCxnSpPr>
          <p:nvPr/>
        </p:nvCxnSpPr>
        <p:spPr bwMode="auto">
          <a:xfrm>
            <a:off x="1130300" y="3633788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82" name="Text Box 228"/>
          <p:cNvSpPr txBox="1">
            <a:spLocks noChangeArrowheads="1"/>
          </p:cNvSpPr>
          <p:nvPr/>
        </p:nvSpPr>
        <p:spPr bwMode="auto">
          <a:xfrm>
            <a:off x="207963" y="2311400"/>
            <a:ext cx="496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83" name="Line 227"/>
          <p:cNvCxnSpPr>
            <a:cxnSpLocks noChangeShapeType="1"/>
          </p:cNvCxnSpPr>
          <p:nvPr/>
        </p:nvCxnSpPr>
        <p:spPr bwMode="auto">
          <a:xfrm>
            <a:off x="644525" y="24685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84" name="Line 243"/>
          <p:cNvCxnSpPr>
            <a:cxnSpLocks noChangeShapeType="1"/>
          </p:cNvCxnSpPr>
          <p:nvPr/>
        </p:nvCxnSpPr>
        <p:spPr bwMode="auto">
          <a:xfrm>
            <a:off x="1135063" y="2416175"/>
            <a:ext cx="0" cy="381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85" name="Line 229"/>
          <p:cNvCxnSpPr>
            <a:cxnSpLocks noChangeShapeType="1"/>
          </p:cNvCxnSpPr>
          <p:nvPr/>
        </p:nvCxnSpPr>
        <p:spPr bwMode="auto">
          <a:xfrm>
            <a:off x="2735263" y="2416175"/>
            <a:ext cx="0" cy="381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3" name="Left Arrow 82"/>
          <p:cNvSpPr/>
          <p:nvPr/>
        </p:nvSpPr>
        <p:spPr>
          <a:xfrm>
            <a:off x="5372100" y="6731000"/>
            <a:ext cx="133350" cy="1571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Left Arrow 83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606800" y="2146299"/>
            <a:ext cx="6711576" cy="510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+ 8]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2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, 1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>
                <a:latin typeface="Consolas" panose="020B0609020204030204" pitchFamily="49" charset="0"/>
              </a:rPr>
              <a:t> .</a:t>
            </a:r>
            <a:r>
              <a:rPr lang="en-US" altLang="en-US" sz="1050" err="1">
                <a:latin typeface="Consolas" panose="020B0609020204030204" pitchFamily="49" charset="0"/>
              </a:rPr>
              <a:t>gata</a:t>
            </a:r>
            <a:endParaRPr lang="en-US" altLang="en-US" sz="105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		   ;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holding the value of n for not to be lost in the recursive call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>
                <a:latin typeface="Consolas" panose="020B0609020204030204" pitchFamily="49" charset="0"/>
              </a:rPr>
              <a:t>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latin typeface="Consolas" panose="020B0609020204030204" pitchFamily="49" charset="0"/>
              </a:rPr>
              <a:t>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- 4],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, [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- 4]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>
                <a:latin typeface="Consolas" panose="020B0609020204030204" pitchFamily="49" charset="0"/>
              </a:rPr>
              <a:t>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>
                <a:latin typeface="Consolas" panose="020B0609020204030204" pitchFamily="49" charset="0"/>
              </a:rPr>
              <a:t>, 4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latin typeface="Consolas" panose="020B0609020204030204" pitchFamily="49" charset="0"/>
              </a:rPr>
              <a:t>        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>
                <a:latin typeface="Consolas" panose="020B0609020204030204" pitchFamily="49" charset="0"/>
              </a:rPr>
              <a:t>    </a:t>
            </a:r>
            <a:r>
              <a:rPr lang="en-US" altLang="en-US" sz="105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>
                <a:latin typeface="Consolas" panose="020B0609020204030204" pitchFamily="49" charset="0"/>
              </a:rPr>
              <a:t> 4     </a:t>
            </a:r>
            <a:r>
              <a:rPr lang="en-US" altLang="en-US" sz="105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226" y="1160463"/>
            <a:ext cx="8920189" cy="535724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>
                <a:cs typeface="Arial" pitchFamily="34" charset="0"/>
              </a:rPr>
              <a:t>Calling subroutines </a:t>
            </a:r>
            <a:r>
              <a:rPr lang="ro-RO" altLang="en-US" sz="2800">
                <a:cs typeface="Arial" pitchFamily="34" charset="0"/>
              </a:rPr>
              <a:t>– </a:t>
            </a:r>
            <a:r>
              <a:rPr lang="en-US" altLang="en-US" sz="2800" u="sng">
                <a:cs typeface="Arial" pitchFamily="34" charset="0"/>
              </a:rPr>
              <a:t>exit code</a:t>
            </a:r>
            <a:r>
              <a:rPr lang="en-US" altLang="en-US" sz="2800">
                <a:cs typeface="Arial" pitchFamily="34" charset="0"/>
              </a:rPr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o-RO" altLang="en-US" sz="1800">
                <a:cs typeface="Arial" pitchFamily="34" charset="0"/>
              </a:rPr>
              <a:t>Ex</a:t>
            </a:r>
            <a:r>
              <a:rPr lang="en-US" altLang="en-US" sz="1800">
                <a:cs typeface="Arial" pitchFamily="34" charset="0"/>
              </a:rPr>
              <a:t>a</a:t>
            </a:r>
            <a:r>
              <a:rPr lang="ro-RO" altLang="en-US" sz="1800">
                <a:cs typeface="Arial" pitchFamily="34" charset="0"/>
              </a:rPr>
              <a:t>mpl</a:t>
            </a:r>
            <a:r>
              <a:rPr lang="en-US" altLang="en-US" sz="1800">
                <a:cs typeface="Arial" pitchFamily="34" charset="0"/>
              </a:rPr>
              <a:t>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exit code from a</a:t>
            </a:r>
            <a:r>
              <a:rPr lang="ro-RO" altLang="en-US" sz="1800">
                <a:cs typeface="Arial" pitchFamily="34" charset="0"/>
              </a:rPr>
              <a:t> STDCALL asm </a:t>
            </a:r>
            <a:r>
              <a:rPr lang="en-US" altLang="en-US" sz="1800">
                <a:cs typeface="Arial" pitchFamily="34" charset="0"/>
              </a:rPr>
              <a:t>function </a:t>
            </a:r>
            <a:r>
              <a:rPr lang="ro-RO" altLang="en-US" sz="1800">
                <a:cs typeface="Arial" pitchFamily="34" charset="0"/>
              </a:rPr>
              <a:t>(recursiv</a:t>
            </a:r>
            <a:r>
              <a:rPr lang="en-US" altLang="en-US" sz="1800">
                <a:cs typeface="Arial" pitchFamily="34" charset="0"/>
              </a:rPr>
              <a:t>e call</a:t>
            </a:r>
            <a:r>
              <a:rPr lang="ro-RO" altLang="en-US" sz="1800">
                <a:cs typeface="Arial" pitchFamily="34" charset="0"/>
              </a:rPr>
              <a:t>) - stackframe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>
                <a:cs typeface="Arial" pitchFamily="34" charset="0"/>
              </a:rPr>
              <a:t>Calling subroutines </a:t>
            </a:r>
            <a:r>
              <a:rPr lang="ro-RO" altLang="en-US" sz="2800">
                <a:cs typeface="Arial" pitchFamily="34" charset="0"/>
              </a:rPr>
              <a:t>– </a:t>
            </a:r>
            <a:r>
              <a:rPr lang="en-US" altLang="en-US" sz="2800" u="sng">
                <a:cs typeface="Arial" pitchFamily="34" charset="0"/>
              </a:rPr>
              <a:t>exit code</a:t>
            </a:r>
            <a:r>
              <a:rPr lang="en-US" altLang="en-US" sz="2800">
                <a:cs typeface="Arial" pitchFamily="34" charset="0"/>
              </a:rPr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o-RO" altLang="en-US" sz="1800">
                <a:cs typeface="Arial" pitchFamily="34" charset="0"/>
              </a:rPr>
              <a:t>Ex</a:t>
            </a:r>
            <a:r>
              <a:rPr lang="en-US" altLang="en-US" sz="1800">
                <a:cs typeface="Arial" pitchFamily="34" charset="0"/>
              </a:rPr>
              <a:t>a</a:t>
            </a:r>
            <a:r>
              <a:rPr lang="ro-RO" altLang="en-US" sz="1800">
                <a:cs typeface="Arial" pitchFamily="34" charset="0"/>
              </a:rPr>
              <a:t>mpl</a:t>
            </a:r>
            <a:r>
              <a:rPr lang="en-US" altLang="en-US" sz="1800">
                <a:cs typeface="Arial" pitchFamily="34" charset="0"/>
              </a:rPr>
              <a:t>e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exit code from a</a:t>
            </a:r>
            <a:r>
              <a:rPr lang="ro-RO" altLang="en-US" sz="1800">
                <a:cs typeface="Arial" pitchFamily="34" charset="0"/>
              </a:rPr>
              <a:t> STDCALL asm </a:t>
            </a:r>
            <a:r>
              <a:rPr lang="en-US" altLang="en-US" sz="1800">
                <a:cs typeface="Arial" pitchFamily="34" charset="0"/>
              </a:rPr>
              <a:t>function </a:t>
            </a:r>
            <a:r>
              <a:rPr lang="ro-RO" altLang="en-US" sz="1800">
                <a:cs typeface="Arial" pitchFamily="34" charset="0"/>
              </a:rPr>
              <a:t>(recursiv</a:t>
            </a:r>
            <a:r>
              <a:rPr lang="en-US" altLang="en-US" sz="1800">
                <a:cs typeface="Arial" pitchFamily="34" charset="0"/>
              </a:rPr>
              <a:t>e call</a:t>
            </a:r>
            <a:r>
              <a:rPr lang="ro-RO" altLang="en-US" sz="1800">
                <a:cs typeface="Arial" pitchFamily="34" charset="0"/>
              </a:rPr>
              <a:t>) - stackframe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>
                <a:cs typeface="Arial" pitchFamily="34" charset="0"/>
              </a:rPr>
              <a:t>Interfacing</a:t>
            </a:r>
            <a:r>
              <a:rPr lang="ro-RO" sz="3200">
                <a:cs typeface="Arial" pitchFamily="34" charset="0"/>
              </a:rPr>
              <a:t> </a:t>
            </a:r>
            <a:r>
              <a:rPr lang="en-US" sz="3200">
                <a:cs typeface="Arial" pitchFamily="34" charset="0"/>
              </a:rPr>
              <a:t>with</a:t>
            </a:r>
            <a:r>
              <a:rPr lang="ro-RO" sz="3200">
                <a:cs typeface="Arial" pitchFamily="34" charset="0"/>
              </a:rPr>
              <a:t> </a:t>
            </a:r>
            <a:r>
              <a:rPr lang="en-US" sz="3200">
                <a:cs typeface="Arial" pitchFamily="34" charset="0"/>
              </a:rPr>
              <a:t>high-level languages</a:t>
            </a:r>
          </a:p>
        </p:txBody>
      </p:sp>
      <p:sp>
        <p:nvSpPr>
          <p:cNvPr id="27652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3606800" y="2146300"/>
            <a:ext cx="7016376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latin typeface="Consolas" panose="020B0609020204030204" pitchFamily="49" charset="0"/>
              </a:rPr>
              <a:t> + 8]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latin typeface="Consolas" panose="020B0609020204030204" pitchFamily="49" charset="0"/>
              </a:rPr>
              <a:t>, 2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10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latin typeface="Consolas" panose="020B0609020204030204" pitchFamily="49" charset="0"/>
              </a:rPr>
              <a:t>, 1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>
                <a:latin typeface="Consolas" panose="020B0609020204030204" pitchFamily="49" charset="0"/>
              </a:rPr>
              <a:t> .</a:t>
            </a:r>
            <a:r>
              <a:rPr lang="en-US" altLang="en-US" sz="1100" err="1">
                <a:latin typeface="Consolas" panose="020B0609020204030204" pitchFamily="49" charset="0"/>
              </a:rPr>
              <a:t>gata</a:t>
            </a:r>
            <a:endParaRPr lang="en-US" altLang="en-US" sz="110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eaLnBrk="1" hangingPunct="1">
              <a:defRPr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>
                <a:latin typeface="Consolas" panose="020B0609020204030204" pitchFamily="49" charset="0"/>
              </a:rPr>
              <a:t>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latin typeface="Consolas" panose="020B0609020204030204" pitchFamily="49" charset="0"/>
              </a:rPr>
              <a:t>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latin typeface="Consolas" panose="020B0609020204030204" pitchFamily="49" charset="0"/>
              </a:rPr>
              <a:t> - 4],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latin typeface="Consolas" panose="020B0609020204030204" pitchFamily="49" charset="0"/>
              </a:rPr>
              <a:t>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latin typeface="Consolas" panose="020B0609020204030204" pitchFamily="49" charset="0"/>
              </a:rPr>
              <a:t> - 4]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100"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>
                <a:latin typeface="Consolas" panose="020B0609020204030204" pitchFamily="49" charset="0"/>
              </a:rPr>
              <a:t> 4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</a:p>
        </p:txBody>
      </p:sp>
      <p:cxnSp>
        <p:nvCxnSpPr>
          <p:cNvPr id="27656" name="Line 226"/>
          <p:cNvCxnSpPr>
            <a:cxnSpLocks noChangeShapeType="1"/>
          </p:cNvCxnSpPr>
          <p:nvPr/>
        </p:nvCxnSpPr>
        <p:spPr bwMode="auto">
          <a:xfrm>
            <a:off x="1135063" y="50450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" name="Line 227"/>
          <p:cNvCxnSpPr>
            <a:cxnSpLocks noChangeShapeType="1"/>
          </p:cNvCxnSpPr>
          <p:nvPr/>
        </p:nvCxnSpPr>
        <p:spPr bwMode="auto">
          <a:xfrm>
            <a:off x="641350" y="4181475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7658" name="Line 230"/>
          <p:cNvCxnSpPr>
            <a:cxnSpLocks noChangeShapeType="1"/>
          </p:cNvCxnSpPr>
          <p:nvPr/>
        </p:nvCxnSpPr>
        <p:spPr bwMode="auto">
          <a:xfrm>
            <a:off x="1135063" y="622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59" name="Line 231"/>
          <p:cNvCxnSpPr>
            <a:cxnSpLocks noChangeShapeType="1"/>
          </p:cNvCxnSpPr>
          <p:nvPr/>
        </p:nvCxnSpPr>
        <p:spPr bwMode="auto">
          <a:xfrm flipH="1">
            <a:off x="1135063" y="5045075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0" name="Line 232"/>
          <p:cNvCxnSpPr>
            <a:cxnSpLocks noChangeShapeType="1"/>
          </p:cNvCxnSpPr>
          <p:nvPr/>
        </p:nvCxnSpPr>
        <p:spPr bwMode="auto">
          <a:xfrm flipH="1">
            <a:off x="1135063" y="5045075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1" name="Line 233"/>
          <p:cNvCxnSpPr>
            <a:cxnSpLocks noChangeShapeType="1"/>
          </p:cNvCxnSpPr>
          <p:nvPr/>
        </p:nvCxnSpPr>
        <p:spPr bwMode="auto">
          <a:xfrm flipH="1">
            <a:off x="1135063" y="5045075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2" name="Line 234"/>
          <p:cNvCxnSpPr>
            <a:cxnSpLocks noChangeShapeType="1"/>
          </p:cNvCxnSpPr>
          <p:nvPr/>
        </p:nvCxnSpPr>
        <p:spPr bwMode="auto">
          <a:xfrm flipH="1">
            <a:off x="1135063" y="5045075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3" name="Line 235"/>
          <p:cNvCxnSpPr>
            <a:cxnSpLocks noChangeShapeType="1"/>
          </p:cNvCxnSpPr>
          <p:nvPr/>
        </p:nvCxnSpPr>
        <p:spPr bwMode="auto">
          <a:xfrm flipH="1">
            <a:off x="12493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4" name="Line 236"/>
          <p:cNvCxnSpPr>
            <a:cxnSpLocks noChangeShapeType="1"/>
          </p:cNvCxnSpPr>
          <p:nvPr/>
        </p:nvCxnSpPr>
        <p:spPr bwMode="auto">
          <a:xfrm flipH="1">
            <a:off x="14779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5" name="Line 237"/>
          <p:cNvCxnSpPr>
            <a:cxnSpLocks noChangeShapeType="1"/>
          </p:cNvCxnSpPr>
          <p:nvPr/>
        </p:nvCxnSpPr>
        <p:spPr bwMode="auto">
          <a:xfrm flipH="1">
            <a:off x="17065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6" name="Line 238"/>
          <p:cNvCxnSpPr>
            <a:cxnSpLocks noChangeShapeType="1"/>
          </p:cNvCxnSpPr>
          <p:nvPr/>
        </p:nvCxnSpPr>
        <p:spPr bwMode="auto">
          <a:xfrm flipH="1">
            <a:off x="1935163" y="5307013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7" name="Line 239"/>
          <p:cNvCxnSpPr>
            <a:cxnSpLocks noChangeShapeType="1"/>
          </p:cNvCxnSpPr>
          <p:nvPr/>
        </p:nvCxnSpPr>
        <p:spPr bwMode="auto">
          <a:xfrm flipH="1">
            <a:off x="2163763" y="5570538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8" name="Line 240"/>
          <p:cNvCxnSpPr>
            <a:cxnSpLocks noChangeShapeType="1"/>
          </p:cNvCxnSpPr>
          <p:nvPr/>
        </p:nvCxnSpPr>
        <p:spPr bwMode="auto">
          <a:xfrm flipH="1">
            <a:off x="2392363" y="5834063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69" name="Text Box 241"/>
          <p:cNvSpPr txBox="1">
            <a:spLocks noChangeArrowheads="1"/>
          </p:cNvSpPr>
          <p:nvPr/>
        </p:nvSpPr>
        <p:spPr bwMode="auto">
          <a:xfrm>
            <a:off x="1363663" y="5376863"/>
            <a:ext cx="1257300" cy="455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0" name="Line 242"/>
          <p:cNvCxnSpPr>
            <a:cxnSpLocks noChangeShapeType="1"/>
          </p:cNvCxnSpPr>
          <p:nvPr/>
        </p:nvCxnSpPr>
        <p:spPr bwMode="auto">
          <a:xfrm flipH="1">
            <a:off x="2620963" y="6096000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1" name="Text Box 241"/>
          <p:cNvSpPr txBox="1">
            <a:spLocks noChangeArrowheads="1"/>
          </p:cNvSpPr>
          <p:nvPr/>
        </p:nvSpPr>
        <p:spPr bwMode="auto">
          <a:xfrm>
            <a:off x="1343025" y="48117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27672" name="Line 226"/>
          <p:cNvCxnSpPr>
            <a:cxnSpLocks noChangeShapeType="1"/>
          </p:cNvCxnSpPr>
          <p:nvPr/>
        </p:nvCxnSpPr>
        <p:spPr bwMode="auto">
          <a:xfrm>
            <a:off x="1135063" y="47974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3" name="Text Box 241"/>
          <p:cNvSpPr txBox="1">
            <a:spLocks noChangeArrowheads="1"/>
          </p:cNvSpPr>
          <p:nvPr/>
        </p:nvSpPr>
        <p:spPr bwMode="auto">
          <a:xfrm>
            <a:off x="1152525" y="4562475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4" name="Line 226"/>
          <p:cNvCxnSpPr>
            <a:cxnSpLocks noChangeShapeType="1"/>
          </p:cNvCxnSpPr>
          <p:nvPr/>
        </p:nvCxnSpPr>
        <p:spPr bwMode="auto">
          <a:xfrm>
            <a:off x="1135063" y="45624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5" name="Text Box 241"/>
          <p:cNvSpPr txBox="1">
            <a:spLocks noChangeArrowheads="1"/>
          </p:cNvSpPr>
          <p:nvPr/>
        </p:nvSpPr>
        <p:spPr bwMode="auto">
          <a:xfrm>
            <a:off x="1152525" y="4313238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7676" name="Line 226"/>
          <p:cNvCxnSpPr>
            <a:cxnSpLocks noChangeShapeType="1"/>
          </p:cNvCxnSpPr>
          <p:nvPr/>
        </p:nvCxnSpPr>
        <p:spPr bwMode="auto">
          <a:xfrm>
            <a:off x="1135063" y="43148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77" name="Line 227"/>
          <p:cNvCxnSpPr>
            <a:cxnSpLocks noChangeShapeType="1"/>
          </p:cNvCxnSpPr>
          <p:nvPr/>
        </p:nvCxnSpPr>
        <p:spPr bwMode="auto">
          <a:xfrm>
            <a:off x="666750" y="61388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78" name="Text Box 241"/>
          <p:cNvSpPr txBox="1">
            <a:spLocks noChangeArrowheads="1"/>
          </p:cNvSpPr>
          <p:nvPr/>
        </p:nvSpPr>
        <p:spPr bwMode="auto">
          <a:xfrm>
            <a:off x="1147763" y="410051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Line 226"/>
          <p:cNvCxnSpPr>
            <a:cxnSpLocks noChangeShapeType="1"/>
          </p:cNvCxnSpPr>
          <p:nvPr/>
        </p:nvCxnSpPr>
        <p:spPr bwMode="auto">
          <a:xfrm>
            <a:off x="1130300" y="4313238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80" name="Line 226"/>
          <p:cNvCxnSpPr>
            <a:cxnSpLocks noChangeShapeType="1"/>
          </p:cNvCxnSpPr>
          <p:nvPr/>
        </p:nvCxnSpPr>
        <p:spPr bwMode="auto">
          <a:xfrm>
            <a:off x="1130300" y="40878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1" name="Text Box 228"/>
          <p:cNvSpPr txBox="1">
            <a:spLocks noChangeArrowheads="1"/>
          </p:cNvSpPr>
          <p:nvPr/>
        </p:nvSpPr>
        <p:spPr bwMode="auto">
          <a:xfrm>
            <a:off x="0" y="5900738"/>
            <a:ext cx="11525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27682" name="Text Box 241"/>
          <p:cNvSpPr txBox="1">
            <a:spLocks noChangeArrowheads="1"/>
          </p:cNvSpPr>
          <p:nvPr/>
        </p:nvSpPr>
        <p:spPr bwMode="auto">
          <a:xfrm>
            <a:off x="1147763" y="3863975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230188" y="4040188"/>
            <a:ext cx="496887" cy="393700"/>
          </a:xfrm>
          <a:prstGeom prst="rect">
            <a:avLst/>
          </a:prstGeom>
          <a:noFill/>
          <a:ln>
            <a:noFill/>
          </a:ln>
        </p:spPr>
        <p:txBody>
          <a:bodyPr upright="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7684" name="Line 226"/>
          <p:cNvCxnSpPr>
            <a:cxnSpLocks noChangeShapeType="1"/>
          </p:cNvCxnSpPr>
          <p:nvPr/>
        </p:nvCxnSpPr>
        <p:spPr bwMode="auto">
          <a:xfrm>
            <a:off x="1130300" y="38639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5" name="Text Box 241"/>
          <p:cNvSpPr txBox="1">
            <a:spLocks noChangeArrowheads="1"/>
          </p:cNvSpPr>
          <p:nvPr/>
        </p:nvSpPr>
        <p:spPr bwMode="auto">
          <a:xfrm>
            <a:off x="1147763" y="363696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7686" name="Line 226"/>
          <p:cNvCxnSpPr>
            <a:cxnSpLocks noChangeShapeType="1"/>
          </p:cNvCxnSpPr>
          <p:nvPr/>
        </p:nvCxnSpPr>
        <p:spPr bwMode="auto">
          <a:xfrm>
            <a:off x="1130300" y="3636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7" name="Text Box 241"/>
          <p:cNvSpPr txBox="1">
            <a:spLocks noChangeArrowheads="1"/>
          </p:cNvSpPr>
          <p:nvPr/>
        </p:nvSpPr>
        <p:spPr bwMode="auto">
          <a:xfrm>
            <a:off x="1338263" y="34020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sp>
        <p:nvSpPr>
          <p:cNvPr id="27688" name="Text Box 241"/>
          <p:cNvSpPr txBox="1">
            <a:spLocks noChangeArrowheads="1"/>
          </p:cNvSpPr>
          <p:nvPr/>
        </p:nvSpPr>
        <p:spPr bwMode="auto">
          <a:xfrm>
            <a:off x="1147763" y="3151188"/>
            <a:ext cx="1582737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7689" name="Text Box 241"/>
          <p:cNvSpPr txBox="1">
            <a:spLocks noChangeArrowheads="1"/>
          </p:cNvSpPr>
          <p:nvPr/>
        </p:nvSpPr>
        <p:spPr bwMode="auto">
          <a:xfrm>
            <a:off x="1147763" y="2901950"/>
            <a:ext cx="1582737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7690" name="Line 226"/>
          <p:cNvCxnSpPr>
            <a:cxnSpLocks noChangeShapeType="1"/>
          </p:cNvCxnSpPr>
          <p:nvPr/>
        </p:nvCxnSpPr>
        <p:spPr bwMode="auto">
          <a:xfrm>
            <a:off x="1120775" y="33702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1" name="Line 226"/>
          <p:cNvCxnSpPr>
            <a:cxnSpLocks noChangeShapeType="1"/>
          </p:cNvCxnSpPr>
          <p:nvPr/>
        </p:nvCxnSpPr>
        <p:spPr bwMode="auto">
          <a:xfrm>
            <a:off x="1120775" y="3122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2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93" name="Text Box 241"/>
          <p:cNvSpPr txBox="1">
            <a:spLocks noChangeArrowheads="1"/>
          </p:cNvSpPr>
          <p:nvPr/>
        </p:nvSpPr>
        <p:spPr bwMode="auto">
          <a:xfrm>
            <a:off x="1138238" y="2667000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Caller EBP</a:t>
            </a:r>
          </a:p>
        </p:txBody>
      </p:sp>
      <p:cxnSp>
        <p:nvCxnSpPr>
          <p:cNvPr id="63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95" name="Line 227"/>
          <p:cNvCxnSpPr>
            <a:cxnSpLocks noChangeShapeType="1"/>
          </p:cNvCxnSpPr>
          <p:nvPr/>
        </p:nvCxnSpPr>
        <p:spPr bwMode="auto">
          <a:xfrm>
            <a:off x="642938" y="27606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96" name="Text Box 228"/>
          <p:cNvSpPr txBox="1">
            <a:spLocks noChangeArrowheads="1"/>
          </p:cNvSpPr>
          <p:nvPr/>
        </p:nvSpPr>
        <p:spPr bwMode="auto">
          <a:xfrm>
            <a:off x="227013" y="2538413"/>
            <a:ext cx="877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1200">
                <a:latin typeface="Times New Roman" pitchFamily="18" charset="0"/>
                <a:cs typeface="Times New Roman" pitchFamily="18" charset="0"/>
              </a:rPr>
              <a:t>ESP, EBP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97" name="Line 226"/>
          <p:cNvCxnSpPr>
            <a:cxnSpLocks noChangeShapeType="1"/>
          </p:cNvCxnSpPr>
          <p:nvPr/>
        </p:nvCxnSpPr>
        <p:spPr bwMode="auto">
          <a:xfrm>
            <a:off x="1130300" y="26495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Curved Connector 70"/>
          <p:cNvCxnSpPr>
            <a:stCxn id="27693" idx="1"/>
            <a:endCxn id="27678" idx="1"/>
          </p:cNvCxnSpPr>
          <p:nvPr/>
        </p:nvCxnSpPr>
        <p:spPr>
          <a:xfrm rot="10800000" flipH="1" flipV="1">
            <a:off x="1138238" y="2776538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Line 229"/>
          <p:cNvCxnSpPr>
            <a:cxnSpLocks noChangeShapeType="1"/>
          </p:cNvCxnSpPr>
          <p:nvPr/>
        </p:nvCxnSpPr>
        <p:spPr bwMode="auto">
          <a:xfrm>
            <a:off x="1135063" y="2886075"/>
            <a:ext cx="0" cy="14414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Line 229"/>
          <p:cNvCxnSpPr>
            <a:cxnSpLocks noChangeShapeType="1"/>
          </p:cNvCxnSpPr>
          <p:nvPr/>
        </p:nvCxnSpPr>
        <p:spPr bwMode="auto">
          <a:xfrm>
            <a:off x="2735263" y="2886075"/>
            <a:ext cx="0" cy="14414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Line 226"/>
          <p:cNvCxnSpPr>
            <a:cxnSpLocks noChangeShapeType="1"/>
          </p:cNvCxnSpPr>
          <p:nvPr/>
        </p:nvCxnSpPr>
        <p:spPr bwMode="auto">
          <a:xfrm>
            <a:off x="1130300" y="3633788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02" name="Line 243"/>
          <p:cNvCxnSpPr>
            <a:cxnSpLocks noChangeShapeType="1"/>
          </p:cNvCxnSpPr>
          <p:nvPr/>
        </p:nvCxnSpPr>
        <p:spPr bwMode="auto">
          <a:xfrm>
            <a:off x="1135063" y="2667000"/>
            <a:ext cx="0" cy="3560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3" name="Line 229"/>
          <p:cNvCxnSpPr>
            <a:cxnSpLocks noChangeShapeType="1"/>
          </p:cNvCxnSpPr>
          <p:nvPr/>
        </p:nvCxnSpPr>
        <p:spPr bwMode="auto">
          <a:xfrm>
            <a:off x="2735263" y="2649538"/>
            <a:ext cx="0" cy="3578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704" name="TextBox 61"/>
          <p:cNvSpPr txBox="1">
            <a:spLocks noChangeArrowheads="1"/>
          </p:cNvSpPr>
          <p:nvPr/>
        </p:nvSpPr>
        <p:spPr bwMode="auto">
          <a:xfrm>
            <a:off x="884238" y="6440488"/>
            <a:ext cx="2568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o-RO" sz="1800"/>
              <a:t>(2) </a:t>
            </a:r>
            <a:r>
              <a:rPr lang="en-US" altLang="en-US" sz="1800"/>
              <a:t>Freeing</a:t>
            </a:r>
            <a:r>
              <a:rPr lang="ro-RO" altLang="en-US" sz="1800"/>
              <a:t> </a:t>
            </a:r>
            <a:r>
              <a:rPr lang="en-US" altLang="en-US" sz="1800"/>
              <a:t>local </a:t>
            </a:r>
            <a:r>
              <a:rPr lang="ro-RO" altLang="en-US" sz="1800"/>
              <a:t>variab</a:t>
            </a:r>
            <a:r>
              <a:rPr lang="en-US" altLang="en-US" sz="1800"/>
              <a:t>les</a:t>
            </a:r>
            <a:endParaRPr lang="ro-RO" altLang="en-US" sz="1800"/>
          </a:p>
        </p:txBody>
      </p:sp>
      <p:cxnSp>
        <p:nvCxnSpPr>
          <p:cNvPr id="70" name="Straight Arrow Connector 69"/>
          <p:cNvCxnSpPr>
            <a:cxnSpLocks/>
            <a:stCxn id="27704" idx="3"/>
          </p:cNvCxnSpPr>
          <p:nvPr/>
        </p:nvCxnSpPr>
        <p:spPr>
          <a:xfrm>
            <a:off x="3452249" y="6625154"/>
            <a:ext cx="411727" cy="185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Left Arrow 76"/>
          <p:cNvSpPr/>
          <p:nvPr/>
        </p:nvSpPr>
        <p:spPr>
          <a:xfrm>
            <a:off x="5386388" y="6924675"/>
            <a:ext cx="133350" cy="1571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Left Arrow 77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Placeholder 2">
            <a:extLst>
              <a:ext uri="{FF2B5EF4-FFF2-40B4-BE49-F238E27FC236}">
                <a16:creationId xmlns:a16="http://schemas.microsoft.com/office/drawing/2014/main" id="{4F471536-C34B-4932-9134-BB162E547B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85530" y="1000512"/>
            <a:ext cx="9226331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>
                <a:cs typeface="Arial" panose="020B0604020202020204" pitchFamily="34" charset="0"/>
              </a:rPr>
              <a:t>Calling subprograms</a:t>
            </a:r>
            <a:r>
              <a:rPr lang="ro-RO" altLang="en-US" sz="2800">
                <a:cs typeface="Arial" panose="020B0604020202020204" pitchFamily="34" charset="0"/>
              </a:rPr>
              <a:t> – </a:t>
            </a:r>
            <a:r>
              <a:rPr lang="en-US" altLang="en-US" sz="2800" u="sng">
                <a:cs typeface="Arial" panose="020B0604020202020204" pitchFamily="34" charset="0"/>
              </a:rPr>
              <a:t>exit code</a:t>
            </a:r>
            <a:endParaRPr lang="ro-RO" altLang="en-US" sz="2800" u="sng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cs typeface="Arial" panose="020B0604020202020204" pitchFamily="34" charset="0"/>
              </a:rPr>
              <a:t>Example</a:t>
            </a:r>
            <a:r>
              <a:rPr lang="ro-RO" altLang="en-US" sz="1800">
                <a:cs typeface="Arial" panose="020B0604020202020204" pitchFamily="34" charset="0"/>
              </a:rPr>
              <a:t>: </a:t>
            </a:r>
            <a:r>
              <a:rPr lang="en-US" altLang="en-US" sz="1800" err="1">
                <a:cs typeface="Arial" panose="020B0604020202020204" pitchFamily="34" charset="0"/>
              </a:rPr>
              <a:t>asm</a:t>
            </a:r>
            <a:r>
              <a:rPr lang="en-US" altLang="en-US" sz="180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>
                <a:cs typeface="Arial" panose="020B0604020202020204" pitchFamily="34" charset="0"/>
              </a:rPr>
              <a:t> (</a:t>
            </a:r>
            <a:r>
              <a:rPr lang="en-US" altLang="en-US" sz="1800">
                <a:cs typeface="Arial" panose="020B0604020202020204" pitchFamily="34" charset="0"/>
              </a:rPr>
              <a:t>recursive call</a:t>
            </a:r>
            <a:r>
              <a:rPr lang="ro-RO" altLang="en-US" sz="180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FEF40340-787B-4728-BD7F-68EB37FF36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8507" y="251537"/>
            <a:ext cx="8565931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36867" name="Rectangle 22">
            <a:extLst>
              <a:ext uri="{FF2B5EF4-FFF2-40B4-BE49-F238E27FC236}">
                <a16:creationId xmlns:a16="http://schemas.microsoft.com/office/drawing/2014/main" id="{57A2122F-43F1-4C0A-A829-7A9F03A4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6868" name="Rectangle 13">
            <a:extLst>
              <a:ext uri="{FF2B5EF4-FFF2-40B4-BE49-F238E27FC236}">
                <a16:creationId xmlns:a16="http://schemas.microsoft.com/office/drawing/2014/main" id="{6BEA0E0F-173E-463F-B5B8-266E972B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6869" name="Rectangle 32">
            <a:extLst>
              <a:ext uri="{FF2B5EF4-FFF2-40B4-BE49-F238E27FC236}">
                <a16:creationId xmlns:a16="http://schemas.microsoft.com/office/drawing/2014/main" id="{E082CC08-0989-4104-AE8B-754D87A2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DD0A2A43-7352-4FD9-8B81-06F90D7AD2C5}"/>
              </a:ext>
            </a:extLst>
          </p:cNvPr>
          <p:cNvSpPr/>
          <p:nvPr/>
        </p:nvSpPr>
        <p:spPr>
          <a:xfrm>
            <a:off x="5378450" y="6825360"/>
            <a:ext cx="104775" cy="1254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75" name="Left Arrow 74">
            <a:extLst>
              <a:ext uri="{FF2B5EF4-FFF2-40B4-BE49-F238E27FC236}">
                <a16:creationId xmlns:a16="http://schemas.microsoft.com/office/drawing/2014/main" id="{247DBB2D-0F74-45EB-92BC-B2E3888C52F9}"/>
              </a:ext>
            </a:extLst>
          </p:cNvPr>
          <p:cNvSpPr/>
          <p:nvPr/>
        </p:nvSpPr>
        <p:spPr>
          <a:xfrm>
            <a:off x="5383213" y="5366840"/>
            <a:ext cx="107950" cy="1254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prstClr val="black"/>
              </a:solidFill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E50F4D1-1164-4934-8312-EABC9FBF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1906649"/>
            <a:ext cx="7325163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173" name="Line 226"/>
          <p:cNvCxnSpPr>
            <a:cxnSpLocks noChangeShapeType="1"/>
          </p:cNvCxnSpPr>
          <p:nvPr/>
        </p:nvCxnSpPr>
        <p:spPr bwMode="auto">
          <a:xfrm>
            <a:off x="1135063" y="48033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Line 227"/>
          <p:cNvCxnSpPr>
            <a:cxnSpLocks noChangeShapeType="1"/>
          </p:cNvCxnSpPr>
          <p:nvPr/>
        </p:nvCxnSpPr>
        <p:spPr bwMode="auto">
          <a:xfrm>
            <a:off x="641350" y="3939738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Line 230"/>
          <p:cNvCxnSpPr>
            <a:cxnSpLocks noChangeShapeType="1"/>
          </p:cNvCxnSpPr>
          <p:nvPr/>
        </p:nvCxnSpPr>
        <p:spPr bwMode="auto">
          <a:xfrm>
            <a:off x="1135063" y="59860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Line 231"/>
          <p:cNvCxnSpPr>
            <a:cxnSpLocks noChangeShapeType="1"/>
          </p:cNvCxnSpPr>
          <p:nvPr/>
        </p:nvCxnSpPr>
        <p:spPr bwMode="auto">
          <a:xfrm flipH="1">
            <a:off x="1135063" y="4803338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Line 232"/>
          <p:cNvCxnSpPr>
            <a:cxnSpLocks noChangeShapeType="1"/>
          </p:cNvCxnSpPr>
          <p:nvPr/>
        </p:nvCxnSpPr>
        <p:spPr bwMode="auto">
          <a:xfrm flipH="1">
            <a:off x="1135063" y="4803338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Line 233"/>
          <p:cNvCxnSpPr>
            <a:cxnSpLocks noChangeShapeType="1"/>
          </p:cNvCxnSpPr>
          <p:nvPr/>
        </p:nvCxnSpPr>
        <p:spPr bwMode="auto">
          <a:xfrm flipH="1">
            <a:off x="1135063" y="4803338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Line 234"/>
          <p:cNvCxnSpPr>
            <a:cxnSpLocks noChangeShapeType="1"/>
          </p:cNvCxnSpPr>
          <p:nvPr/>
        </p:nvCxnSpPr>
        <p:spPr bwMode="auto">
          <a:xfrm flipH="1">
            <a:off x="1135063" y="4803338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Line 235"/>
          <p:cNvCxnSpPr>
            <a:cxnSpLocks noChangeShapeType="1"/>
          </p:cNvCxnSpPr>
          <p:nvPr/>
        </p:nvCxnSpPr>
        <p:spPr bwMode="auto">
          <a:xfrm flipH="1">
            <a:off x="1249363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Line 236"/>
          <p:cNvCxnSpPr>
            <a:cxnSpLocks noChangeShapeType="1"/>
          </p:cNvCxnSpPr>
          <p:nvPr/>
        </p:nvCxnSpPr>
        <p:spPr bwMode="auto">
          <a:xfrm flipH="1">
            <a:off x="1477963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Line 237"/>
          <p:cNvCxnSpPr>
            <a:cxnSpLocks noChangeShapeType="1"/>
          </p:cNvCxnSpPr>
          <p:nvPr/>
        </p:nvCxnSpPr>
        <p:spPr bwMode="auto">
          <a:xfrm flipH="1">
            <a:off x="1706563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Line 238"/>
          <p:cNvCxnSpPr>
            <a:cxnSpLocks noChangeShapeType="1"/>
          </p:cNvCxnSpPr>
          <p:nvPr/>
        </p:nvCxnSpPr>
        <p:spPr bwMode="auto">
          <a:xfrm flipH="1">
            <a:off x="1935163" y="5065276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Line 239"/>
          <p:cNvCxnSpPr>
            <a:cxnSpLocks noChangeShapeType="1"/>
          </p:cNvCxnSpPr>
          <p:nvPr/>
        </p:nvCxnSpPr>
        <p:spPr bwMode="auto">
          <a:xfrm flipH="1">
            <a:off x="2163763" y="5328801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Line 240"/>
          <p:cNvCxnSpPr>
            <a:cxnSpLocks noChangeShapeType="1"/>
          </p:cNvCxnSpPr>
          <p:nvPr/>
        </p:nvCxnSpPr>
        <p:spPr bwMode="auto">
          <a:xfrm flipH="1">
            <a:off x="2392363" y="5592326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" name="Text Box 241"/>
          <p:cNvSpPr txBox="1">
            <a:spLocks noChangeArrowheads="1"/>
          </p:cNvSpPr>
          <p:nvPr/>
        </p:nvSpPr>
        <p:spPr bwMode="auto">
          <a:xfrm>
            <a:off x="1363663" y="5135126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alt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Line 242"/>
          <p:cNvCxnSpPr>
            <a:cxnSpLocks noChangeShapeType="1"/>
          </p:cNvCxnSpPr>
          <p:nvPr/>
        </p:nvCxnSpPr>
        <p:spPr bwMode="auto">
          <a:xfrm flipH="1">
            <a:off x="2620963" y="5854263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" name="Text Box 241"/>
          <p:cNvSpPr txBox="1">
            <a:spLocks noChangeArrowheads="1"/>
          </p:cNvSpPr>
          <p:nvPr/>
        </p:nvSpPr>
        <p:spPr bwMode="auto">
          <a:xfrm>
            <a:off x="1343025" y="45699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189" name="Line 226"/>
          <p:cNvCxnSpPr>
            <a:cxnSpLocks noChangeShapeType="1"/>
          </p:cNvCxnSpPr>
          <p:nvPr/>
        </p:nvCxnSpPr>
        <p:spPr bwMode="auto">
          <a:xfrm>
            <a:off x="1135063" y="45556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Text Box 241"/>
          <p:cNvSpPr txBox="1">
            <a:spLocks noChangeArrowheads="1"/>
          </p:cNvSpPr>
          <p:nvPr/>
        </p:nvSpPr>
        <p:spPr bwMode="auto">
          <a:xfrm>
            <a:off x="1152525" y="4320738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1" name="Line 226"/>
          <p:cNvCxnSpPr>
            <a:cxnSpLocks noChangeShapeType="1"/>
          </p:cNvCxnSpPr>
          <p:nvPr/>
        </p:nvCxnSpPr>
        <p:spPr bwMode="auto">
          <a:xfrm>
            <a:off x="1135063" y="43207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Text Box 241"/>
          <p:cNvSpPr txBox="1">
            <a:spLocks noChangeArrowheads="1"/>
          </p:cNvSpPr>
          <p:nvPr/>
        </p:nvSpPr>
        <p:spPr bwMode="auto">
          <a:xfrm>
            <a:off x="1152525" y="4071501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193" name="Line 226"/>
          <p:cNvCxnSpPr>
            <a:cxnSpLocks noChangeShapeType="1"/>
          </p:cNvCxnSpPr>
          <p:nvPr/>
        </p:nvCxnSpPr>
        <p:spPr bwMode="auto">
          <a:xfrm>
            <a:off x="1135063" y="40730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Line 227"/>
          <p:cNvCxnSpPr>
            <a:cxnSpLocks noChangeShapeType="1"/>
          </p:cNvCxnSpPr>
          <p:nvPr/>
        </p:nvCxnSpPr>
        <p:spPr bwMode="auto">
          <a:xfrm>
            <a:off x="666750" y="5897126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Text Box 241"/>
          <p:cNvSpPr txBox="1">
            <a:spLocks noChangeArrowheads="1"/>
          </p:cNvSpPr>
          <p:nvPr/>
        </p:nvSpPr>
        <p:spPr bwMode="auto">
          <a:xfrm>
            <a:off x="1147763" y="385877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Line 226"/>
          <p:cNvCxnSpPr>
            <a:cxnSpLocks noChangeShapeType="1"/>
          </p:cNvCxnSpPr>
          <p:nvPr/>
        </p:nvCxnSpPr>
        <p:spPr bwMode="auto">
          <a:xfrm>
            <a:off x="1130300" y="4071501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Line 226"/>
          <p:cNvCxnSpPr>
            <a:cxnSpLocks noChangeShapeType="1"/>
          </p:cNvCxnSpPr>
          <p:nvPr/>
        </p:nvCxnSpPr>
        <p:spPr bwMode="auto">
          <a:xfrm>
            <a:off x="1130300" y="384607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Text Box 228"/>
          <p:cNvSpPr txBox="1">
            <a:spLocks noChangeArrowheads="1"/>
          </p:cNvSpPr>
          <p:nvPr/>
        </p:nvSpPr>
        <p:spPr bwMode="auto">
          <a:xfrm>
            <a:off x="168275" y="5659001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199" name="Text Box 241"/>
          <p:cNvSpPr txBox="1">
            <a:spLocks noChangeArrowheads="1"/>
          </p:cNvSpPr>
          <p:nvPr/>
        </p:nvSpPr>
        <p:spPr bwMode="auto">
          <a:xfrm>
            <a:off x="1147763" y="3622238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00" name="Text Box 228"/>
          <p:cNvSpPr txBox="1">
            <a:spLocks noChangeArrowheads="1"/>
          </p:cNvSpPr>
          <p:nvPr/>
        </p:nvSpPr>
        <p:spPr bwMode="auto">
          <a:xfrm>
            <a:off x="230188" y="3798451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Line 226"/>
          <p:cNvCxnSpPr>
            <a:cxnSpLocks noChangeShapeType="1"/>
          </p:cNvCxnSpPr>
          <p:nvPr/>
        </p:nvCxnSpPr>
        <p:spPr bwMode="auto">
          <a:xfrm>
            <a:off x="1130300" y="36222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" name="Text Box 241"/>
          <p:cNvSpPr txBox="1">
            <a:spLocks noChangeArrowheads="1"/>
          </p:cNvSpPr>
          <p:nvPr/>
        </p:nvSpPr>
        <p:spPr bwMode="auto">
          <a:xfrm>
            <a:off x="1147763" y="339522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03" name="Line 226"/>
          <p:cNvCxnSpPr>
            <a:cxnSpLocks noChangeShapeType="1"/>
          </p:cNvCxnSpPr>
          <p:nvPr/>
        </p:nvCxnSpPr>
        <p:spPr bwMode="auto">
          <a:xfrm>
            <a:off x="1130300" y="33952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241"/>
          <p:cNvSpPr txBox="1">
            <a:spLocks noChangeArrowheads="1"/>
          </p:cNvSpPr>
          <p:nvPr/>
        </p:nvSpPr>
        <p:spPr bwMode="auto">
          <a:xfrm>
            <a:off x="1338263" y="31602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sp>
        <p:nvSpPr>
          <p:cNvPr id="205" name="Text Box 241"/>
          <p:cNvSpPr txBox="1">
            <a:spLocks noChangeArrowheads="1"/>
          </p:cNvSpPr>
          <p:nvPr/>
        </p:nvSpPr>
        <p:spPr bwMode="auto">
          <a:xfrm>
            <a:off x="1147763" y="2909451"/>
            <a:ext cx="1582737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06" name="Text Box 241"/>
          <p:cNvSpPr txBox="1">
            <a:spLocks noChangeArrowheads="1"/>
          </p:cNvSpPr>
          <p:nvPr/>
        </p:nvSpPr>
        <p:spPr bwMode="auto">
          <a:xfrm>
            <a:off x="1147763" y="2660213"/>
            <a:ext cx="1582737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07" name="Line 226"/>
          <p:cNvCxnSpPr>
            <a:cxnSpLocks noChangeShapeType="1"/>
          </p:cNvCxnSpPr>
          <p:nvPr/>
        </p:nvCxnSpPr>
        <p:spPr bwMode="auto">
          <a:xfrm>
            <a:off x="1120775" y="31285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Line 226"/>
          <p:cNvCxnSpPr>
            <a:cxnSpLocks noChangeShapeType="1"/>
          </p:cNvCxnSpPr>
          <p:nvPr/>
        </p:nvCxnSpPr>
        <p:spPr bwMode="auto">
          <a:xfrm>
            <a:off x="1120775" y="288087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Line 226"/>
          <p:cNvCxnSpPr>
            <a:cxnSpLocks noChangeShapeType="1"/>
          </p:cNvCxnSpPr>
          <p:nvPr/>
        </p:nvCxnSpPr>
        <p:spPr bwMode="auto">
          <a:xfrm>
            <a:off x="1120775" y="26459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Line 227"/>
          <p:cNvCxnSpPr>
            <a:cxnSpLocks noChangeShapeType="1"/>
          </p:cNvCxnSpPr>
          <p:nvPr/>
        </p:nvCxnSpPr>
        <p:spPr bwMode="auto">
          <a:xfrm>
            <a:off x="623888" y="27554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Text Box 228"/>
          <p:cNvSpPr txBox="1">
            <a:spLocks noChangeArrowheads="1"/>
          </p:cNvSpPr>
          <p:nvPr/>
        </p:nvSpPr>
        <p:spPr bwMode="auto">
          <a:xfrm>
            <a:off x="225425" y="2617351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2" name="Line 226"/>
          <p:cNvCxnSpPr>
            <a:cxnSpLocks noChangeShapeType="1"/>
          </p:cNvCxnSpPr>
          <p:nvPr/>
        </p:nvCxnSpPr>
        <p:spPr bwMode="auto">
          <a:xfrm>
            <a:off x="1130300" y="3392051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61"/>
          <p:cNvSpPr txBox="1">
            <a:spLocks noChangeArrowheads="1"/>
          </p:cNvSpPr>
          <p:nvPr/>
        </p:nvSpPr>
        <p:spPr bwMode="auto">
          <a:xfrm>
            <a:off x="222208" y="6125293"/>
            <a:ext cx="27401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800"/>
              <a:t>(3) De</a:t>
            </a:r>
            <a:r>
              <a:rPr lang="en-US" altLang="en-US" sz="1800"/>
              <a:t>allocating</a:t>
            </a:r>
            <a:r>
              <a:rPr lang="ro-RO" altLang="en-US" sz="1800"/>
              <a:t> </a:t>
            </a:r>
            <a:r>
              <a:rPr lang="en-US" altLang="en-US" sz="1800"/>
              <a:t>s</a:t>
            </a:r>
            <a:r>
              <a:rPr lang="ro-RO" altLang="en-US" sz="1800"/>
              <a:t>tackframe</a:t>
            </a:r>
          </a:p>
          <a:p>
            <a:pPr eaLnBrk="1" hangingPunct="1"/>
            <a:endParaRPr lang="ro-RO" altLang="en-US" sz="1800"/>
          </a:p>
        </p:txBody>
      </p:sp>
      <p:cxnSp>
        <p:nvCxnSpPr>
          <p:cNvPr id="214" name="Line 243"/>
          <p:cNvCxnSpPr>
            <a:cxnSpLocks noChangeShapeType="1"/>
          </p:cNvCxnSpPr>
          <p:nvPr/>
        </p:nvCxnSpPr>
        <p:spPr bwMode="auto">
          <a:xfrm>
            <a:off x="1135063" y="2645926"/>
            <a:ext cx="0" cy="334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Line 229"/>
          <p:cNvCxnSpPr>
            <a:cxnSpLocks noChangeShapeType="1"/>
          </p:cNvCxnSpPr>
          <p:nvPr/>
        </p:nvCxnSpPr>
        <p:spPr bwMode="auto">
          <a:xfrm>
            <a:off x="2735263" y="2645926"/>
            <a:ext cx="0" cy="334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15"/>
          <p:cNvCxnSpPr>
            <a:cxnSpLocks/>
          </p:cNvCxnSpPr>
          <p:nvPr/>
        </p:nvCxnSpPr>
        <p:spPr>
          <a:xfrm>
            <a:off x="2323775" y="6414437"/>
            <a:ext cx="1514475" cy="35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Placeholder 2">
            <a:extLst>
              <a:ext uri="{FF2B5EF4-FFF2-40B4-BE49-F238E27FC236}">
                <a16:creationId xmlns:a16="http://schemas.microsoft.com/office/drawing/2014/main" id="{53046B6F-761F-4431-AE2F-DF493A505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67493" y="1052870"/>
            <a:ext cx="9023651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>
                <a:cs typeface="Arial" panose="020B0604020202020204" pitchFamily="34" charset="0"/>
              </a:rPr>
              <a:t>Calling subprograms</a:t>
            </a:r>
            <a:r>
              <a:rPr lang="ro-RO" altLang="en-US" sz="2800">
                <a:cs typeface="Arial" panose="020B0604020202020204" pitchFamily="34" charset="0"/>
              </a:rPr>
              <a:t> – </a:t>
            </a:r>
            <a:r>
              <a:rPr lang="en-US" altLang="en-US" sz="2800" u="sng">
                <a:cs typeface="Arial" panose="020B0604020202020204" pitchFamily="34" charset="0"/>
              </a:rPr>
              <a:t>exit code</a:t>
            </a:r>
            <a:endParaRPr lang="ro-RO" altLang="en-US" sz="2800" u="sng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cs typeface="Arial" panose="020B0604020202020204" pitchFamily="34" charset="0"/>
              </a:rPr>
              <a:t>Example</a:t>
            </a:r>
            <a:r>
              <a:rPr lang="ro-RO" altLang="en-US" sz="1800">
                <a:cs typeface="Arial" panose="020B0604020202020204" pitchFamily="34" charset="0"/>
              </a:rPr>
              <a:t>: </a:t>
            </a:r>
            <a:r>
              <a:rPr lang="en-US" altLang="en-US" sz="1800" err="1">
                <a:cs typeface="Arial" panose="020B0604020202020204" pitchFamily="34" charset="0"/>
              </a:rPr>
              <a:t>asm</a:t>
            </a:r>
            <a:r>
              <a:rPr lang="en-US" altLang="en-US" sz="180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>
                <a:cs typeface="Arial" panose="020B0604020202020204" pitchFamily="34" charset="0"/>
              </a:rPr>
              <a:t> (</a:t>
            </a:r>
            <a:r>
              <a:rPr lang="en-US" altLang="en-US" sz="1800">
                <a:cs typeface="Arial" panose="020B0604020202020204" pitchFamily="34" charset="0"/>
              </a:rPr>
              <a:t>recursive call</a:t>
            </a:r>
            <a:r>
              <a:rPr lang="ro-RO" altLang="en-US" sz="180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F585471B-055A-4396-8E68-08D05CA0B5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1739" y="272204"/>
            <a:ext cx="9186040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37891" name="Rectangle 22">
            <a:extLst>
              <a:ext uri="{FF2B5EF4-FFF2-40B4-BE49-F238E27FC236}">
                <a16:creationId xmlns:a16="http://schemas.microsoft.com/office/drawing/2014/main" id="{A7895618-1C06-411D-B90B-5A91823F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7892" name="Rectangle 13">
            <a:extLst>
              <a:ext uri="{FF2B5EF4-FFF2-40B4-BE49-F238E27FC236}">
                <a16:creationId xmlns:a16="http://schemas.microsoft.com/office/drawing/2014/main" id="{35214135-0883-4FEB-B257-78BA241F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7893" name="Rectangle 32">
            <a:extLst>
              <a:ext uri="{FF2B5EF4-FFF2-40B4-BE49-F238E27FC236}">
                <a16:creationId xmlns:a16="http://schemas.microsoft.com/office/drawing/2014/main" id="{38221A76-4DE9-4F6D-A106-64C61A54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91A0AE69-CC02-48BC-8B31-FD5053556182}"/>
              </a:ext>
            </a:extLst>
          </p:cNvPr>
          <p:cNvSpPr/>
          <p:nvPr/>
        </p:nvSpPr>
        <p:spPr>
          <a:xfrm>
            <a:off x="5378450" y="5219700"/>
            <a:ext cx="104775" cy="1254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5E2F1FCF-F518-4603-A5D3-AFC3BF47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330" y="1854205"/>
            <a:ext cx="7304307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48" name="Line 226"/>
          <p:cNvCxnSpPr>
            <a:cxnSpLocks noChangeShapeType="1"/>
          </p:cNvCxnSpPr>
          <p:nvPr/>
        </p:nvCxnSpPr>
        <p:spPr bwMode="auto">
          <a:xfrm>
            <a:off x="998432" y="48033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227"/>
          <p:cNvCxnSpPr>
            <a:cxnSpLocks noChangeShapeType="1"/>
          </p:cNvCxnSpPr>
          <p:nvPr/>
        </p:nvCxnSpPr>
        <p:spPr bwMode="auto">
          <a:xfrm>
            <a:off x="504719" y="3939738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230"/>
          <p:cNvCxnSpPr>
            <a:cxnSpLocks noChangeShapeType="1"/>
          </p:cNvCxnSpPr>
          <p:nvPr/>
        </p:nvCxnSpPr>
        <p:spPr bwMode="auto">
          <a:xfrm>
            <a:off x="998432" y="59860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231"/>
          <p:cNvCxnSpPr>
            <a:cxnSpLocks noChangeShapeType="1"/>
          </p:cNvCxnSpPr>
          <p:nvPr/>
        </p:nvCxnSpPr>
        <p:spPr bwMode="auto">
          <a:xfrm flipH="1">
            <a:off x="998432" y="4803338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232"/>
          <p:cNvCxnSpPr>
            <a:cxnSpLocks noChangeShapeType="1"/>
          </p:cNvCxnSpPr>
          <p:nvPr/>
        </p:nvCxnSpPr>
        <p:spPr bwMode="auto">
          <a:xfrm flipH="1">
            <a:off x="998432" y="4803338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233"/>
          <p:cNvCxnSpPr>
            <a:cxnSpLocks noChangeShapeType="1"/>
          </p:cNvCxnSpPr>
          <p:nvPr/>
        </p:nvCxnSpPr>
        <p:spPr bwMode="auto">
          <a:xfrm flipH="1">
            <a:off x="998432" y="4803338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234"/>
          <p:cNvCxnSpPr>
            <a:cxnSpLocks noChangeShapeType="1"/>
          </p:cNvCxnSpPr>
          <p:nvPr/>
        </p:nvCxnSpPr>
        <p:spPr bwMode="auto">
          <a:xfrm flipH="1">
            <a:off x="998432" y="4803338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235"/>
          <p:cNvCxnSpPr>
            <a:cxnSpLocks noChangeShapeType="1"/>
          </p:cNvCxnSpPr>
          <p:nvPr/>
        </p:nvCxnSpPr>
        <p:spPr bwMode="auto">
          <a:xfrm flipH="1">
            <a:off x="1112732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236"/>
          <p:cNvCxnSpPr>
            <a:cxnSpLocks noChangeShapeType="1"/>
          </p:cNvCxnSpPr>
          <p:nvPr/>
        </p:nvCxnSpPr>
        <p:spPr bwMode="auto">
          <a:xfrm flipH="1">
            <a:off x="1341332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37"/>
          <p:cNvCxnSpPr>
            <a:cxnSpLocks noChangeShapeType="1"/>
          </p:cNvCxnSpPr>
          <p:nvPr/>
        </p:nvCxnSpPr>
        <p:spPr bwMode="auto">
          <a:xfrm flipH="1">
            <a:off x="1569932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38"/>
          <p:cNvCxnSpPr>
            <a:cxnSpLocks noChangeShapeType="1"/>
          </p:cNvCxnSpPr>
          <p:nvPr/>
        </p:nvCxnSpPr>
        <p:spPr bwMode="auto">
          <a:xfrm flipH="1">
            <a:off x="1798532" y="5065276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239"/>
          <p:cNvCxnSpPr>
            <a:cxnSpLocks noChangeShapeType="1"/>
          </p:cNvCxnSpPr>
          <p:nvPr/>
        </p:nvCxnSpPr>
        <p:spPr bwMode="auto">
          <a:xfrm flipH="1">
            <a:off x="2027132" y="5328801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Line 240"/>
          <p:cNvCxnSpPr>
            <a:cxnSpLocks noChangeShapeType="1"/>
          </p:cNvCxnSpPr>
          <p:nvPr/>
        </p:nvCxnSpPr>
        <p:spPr bwMode="auto">
          <a:xfrm flipH="1">
            <a:off x="2255732" y="5592326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241"/>
          <p:cNvSpPr txBox="1">
            <a:spLocks noChangeArrowheads="1"/>
          </p:cNvSpPr>
          <p:nvPr/>
        </p:nvSpPr>
        <p:spPr bwMode="auto">
          <a:xfrm>
            <a:off x="1227032" y="5135126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Line 242"/>
          <p:cNvCxnSpPr>
            <a:cxnSpLocks noChangeShapeType="1"/>
          </p:cNvCxnSpPr>
          <p:nvPr/>
        </p:nvCxnSpPr>
        <p:spPr bwMode="auto">
          <a:xfrm flipH="1">
            <a:off x="2484332" y="5854263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1206394" y="45699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69" name="Line 226"/>
          <p:cNvCxnSpPr>
            <a:cxnSpLocks noChangeShapeType="1"/>
          </p:cNvCxnSpPr>
          <p:nvPr/>
        </p:nvCxnSpPr>
        <p:spPr bwMode="auto">
          <a:xfrm>
            <a:off x="998432" y="45556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41"/>
          <p:cNvSpPr txBox="1">
            <a:spLocks noChangeArrowheads="1"/>
          </p:cNvSpPr>
          <p:nvPr/>
        </p:nvSpPr>
        <p:spPr bwMode="auto">
          <a:xfrm>
            <a:off x="1015894" y="4320738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Line 226"/>
          <p:cNvCxnSpPr>
            <a:cxnSpLocks noChangeShapeType="1"/>
          </p:cNvCxnSpPr>
          <p:nvPr/>
        </p:nvCxnSpPr>
        <p:spPr bwMode="auto">
          <a:xfrm>
            <a:off x="998432" y="43207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241"/>
          <p:cNvSpPr txBox="1">
            <a:spLocks noChangeArrowheads="1"/>
          </p:cNvSpPr>
          <p:nvPr/>
        </p:nvSpPr>
        <p:spPr bwMode="auto">
          <a:xfrm>
            <a:off x="1015894" y="4071501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76" name="Line 226"/>
          <p:cNvCxnSpPr>
            <a:cxnSpLocks noChangeShapeType="1"/>
          </p:cNvCxnSpPr>
          <p:nvPr/>
        </p:nvCxnSpPr>
        <p:spPr bwMode="auto">
          <a:xfrm>
            <a:off x="998432" y="40730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Line 227"/>
          <p:cNvCxnSpPr>
            <a:cxnSpLocks noChangeShapeType="1"/>
          </p:cNvCxnSpPr>
          <p:nvPr/>
        </p:nvCxnSpPr>
        <p:spPr bwMode="auto">
          <a:xfrm>
            <a:off x="530119" y="5897126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011132" y="385877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Line 226"/>
          <p:cNvCxnSpPr>
            <a:cxnSpLocks noChangeShapeType="1"/>
          </p:cNvCxnSpPr>
          <p:nvPr/>
        </p:nvCxnSpPr>
        <p:spPr bwMode="auto">
          <a:xfrm>
            <a:off x="993669" y="4071501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Line 226"/>
          <p:cNvCxnSpPr>
            <a:cxnSpLocks noChangeShapeType="1"/>
          </p:cNvCxnSpPr>
          <p:nvPr/>
        </p:nvCxnSpPr>
        <p:spPr bwMode="auto">
          <a:xfrm>
            <a:off x="993669" y="384607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228"/>
          <p:cNvSpPr txBox="1">
            <a:spLocks noChangeArrowheads="1"/>
          </p:cNvSpPr>
          <p:nvPr/>
        </p:nvSpPr>
        <p:spPr bwMode="auto">
          <a:xfrm>
            <a:off x="31644" y="5659001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87" name="Text Box 241"/>
          <p:cNvSpPr txBox="1">
            <a:spLocks noChangeArrowheads="1"/>
          </p:cNvSpPr>
          <p:nvPr/>
        </p:nvSpPr>
        <p:spPr bwMode="auto">
          <a:xfrm>
            <a:off x="1011132" y="3622238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88" name="Text Box 228"/>
          <p:cNvSpPr txBox="1">
            <a:spLocks noChangeArrowheads="1"/>
          </p:cNvSpPr>
          <p:nvPr/>
        </p:nvSpPr>
        <p:spPr bwMode="auto">
          <a:xfrm>
            <a:off x="93557" y="3798451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Line 226"/>
          <p:cNvCxnSpPr>
            <a:cxnSpLocks noChangeShapeType="1"/>
          </p:cNvCxnSpPr>
          <p:nvPr/>
        </p:nvCxnSpPr>
        <p:spPr bwMode="auto">
          <a:xfrm>
            <a:off x="993669" y="36222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Text Box 241"/>
          <p:cNvSpPr txBox="1">
            <a:spLocks noChangeArrowheads="1"/>
          </p:cNvSpPr>
          <p:nvPr/>
        </p:nvSpPr>
        <p:spPr bwMode="auto">
          <a:xfrm>
            <a:off x="1011132" y="339522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92" name="Line 226"/>
          <p:cNvCxnSpPr>
            <a:cxnSpLocks noChangeShapeType="1"/>
          </p:cNvCxnSpPr>
          <p:nvPr/>
        </p:nvCxnSpPr>
        <p:spPr bwMode="auto">
          <a:xfrm>
            <a:off x="993669" y="33952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 Box 241"/>
          <p:cNvSpPr txBox="1">
            <a:spLocks noChangeArrowheads="1"/>
          </p:cNvSpPr>
          <p:nvPr/>
        </p:nvSpPr>
        <p:spPr bwMode="auto">
          <a:xfrm>
            <a:off x="1201632" y="31602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95" name="Line 226"/>
          <p:cNvCxnSpPr>
            <a:cxnSpLocks noChangeShapeType="1"/>
          </p:cNvCxnSpPr>
          <p:nvPr/>
        </p:nvCxnSpPr>
        <p:spPr bwMode="auto">
          <a:xfrm>
            <a:off x="984144" y="31285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Line 227"/>
          <p:cNvCxnSpPr>
            <a:cxnSpLocks noChangeShapeType="1"/>
          </p:cNvCxnSpPr>
          <p:nvPr/>
        </p:nvCxnSpPr>
        <p:spPr bwMode="auto">
          <a:xfrm>
            <a:off x="509482" y="3160276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93557" y="3023751"/>
            <a:ext cx="482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Line 226"/>
          <p:cNvCxnSpPr>
            <a:cxnSpLocks noChangeShapeType="1"/>
          </p:cNvCxnSpPr>
          <p:nvPr/>
        </p:nvCxnSpPr>
        <p:spPr bwMode="auto">
          <a:xfrm>
            <a:off x="993669" y="3392051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61"/>
          <p:cNvSpPr txBox="1">
            <a:spLocks noChangeArrowheads="1"/>
          </p:cNvSpPr>
          <p:nvPr/>
        </p:nvSpPr>
        <p:spPr bwMode="auto">
          <a:xfrm>
            <a:off x="4268" y="6100711"/>
            <a:ext cx="3477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800"/>
              <a:t>(4) </a:t>
            </a:r>
            <a:r>
              <a:rPr lang="en-US" altLang="en-US" sz="1800"/>
              <a:t>Return and deallocating </a:t>
            </a:r>
            <a:r>
              <a:rPr lang="en-US" altLang="en-US" sz="1800" err="1"/>
              <a:t>params</a:t>
            </a:r>
            <a:endParaRPr lang="ro-RO" altLang="en-US" sz="1800"/>
          </a:p>
          <a:p>
            <a:pPr eaLnBrk="1" hangingPunct="1"/>
            <a:endParaRPr lang="ro-RO" altLang="en-US" sz="1800"/>
          </a:p>
        </p:txBody>
      </p: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3117744" y="6417826"/>
            <a:ext cx="688975" cy="47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Line 243"/>
          <p:cNvCxnSpPr>
            <a:cxnSpLocks noChangeShapeType="1"/>
          </p:cNvCxnSpPr>
          <p:nvPr/>
        </p:nvCxnSpPr>
        <p:spPr bwMode="auto">
          <a:xfrm>
            <a:off x="998432" y="3128526"/>
            <a:ext cx="0" cy="285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Line 229"/>
          <p:cNvCxnSpPr>
            <a:cxnSpLocks noChangeShapeType="1"/>
          </p:cNvCxnSpPr>
          <p:nvPr/>
        </p:nvCxnSpPr>
        <p:spPr bwMode="auto">
          <a:xfrm>
            <a:off x="2598632" y="3128526"/>
            <a:ext cx="0" cy="285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Placeholder 2">
            <a:extLst>
              <a:ext uri="{FF2B5EF4-FFF2-40B4-BE49-F238E27FC236}">
                <a16:creationId xmlns:a16="http://schemas.microsoft.com/office/drawing/2014/main" id="{FFBD3380-3E23-4BFD-AD42-CC78A6A35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67493" y="1029495"/>
            <a:ext cx="8844975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>
                <a:cs typeface="Arial" panose="020B0604020202020204" pitchFamily="34" charset="0"/>
              </a:rPr>
              <a:t>Calling subprograms</a:t>
            </a:r>
            <a:r>
              <a:rPr lang="ro-RO" altLang="en-US" sz="2800">
                <a:cs typeface="Arial" panose="020B0604020202020204" pitchFamily="34" charset="0"/>
              </a:rPr>
              <a:t> – </a:t>
            </a:r>
            <a:r>
              <a:rPr lang="en-US" altLang="en-US" sz="2800" u="sng">
                <a:cs typeface="Arial" panose="020B0604020202020204" pitchFamily="34" charset="0"/>
              </a:rPr>
              <a:t>exit code</a:t>
            </a:r>
            <a:endParaRPr lang="ro-RO" altLang="en-US" sz="2800" u="sng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cs typeface="Arial" panose="020B0604020202020204" pitchFamily="34" charset="0"/>
              </a:rPr>
              <a:t>Example</a:t>
            </a:r>
            <a:r>
              <a:rPr lang="ro-RO" altLang="en-US" sz="1800">
                <a:cs typeface="Arial" panose="020B0604020202020204" pitchFamily="34" charset="0"/>
              </a:rPr>
              <a:t>: </a:t>
            </a:r>
            <a:r>
              <a:rPr lang="en-US" altLang="en-US" sz="1800" err="1">
                <a:cs typeface="Arial" panose="020B0604020202020204" pitchFamily="34" charset="0"/>
              </a:rPr>
              <a:t>asm</a:t>
            </a:r>
            <a:r>
              <a:rPr lang="en-US" altLang="en-US" sz="180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>
                <a:cs typeface="Arial" panose="020B0604020202020204" pitchFamily="34" charset="0"/>
              </a:rPr>
              <a:t> (</a:t>
            </a:r>
            <a:r>
              <a:rPr lang="en-US" altLang="en-US" sz="1800">
                <a:cs typeface="Arial" panose="020B0604020202020204" pitchFamily="34" charset="0"/>
              </a:rPr>
              <a:t>recursive call</a:t>
            </a:r>
            <a:r>
              <a:rPr lang="ro-RO" altLang="en-US" sz="180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6FE0F712-0C4A-49BF-B073-50C2012B21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0663" y="338138"/>
            <a:ext cx="8613775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38915" name="Rectangle 22">
            <a:extLst>
              <a:ext uri="{FF2B5EF4-FFF2-40B4-BE49-F238E27FC236}">
                <a16:creationId xmlns:a16="http://schemas.microsoft.com/office/drawing/2014/main" id="{A9BFA966-C7BE-43D0-A202-7B5F2BB9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8916" name="Rectangle 13">
            <a:extLst>
              <a:ext uri="{FF2B5EF4-FFF2-40B4-BE49-F238E27FC236}">
                <a16:creationId xmlns:a16="http://schemas.microsoft.com/office/drawing/2014/main" id="{5C7243C6-8A97-4D3F-A76A-7F27C49D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8917" name="Rectangle 32">
            <a:extLst>
              <a:ext uri="{FF2B5EF4-FFF2-40B4-BE49-F238E27FC236}">
                <a16:creationId xmlns:a16="http://schemas.microsoft.com/office/drawing/2014/main" id="{93F20270-6715-4C83-BA1D-A52A42FC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AA90D6D4-CDF6-4FA4-B4A3-C023DA482240}"/>
              </a:ext>
            </a:extLst>
          </p:cNvPr>
          <p:cNvSpPr/>
          <p:nvPr/>
        </p:nvSpPr>
        <p:spPr>
          <a:xfrm>
            <a:off x="5126203" y="5707495"/>
            <a:ext cx="104775" cy="1238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0A1B815F-C913-4811-B2B5-DD90CB71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2" y="1932201"/>
            <a:ext cx="7285476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51" name="Line 226"/>
          <p:cNvCxnSpPr>
            <a:cxnSpLocks noChangeShapeType="1"/>
          </p:cNvCxnSpPr>
          <p:nvPr/>
        </p:nvCxnSpPr>
        <p:spPr bwMode="auto">
          <a:xfrm>
            <a:off x="935370" y="478232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227"/>
          <p:cNvCxnSpPr>
            <a:cxnSpLocks noChangeShapeType="1"/>
          </p:cNvCxnSpPr>
          <p:nvPr/>
        </p:nvCxnSpPr>
        <p:spPr bwMode="auto">
          <a:xfrm>
            <a:off x="441657" y="3918721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230"/>
          <p:cNvCxnSpPr>
            <a:cxnSpLocks noChangeShapeType="1"/>
          </p:cNvCxnSpPr>
          <p:nvPr/>
        </p:nvCxnSpPr>
        <p:spPr bwMode="auto">
          <a:xfrm>
            <a:off x="935370" y="596500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231"/>
          <p:cNvCxnSpPr>
            <a:cxnSpLocks noChangeShapeType="1"/>
          </p:cNvCxnSpPr>
          <p:nvPr/>
        </p:nvCxnSpPr>
        <p:spPr bwMode="auto">
          <a:xfrm flipH="1">
            <a:off x="935370" y="4782321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232"/>
          <p:cNvCxnSpPr>
            <a:cxnSpLocks noChangeShapeType="1"/>
          </p:cNvCxnSpPr>
          <p:nvPr/>
        </p:nvCxnSpPr>
        <p:spPr bwMode="auto">
          <a:xfrm flipH="1">
            <a:off x="935370" y="4782321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233"/>
          <p:cNvCxnSpPr>
            <a:cxnSpLocks noChangeShapeType="1"/>
          </p:cNvCxnSpPr>
          <p:nvPr/>
        </p:nvCxnSpPr>
        <p:spPr bwMode="auto">
          <a:xfrm flipH="1">
            <a:off x="935370" y="4782321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234"/>
          <p:cNvCxnSpPr>
            <a:cxnSpLocks noChangeShapeType="1"/>
          </p:cNvCxnSpPr>
          <p:nvPr/>
        </p:nvCxnSpPr>
        <p:spPr bwMode="auto">
          <a:xfrm flipH="1">
            <a:off x="935370" y="4782321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35"/>
          <p:cNvCxnSpPr>
            <a:cxnSpLocks noChangeShapeType="1"/>
          </p:cNvCxnSpPr>
          <p:nvPr/>
        </p:nvCxnSpPr>
        <p:spPr bwMode="auto">
          <a:xfrm flipH="1">
            <a:off x="1049670" y="4782321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36"/>
          <p:cNvCxnSpPr>
            <a:cxnSpLocks noChangeShapeType="1"/>
          </p:cNvCxnSpPr>
          <p:nvPr/>
        </p:nvCxnSpPr>
        <p:spPr bwMode="auto">
          <a:xfrm flipH="1">
            <a:off x="1278270" y="4782321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237"/>
          <p:cNvCxnSpPr>
            <a:cxnSpLocks noChangeShapeType="1"/>
          </p:cNvCxnSpPr>
          <p:nvPr/>
        </p:nvCxnSpPr>
        <p:spPr bwMode="auto">
          <a:xfrm flipH="1">
            <a:off x="1506870" y="4782321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Line 238"/>
          <p:cNvCxnSpPr>
            <a:cxnSpLocks noChangeShapeType="1"/>
          </p:cNvCxnSpPr>
          <p:nvPr/>
        </p:nvCxnSpPr>
        <p:spPr bwMode="auto">
          <a:xfrm flipH="1">
            <a:off x="1735470" y="5044259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Line 239"/>
          <p:cNvCxnSpPr>
            <a:cxnSpLocks noChangeShapeType="1"/>
          </p:cNvCxnSpPr>
          <p:nvPr/>
        </p:nvCxnSpPr>
        <p:spPr bwMode="auto">
          <a:xfrm flipH="1">
            <a:off x="1964070" y="5307784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Line 240"/>
          <p:cNvCxnSpPr>
            <a:cxnSpLocks noChangeShapeType="1"/>
          </p:cNvCxnSpPr>
          <p:nvPr/>
        </p:nvCxnSpPr>
        <p:spPr bwMode="auto">
          <a:xfrm flipH="1">
            <a:off x="2192670" y="5571309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41"/>
          <p:cNvSpPr txBox="1">
            <a:spLocks noChangeArrowheads="1"/>
          </p:cNvSpPr>
          <p:nvPr/>
        </p:nvSpPr>
        <p:spPr bwMode="auto">
          <a:xfrm>
            <a:off x="1163970" y="5114109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Line 242"/>
          <p:cNvCxnSpPr>
            <a:cxnSpLocks noChangeShapeType="1"/>
          </p:cNvCxnSpPr>
          <p:nvPr/>
        </p:nvCxnSpPr>
        <p:spPr bwMode="auto">
          <a:xfrm flipH="1">
            <a:off x="2421270" y="5833246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1143332" y="4548959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69" name="Line 226"/>
          <p:cNvCxnSpPr>
            <a:cxnSpLocks noChangeShapeType="1"/>
          </p:cNvCxnSpPr>
          <p:nvPr/>
        </p:nvCxnSpPr>
        <p:spPr bwMode="auto">
          <a:xfrm>
            <a:off x="935370" y="453467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41"/>
          <p:cNvSpPr txBox="1">
            <a:spLocks noChangeArrowheads="1"/>
          </p:cNvSpPr>
          <p:nvPr/>
        </p:nvSpPr>
        <p:spPr bwMode="auto">
          <a:xfrm>
            <a:off x="952832" y="4299721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Line 226"/>
          <p:cNvCxnSpPr>
            <a:cxnSpLocks noChangeShapeType="1"/>
          </p:cNvCxnSpPr>
          <p:nvPr/>
        </p:nvCxnSpPr>
        <p:spPr bwMode="auto">
          <a:xfrm>
            <a:off x="935370" y="429972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241"/>
          <p:cNvSpPr txBox="1">
            <a:spLocks noChangeArrowheads="1"/>
          </p:cNvSpPr>
          <p:nvPr/>
        </p:nvSpPr>
        <p:spPr bwMode="auto">
          <a:xfrm>
            <a:off x="952832" y="4050484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77" name="Line 226"/>
          <p:cNvCxnSpPr>
            <a:cxnSpLocks noChangeShapeType="1"/>
          </p:cNvCxnSpPr>
          <p:nvPr/>
        </p:nvCxnSpPr>
        <p:spPr bwMode="auto">
          <a:xfrm>
            <a:off x="935370" y="405207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Line 227"/>
          <p:cNvCxnSpPr>
            <a:cxnSpLocks noChangeShapeType="1"/>
          </p:cNvCxnSpPr>
          <p:nvPr/>
        </p:nvCxnSpPr>
        <p:spPr bwMode="auto">
          <a:xfrm>
            <a:off x="467057" y="5876109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41"/>
          <p:cNvSpPr txBox="1">
            <a:spLocks noChangeArrowheads="1"/>
          </p:cNvSpPr>
          <p:nvPr/>
        </p:nvSpPr>
        <p:spPr bwMode="auto">
          <a:xfrm>
            <a:off x="948070" y="3837759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Line 226"/>
          <p:cNvCxnSpPr>
            <a:cxnSpLocks noChangeShapeType="1"/>
          </p:cNvCxnSpPr>
          <p:nvPr/>
        </p:nvCxnSpPr>
        <p:spPr bwMode="auto">
          <a:xfrm>
            <a:off x="930607" y="4050484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Line 226"/>
          <p:cNvCxnSpPr>
            <a:cxnSpLocks noChangeShapeType="1"/>
          </p:cNvCxnSpPr>
          <p:nvPr/>
        </p:nvCxnSpPr>
        <p:spPr bwMode="auto">
          <a:xfrm>
            <a:off x="930607" y="382505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228"/>
          <p:cNvSpPr txBox="1">
            <a:spLocks noChangeArrowheads="1"/>
          </p:cNvSpPr>
          <p:nvPr/>
        </p:nvSpPr>
        <p:spPr bwMode="auto">
          <a:xfrm>
            <a:off x="-31418" y="5637984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91" name="Text Box 241"/>
          <p:cNvSpPr txBox="1">
            <a:spLocks noChangeArrowheads="1"/>
          </p:cNvSpPr>
          <p:nvPr/>
        </p:nvSpPr>
        <p:spPr bwMode="auto">
          <a:xfrm>
            <a:off x="948070" y="3601221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92" name="Text Box 228"/>
          <p:cNvSpPr txBox="1">
            <a:spLocks noChangeArrowheads="1"/>
          </p:cNvSpPr>
          <p:nvPr/>
        </p:nvSpPr>
        <p:spPr bwMode="auto">
          <a:xfrm>
            <a:off x="30495" y="3777434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Line 226"/>
          <p:cNvCxnSpPr>
            <a:cxnSpLocks noChangeShapeType="1"/>
          </p:cNvCxnSpPr>
          <p:nvPr/>
        </p:nvCxnSpPr>
        <p:spPr bwMode="auto">
          <a:xfrm>
            <a:off x="930607" y="360122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 Box 241"/>
          <p:cNvSpPr txBox="1">
            <a:spLocks noChangeArrowheads="1"/>
          </p:cNvSpPr>
          <p:nvPr/>
        </p:nvSpPr>
        <p:spPr bwMode="auto">
          <a:xfrm>
            <a:off x="948070" y="3374209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98" name="Line 226"/>
          <p:cNvCxnSpPr>
            <a:cxnSpLocks noChangeShapeType="1"/>
          </p:cNvCxnSpPr>
          <p:nvPr/>
        </p:nvCxnSpPr>
        <p:spPr bwMode="auto">
          <a:xfrm>
            <a:off x="930607" y="337420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241"/>
          <p:cNvSpPr txBox="1">
            <a:spLocks noChangeArrowheads="1"/>
          </p:cNvSpPr>
          <p:nvPr/>
        </p:nvSpPr>
        <p:spPr bwMode="auto">
          <a:xfrm>
            <a:off x="1138570" y="3139259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upright="1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100" name="Line 226"/>
          <p:cNvCxnSpPr>
            <a:cxnSpLocks noChangeShapeType="1"/>
          </p:cNvCxnSpPr>
          <p:nvPr/>
        </p:nvCxnSpPr>
        <p:spPr bwMode="auto">
          <a:xfrm>
            <a:off x="921082" y="3107509"/>
            <a:ext cx="16002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Line 227"/>
          <p:cNvCxnSpPr>
            <a:cxnSpLocks noChangeShapeType="1"/>
          </p:cNvCxnSpPr>
          <p:nvPr/>
        </p:nvCxnSpPr>
        <p:spPr bwMode="auto">
          <a:xfrm>
            <a:off x="459120" y="3494859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 Box 228"/>
          <p:cNvSpPr txBox="1">
            <a:spLocks noChangeArrowheads="1"/>
          </p:cNvSpPr>
          <p:nvPr/>
        </p:nvSpPr>
        <p:spPr bwMode="auto">
          <a:xfrm>
            <a:off x="30495" y="3371034"/>
            <a:ext cx="482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Line 226"/>
          <p:cNvCxnSpPr>
            <a:cxnSpLocks noChangeShapeType="1"/>
          </p:cNvCxnSpPr>
          <p:nvPr/>
        </p:nvCxnSpPr>
        <p:spPr bwMode="auto">
          <a:xfrm>
            <a:off x="930607" y="3371034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</p:cNvCxnSpPr>
          <p:nvPr/>
        </p:nvCxnSpPr>
        <p:spPr>
          <a:xfrm>
            <a:off x="2557795" y="3239271"/>
            <a:ext cx="1209675" cy="2332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Line 243"/>
          <p:cNvCxnSpPr>
            <a:cxnSpLocks noChangeShapeType="1"/>
          </p:cNvCxnSpPr>
          <p:nvPr/>
        </p:nvCxnSpPr>
        <p:spPr bwMode="auto">
          <a:xfrm>
            <a:off x="935370" y="3107509"/>
            <a:ext cx="0" cy="258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Line 229"/>
          <p:cNvCxnSpPr>
            <a:cxnSpLocks noChangeShapeType="1"/>
          </p:cNvCxnSpPr>
          <p:nvPr/>
        </p:nvCxnSpPr>
        <p:spPr bwMode="auto">
          <a:xfrm>
            <a:off x="935370" y="3369446"/>
            <a:ext cx="6350" cy="260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Line 229"/>
          <p:cNvCxnSpPr>
            <a:cxnSpLocks noChangeShapeType="1"/>
          </p:cNvCxnSpPr>
          <p:nvPr/>
        </p:nvCxnSpPr>
        <p:spPr bwMode="auto">
          <a:xfrm>
            <a:off x="2530807" y="3366271"/>
            <a:ext cx="14288" cy="2586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Line 243"/>
          <p:cNvCxnSpPr>
            <a:cxnSpLocks noChangeShapeType="1"/>
          </p:cNvCxnSpPr>
          <p:nvPr/>
        </p:nvCxnSpPr>
        <p:spPr bwMode="auto">
          <a:xfrm>
            <a:off x="2519695" y="3123384"/>
            <a:ext cx="0" cy="258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Placeholder 2">
            <a:extLst>
              <a:ext uri="{FF2B5EF4-FFF2-40B4-BE49-F238E27FC236}">
                <a16:creationId xmlns:a16="http://schemas.microsoft.com/office/drawing/2014/main" id="{F14F6A1C-05F0-4C73-86F3-46C624208D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67494" y="1014223"/>
            <a:ext cx="9913144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>
                <a:cs typeface="Arial" panose="020B0604020202020204" pitchFamily="34" charset="0"/>
              </a:rPr>
              <a:t>Calling subprograms</a:t>
            </a:r>
            <a:r>
              <a:rPr lang="ro-RO" altLang="en-US" sz="2800">
                <a:cs typeface="Arial" panose="020B0604020202020204" pitchFamily="34" charset="0"/>
              </a:rPr>
              <a:t> – </a:t>
            </a:r>
            <a:r>
              <a:rPr lang="en-US" altLang="en-US" sz="2800" u="sng">
                <a:cs typeface="Arial" panose="020B0604020202020204" pitchFamily="34" charset="0"/>
              </a:rPr>
              <a:t>exit code</a:t>
            </a:r>
            <a:endParaRPr lang="ro-RO" altLang="en-US" sz="2800" u="sng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cs typeface="Arial" panose="020B0604020202020204" pitchFamily="34" charset="0"/>
              </a:rPr>
              <a:t>Example</a:t>
            </a:r>
            <a:r>
              <a:rPr lang="ro-RO" altLang="en-US" sz="1800">
                <a:cs typeface="Arial" panose="020B0604020202020204" pitchFamily="34" charset="0"/>
              </a:rPr>
              <a:t>: </a:t>
            </a:r>
            <a:r>
              <a:rPr lang="en-US" altLang="en-US" sz="1800" err="1">
                <a:cs typeface="Arial" panose="020B0604020202020204" pitchFamily="34" charset="0"/>
              </a:rPr>
              <a:t>asm</a:t>
            </a:r>
            <a:r>
              <a:rPr lang="en-US" altLang="en-US" sz="180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>
                <a:cs typeface="Arial" panose="020B0604020202020204" pitchFamily="34" charset="0"/>
              </a:rPr>
              <a:t> (</a:t>
            </a:r>
            <a:r>
              <a:rPr lang="en-US" altLang="en-US" sz="1800">
                <a:cs typeface="Arial" panose="020B0604020202020204" pitchFamily="34" charset="0"/>
              </a:rPr>
              <a:t>recursive call</a:t>
            </a:r>
            <a:r>
              <a:rPr lang="ro-RO" altLang="en-US" sz="180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E08B4753-5859-4751-8CD6-CC595CC46E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32843" y="231776"/>
            <a:ext cx="8396151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>
                <a:cs typeface="Arial" panose="020B0604020202020204" pitchFamily="34" charset="0"/>
              </a:rPr>
              <a:t>Interfacing</a:t>
            </a:r>
            <a:r>
              <a:rPr lang="en-US" altLang="en-US" sz="2544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39939" name="Rectangle 22">
            <a:extLst>
              <a:ext uri="{FF2B5EF4-FFF2-40B4-BE49-F238E27FC236}">
                <a16:creationId xmlns:a16="http://schemas.microsoft.com/office/drawing/2014/main" id="{469FC2C9-D101-4B32-ACA5-52D110E6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9940" name="Rectangle 13">
            <a:extLst>
              <a:ext uri="{FF2B5EF4-FFF2-40B4-BE49-F238E27FC236}">
                <a16:creationId xmlns:a16="http://schemas.microsoft.com/office/drawing/2014/main" id="{F9042F81-6732-482C-8C4D-6FB6A2CC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9941" name="Rectangle 32">
            <a:extLst>
              <a:ext uri="{FF2B5EF4-FFF2-40B4-BE49-F238E27FC236}">
                <a16:creationId xmlns:a16="http://schemas.microsoft.com/office/drawing/2014/main" id="{53129A58-5C03-435D-AAFE-819AE69E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D0E5E5EC-23D5-4AF2-9011-4ABD24FCF2B3}"/>
              </a:ext>
            </a:extLst>
          </p:cNvPr>
          <p:cNvSpPr/>
          <p:nvPr/>
        </p:nvSpPr>
        <p:spPr>
          <a:xfrm>
            <a:off x="4947527" y="6323993"/>
            <a:ext cx="104775" cy="1238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0B575119-B76C-4DA0-AC53-7F90A34B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594" y="1896237"/>
            <a:ext cx="7408863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holding the value of n for not to be lost in the recursive call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45" name="Line 226"/>
          <p:cNvCxnSpPr>
            <a:cxnSpLocks noChangeShapeType="1"/>
          </p:cNvCxnSpPr>
          <p:nvPr/>
        </p:nvCxnSpPr>
        <p:spPr bwMode="auto">
          <a:xfrm>
            <a:off x="945882" y="481384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227"/>
          <p:cNvCxnSpPr>
            <a:cxnSpLocks noChangeShapeType="1"/>
          </p:cNvCxnSpPr>
          <p:nvPr/>
        </p:nvCxnSpPr>
        <p:spPr bwMode="auto">
          <a:xfrm>
            <a:off x="452169" y="3950249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230"/>
          <p:cNvCxnSpPr>
            <a:cxnSpLocks noChangeShapeType="1"/>
          </p:cNvCxnSpPr>
          <p:nvPr/>
        </p:nvCxnSpPr>
        <p:spPr bwMode="auto">
          <a:xfrm>
            <a:off x="945882" y="599653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231"/>
          <p:cNvCxnSpPr>
            <a:cxnSpLocks noChangeShapeType="1"/>
          </p:cNvCxnSpPr>
          <p:nvPr/>
        </p:nvCxnSpPr>
        <p:spPr bwMode="auto">
          <a:xfrm flipH="1">
            <a:off x="945882" y="4813849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232"/>
          <p:cNvCxnSpPr>
            <a:cxnSpLocks noChangeShapeType="1"/>
          </p:cNvCxnSpPr>
          <p:nvPr/>
        </p:nvCxnSpPr>
        <p:spPr bwMode="auto">
          <a:xfrm flipH="1">
            <a:off x="945882" y="4813849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233"/>
          <p:cNvCxnSpPr>
            <a:cxnSpLocks noChangeShapeType="1"/>
          </p:cNvCxnSpPr>
          <p:nvPr/>
        </p:nvCxnSpPr>
        <p:spPr bwMode="auto">
          <a:xfrm flipH="1">
            <a:off x="945882" y="4813849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234"/>
          <p:cNvCxnSpPr>
            <a:cxnSpLocks noChangeShapeType="1"/>
          </p:cNvCxnSpPr>
          <p:nvPr/>
        </p:nvCxnSpPr>
        <p:spPr bwMode="auto">
          <a:xfrm flipH="1">
            <a:off x="945882" y="4813849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235"/>
          <p:cNvCxnSpPr>
            <a:cxnSpLocks noChangeShapeType="1"/>
          </p:cNvCxnSpPr>
          <p:nvPr/>
        </p:nvCxnSpPr>
        <p:spPr bwMode="auto">
          <a:xfrm flipH="1">
            <a:off x="1060182" y="4813849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236"/>
          <p:cNvCxnSpPr>
            <a:cxnSpLocks noChangeShapeType="1"/>
          </p:cNvCxnSpPr>
          <p:nvPr/>
        </p:nvCxnSpPr>
        <p:spPr bwMode="auto">
          <a:xfrm flipH="1">
            <a:off x="1288782" y="4813849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237"/>
          <p:cNvCxnSpPr>
            <a:cxnSpLocks noChangeShapeType="1"/>
          </p:cNvCxnSpPr>
          <p:nvPr/>
        </p:nvCxnSpPr>
        <p:spPr bwMode="auto">
          <a:xfrm flipH="1">
            <a:off x="1517382" y="4813849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238"/>
          <p:cNvCxnSpPr>
            <a:cxnSpLocks noChangeShapeType="1"/>
          </p:cNvCxnSpPr>
          <p:nvPr/>
        </p:nvCxnSpPr>
        <p:spPr bwMode="auto">
          <a:xfrm flipH="1">
            <a:off x="1745982" y="5075787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39"/>
          <p:cNvCxnSpPr>
            <a:cxnSpLocks noChangeShapeType="1"/>
          </p:cNvCxnSpPr>
          <p:nvPr/>
        </p:nvCxnSpPr>
        <p:spPr bwMode="auto">
          <a:xfrm flipH="1">
            <a:off x="1974582" y="5339312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40"/>
          <p:cNvCxnSpPr>
            <a:cxnSpLocks noChangeShapeType="1"/>
          </p:cNvCxnSpPr>
          <p:nvPr/>
        </p:nvCxnSpPr>
        <p:spPr bwMode="auto">
          <a:xfrm flipH="1">
            <a:off x="2203182" y="5602837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241"/>
          <p:cNvSpPr txBox="1">
            <a:spLocks noChangeArrowheads="1"/>
          </p:cNvSpPr>
          <p:nvPr/>
        </p:nvSpPr>
        <p:spPr bwMode="auto">
          <a:xfrm>
            <a:off x="1174482" y="5145637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Line 242"/>
          <p:cNvCxnSpPr>
            <a:cxnSpLocks noChangeShapeType="1"/>
          </p:cNvCxnSpPr>
          <p:nvPr/>
        </p:nvCxnSpPr>
        <p:spPr bwMode="auto">
          <a:xfrm flipH="1">
            <a:off x="2431782" y="5864774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241"/>
          <p:cNvSpPr txBox="1">
            <a:spLocks noChangeArrowheads="1"/>
          </p:cNvSpPr>
          <p:nvPr/>
        </p:nvSpPr>
        <p:spPr bwMode="auto">
          <a:xfrm>
            <a:off x="1153844" y="4580487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64" name="Line 226"/>
          <p:cNvCxnSpPr>
            <a:cxnSpLocks noChangeShapeType="1"/>
          </p:cNvCxnSpPr>
          <p:nvPr/>
        </p:nvCxnSpPr>
        <p:spPr bwMode="auto">
          <a:xfrm>
            <a:off x="945882" y="456619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41"/>
          <p:cNvSpPr txBox="1">
            <a:spLocks noChangeArrowheads="1"/>
          </p:cNvSpPr>
          <p:nvPr/>
        </p:nvSpPr>
        <p:spPr bwMode="auto">
          <a:xfrm>
            <a:off x="963344" y="4331249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Line 226"/>
          <p:cNvCxnSpPr>
            <a:cxnSpLocks noChangeShapeType="1"/>
          </p:cNvCxnSpPr>
          <p:nvPr/>
        </p:nvCxnSpPr>
        <p:spPr bwMode="auto">
          <a:xfrm>
            <a:off x="945882" y="433124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963344" y="4082012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68" name="Line 226"/>
          <p:cNvCxnSpPr>
            <a:cxnSpLocks noChangeShapeType="1"/>
          </p:cNvCxnSpPr>
          <p:nvPr/>
        </p:nvCxnSpPr>
        <p:spPr bwMode="auto">
          <a:xfrm>
            <a:off x="945882" y="408359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Line 227"/>
          <p:cNvCxnSpPr>
            <a:cxnSpLocks noChangeShapeType="1"/>
          </p:cNvCxnSpPr>
          <p:nvPr/>
        </p:nvCxnSpPr>
        <p:spPr bwMode="auto">
          <a:xfrm>
            <a:off x="477569" y="5907637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 Box 241"/>
          <p:cNvSpPr txBox="1">
            <a:spLocks noChangeArrowheads="1"/>
          </p:cNvSpPr>
          <p:nvPr/>
        </p:nvSpPr>
        <p:spPr bwMode="auto">
          <a:xfrm>
            <a:off x="958582" y="3869287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Line 226"/>
          <p:cNvCxnSpPr>
            <a:cxnSpLocks noChangeShapeType="1"/>
          </p:cNvCxnSpPr>
          <p:nvPr/>
        </p:nvCxnSpPr>
        <p:spPr bwMode="auto">
          <a:xfrm>
            <a:off x="941119" y="4082012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Line 226"/>
          <p:cNvCxnSpPr>
            <a:cxnSpLocks noChangeShapeType="1"/>
          </p:cNvCxnSpPr>
          <p:nvPr/>
        </p:nvCxnSpPr>
        <p:spPr bwMode="auto">
          <a:xfrm>
            <a:off x="941119" y="385658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228"/>
          <p:cNvSpPr txBox="1">
            <a:spLocks noChangeArrowheads="1"/>
          </p:cNvSpPr>
          <p:nvPr/>
        </p:nvSpPr>
        <p:spPr bwMode="auto">
          <a:xfrm>
            <a:off x="-20906" y="5669512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sp>
        <p:nvSpPr>
          <p:cNvPr id="74" name="Text Box 241"/>
          <p:cNvSpPr txBox="1">
            <a:spLocks noChangeArrowheads="1"/>
          </p:cNvSpPr>
          <p:nvPr/>
        </p:nvSpPr>
        <p:spPr bwMode="auto">
          <a:xfrm>
            <a:off x="958582" y="3632749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75" name="Text Box 228"/>
          <p:cNvSpPr txBox="1">
            <a:spLocks noChangeArrowheads="1"/>
          </p:cNvSpPr>
          <p:nvPr/>
        </p:nvSpPr>
        <p:spPr bwMode="auto">
          <a:xfrm>
            <a:off x="41007" y="3808962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Line 226"/>
          <p:cNvCxnSpPr>
            <a:cxnSpLocks noChangeShapeType="1"/>
          </p:cNvCxnSpPr>
          <p:nvPr/>
        </p:nvCxnSpPr>
        <p:spPr bwMode="auto">
          <a:xfrm>
            <a:off x="941119" y="363274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41"/>
          <p:cNvSpPr txBox="1">
            <a:spLocks noChangeArrowheads="1"/>
          </p:cNvSpPr>
          <p:nvPr/>
        </p:nvSpPr>
        <p:spPr bwMode="auto">
          <a:xfrm>
            <a:off x="958582" y="3405737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78" name="Line 226"/>
          <p:cNvCxnSpPr>
            <a:cxnSpLocks noChangeShapeType="1"/>
          </p:cNvCxnSpPr>
          <p:nvPr/>
        </p:nvCxnSpPr>
        <p:spPr bwMode="auto">
          <a:xfrm>
            <a:off x="941119" y="340573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Line 227"/>
          <p:cNvCxnSpPr>
            <a:cxnSpLocks noChangeShapeType="1"/>
          </p:cNvCxnSpPr>
          <p:nvPr/>
        </p:nvCxnSpPr>
        <p:spPr bwMode="auto">
          <a:xfrm>
            <a:off x="469632" y="3526387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41007" y="3402562"/>
            <a:ext cx="482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Line 226"/>
          <p:cNvCxnSpPr>
            <a:cxnSpLocks noChangeShapeType="1"/>
          </p:cNvCxnSpPr>
          <p:nvPr/>
        </p:nvCxnSpPr>
        <p:spPr bwMode="auto">
          <a:xfrm>
            <a:off x="941119" y="3402562"/>
            <a:ext cx="16002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Line 243"/>
          <p:cNvCxnSpPr>
            <a:cxnSpLocks noChangeShapeType="1"/>
          </p:cNvCxnSpPr>
          <p:nvPr/>
        </p:nvCxnSpPr>
        <p:spPr bwMode="auto">
          <a:xfrm>
            <a:off x="945882" y="3402562"/>
            <a:ext cx="0" cy="259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Line 229"/>
          <p:cNvCxnSpPr>
            <a:cxnSpLocks noChangeShapeType="1"/>
          </p:cNvCxnSpPr>
          <p:nvPr/>
        </p:nvCxnSpPr>
        <p:spPr bwMode="auto">
          <a:xfrm>
            <a:off x="2550844" y="3337474"/>
            <a:ext cx="0" cy="259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/>
          <p:cNvCxnSpPr>
            <a:cxnSpLocks/>
            <a:stCxn id="77" idx="3"/>
          </p:cNvCxnSpPr>
          <p:nvPr/>
        </p:nvCxnSpPr>
        <p:spPr>
          <a:xfrm>
            <a:off x="2541319" y="3515274"/>
            <a:ext cx="1098550" cy="309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619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Passing parameters </a:t>
            </a:r>
            <a:r>
              <a:rPr lang="en-US" altLang="en-US" sz="2000" b="1" u="sng">
                <a:cs typeface="Arial" pitchFamily="34" charset="0"/>
              </a:rPr>
              <a:t>by value</a:t>
            </a:r>
            <a:r>
              <a:rPr lang="en-US" altLang="en-US" sz="2000">
                <a:cs typeface="Arial" pitchFamily="34" charset="0"/>
              </a:rPr>
              <a:t> (Call by value)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The values of data bytes are copied</a:t>
            </a:r>
            <a:endParaRPr lang="ro-RO" altLang="en-US" sz="18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Wasteful and slow when data take up a lot of memory</a:t>
            </a:r>
            <a:r>
              <a:rPr lang="ro-RO" altLang="en-US" sz="1800">
                <a:cs typeface="Arial" pitchFamily="34" charset="0"/>
              </a:rPr>
              <a:t>!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From caller perspective, data is constant</a:t>
            </a:r>
            <a:endParaRPr lang="ro-RO" altLang="en-US" sz="18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endParaRPr lang="ro-RO" altLang="en-US" sz="1800"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Passing parameters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 b="1" u="sng">
                <a:cs typeface="Arial" pitchFamily="34" charset="0"/>
              </a:rPr>
              <a:t>by reference</a:t>
            </a:r>
            <a:r>
              <a:rPr lang="ro-RO" altLang="en-US" sz="2000" b="1">
                <a:cs typeface="Arial" pitchFamily="34" charset="0"/>
              </a:rPr>
              <a:t> </a:t>
            </a:r>
            <a:r>
              <a:rPr lang="ro-RO" altLang="en-US" sz="2000">
                <a:cs typeface="Arial" pitchFamily="34" charset="0"/>
              </a:rPr>
              <a:t>(ad</a:t>
            </a:r>
            <a:r>
              <a:rPr lang="en-US" altLang="en-US" sz="2000">
                <a:cs typeface="Arial" pitchFamily="34" charset="0"/>
              </a:rPr>
              <a:t>dress</a:t>
            </a:r>
            <a:r>
              <a:rPr lang="ro-RO" altLang="en-US" sz="2000">
                <a:cs typeface="Arial" pitchFamily="34" charset="0"/>
              </a:rPr>
              <a:t>/pointer)</a:t>
            </a:r>
            <a:r>
              <a:rPr lang="en-US" altLang="en-US" sz="2000">
                <a:cs typeface="Arial" pitchFamily="34" charset="0"/>
              </a:rPr>
              <a:t> (Call by reference)</a:t>
            </a:r>
            <a:endParaRPr lang="ro-RO" altLang="en-US" sz="20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The data address (and sometimes data size) is specified</a:t>
            </a:r>
            <a:endParaRPr lang="ro-RO" altLang="en-US" sz="18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Ineffective when</a:t>
            </a:r>
            <a:r>
              <a:rPr lang="ro-RO" altLang="en-US" sz="1800">
                <a:cs typeface="Arial" pitchFamily="34" charset="0"/>
              </a:rPr>
              <a:t> dat</a:t>
            </a:r>
            <a:r>
              <a:rPr lang="en-US" altLang="en-US" sz="1800">
                <a:cs typeface="Arial" pitchFamily="34" charset="0"/>
              </a:rPr>
              <a:t>a</a:t>
            </a:r>
            <a:r>
              <a:rPr lang="ro-RO" altLang="en-US" sz="1800">
                <a:cs typeface="Arial" pitchFamily="34" charset="0"/>
              </a:rPr>
              <a:t> </a:t>
            </a:r>
            <a:r>
              <a:rPr lang="en-US" altLang="en-US" sz="1800">
                <a:cs typeface="Arial" pitchFamily="34" charset="0"/>
              </a:rPr>
              <a:t>take up less memory space</a:t>
            </a:r>
            <a:endParaRPr lang="ro-RO" altLang="en-US" sz="1800">
              <a:cs typeface="Arial" pitchFamily="34" charset="0"/>
            </a:endParaRPr>
          </a:p>
          <a:p>
            <a:pPr marL="1433513" lvl="2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400">
                <a:cs typeface="Arial" pitchFamily="34" charset="0"/>
              </a:rPr>
              <a:t>additional </a:t>
            </a:r>
            <a:r>
              <a:rPr lang="ro-RO" altLang="en-US" sz="1400">
                <a:cs typeface="Arial" pitchFamily="34" charset="0"/>
              </a:rPr>
              <a:t>32 bi</a:t>
            </a:r>
            <a:r>
              <a:rPr lang="en-US" altLang="en-US" sz="1400" err="1">
                <a:cs typeface="Arial" pitchFamily="34" charset="0"/>
              </a:rPr>
              <a:t>ts</a:t>
            </a:r>
            <a:r>
              <a:rPr lang="en-US" altLang="en-US" sz="1400">
                <a:cs typeface="Arial" pitchFamily="34" charset="0"/>
              </a:rPr>
              <a:t> for address storage</a:t>
            </a:r>
            <a:r>
              <a:rPr lang="ro-RO" altLang="en-US" sz="1400">
                <a:cs typeface="Arial" pitchFamily="34" charset="0"/>
              </a:rPr>
              <a:t> + </a:t>
            </a:r>
            <a:r>
              <a:rPr lang="en-US" altLang="en-US" sz="1400">
                <a:cs typeface="Arial" pitchFamily="34" charset="0"/>
              </a:rPr>
              <a:t>need to read the </a:t>
            </a:r>
            <a:r>
              <a:rPr lang="ro-RO" altLang="en-US" sz="1400">
                <a:cs typeface="Arial" pitchFamily="34" charset="0"/>
              </a:rPr>
              <a:t>pointer </a:t>
            </a:r>
            <a:r>
              <a:rPr lang="en-US" altLang="en-US" sz="1400">
                <a:cs typeface="Arial" pitchFamily="34" charset="0"/>
              </a:rPr>
              <a:t>prior to data access</a:t>
            </a:r>
            <a:endParaRPr lang="ro-RO" altLang="en-US" sz="14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Data may undergo changes</a:t>
            </a:r>
            <a:endParaRPr lang="ro-RO" altLang="en-US" sz="18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endParaRPr lang="ro-RO" altLang="en-US" sz="1800"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Call by value or call by reference decision</a:t>
            </a:r>
            <a:endParaRPr lang="ro-RO" altLang="en-US" sz="200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Performance criterion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data size in bytes</a:t>
            </a:r>
            <a:endParaRPr lang="ro-RO" altLang="en-US" sz="1800">
              <a:cs typeface="Arial" pitchFamily="34" charset="0"/>
            </a:endParaRPr>
          </a:p>
          <a:p>
            <a:pPr marL="1433513" lvl="2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Is there any risk to exceed the available memory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>
                <a:cs typeface="Arial" pitchFamily="34" charset="0"/>
              </a:rPr>
              <a:t>Call by reference</a:t>
            </a:r>
            <a:r>
              <a:rPr lang="ro-RO" altLang="en-US" sz="1600">
                <a:cs typeface="Arial" pitchFamily="34" charset="0"/>
              </a:rPr>
              <a:t>!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Accessibility criterion</a:t>
            </a:r>
            <a:r>
              <a:rPr lang="ro-RO" altLang="en-US" sz="1800">
                <a:cs typeface="Arial" pitchFamily="34" charset="0"/>
              </a:rPr>
              <a:t>: </a:t>
            </a:r>
            <a:r>
              <a:rPr lang="en-US" altLang="en-US" sz="1800">
                <a:cs typeface="Arial" pitchFamily="34" charset="0"/>
              </a:rPr>
              <a:t>Do data need to be changed</a:t>
            </a:r>
            <a:r>
              <a:rPr lang="ro-RO" altLang="en-US" sz="1800">
                <a:cs typeface="Arial" pitchFamily="34" charset="0"/>
              </a:rPr>
              <a:t>?</a:t>
            </a:r>
          </a:p>
          <a:p>
            <a:pPr marL="1433513" lvl="2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Must data be constant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>
                <a:cs typeface="Arial" pitchFamily="34" charset="0"/>
              </a:rPr>
              <a:t>Call by value</a:t>
            </a:r>
            <a:r>
              <a:rPr lang="ro-RO" altLang="en-US" sz="1600">
                <a:cs typeface="Arial" pitchFamily="34" charset="0"/>
              </a:rPr>
              <a:t>!</a:t>
            </a: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819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819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819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Placeholder 2">
            <a:extLst>
              <a:ext uri="{FF2B5EF4-FFF2-40B4-BE49-F238E27FC236}">
                <a16:creationId xmlns:a16="http://schemas.microsoft.com/office/drawing/2014/main" id="{80688B10-E9C9-45A2-A4DD-F157FE9BB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441450" y="782639"/>
            <a:ext cx="7392988" cy="798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26">
                <a:cs typeface="Arial" panose="020B0604020202020204" pitchFamily="34" charset="0"/>
              </a:rPr>
              <a:t>Calling subprograms</a:t>
            </a:r>
            <a:r>
              <a:rPr lang="ro-RO" altLang="en-US" sz="2226">
                <a:cs typeface="Arial" panose="020B0604020202020204" pitchFamily="34" charset="0"/>
              </a:rPr>
              <a:t> – </a:t>
            </a:r>
            <a:r>
              <a:rPr lang="en-US" altLang="en-US" sz="2226" u="sng">
                <a:cs typeface="Arial" panose="020B0604020202020204" pitchFamily="34" charset="0"/>
              </a:rPr>
              <a:t>exit code</a:t>
            </a:r>
            <a:endParaRPr lang="ro-RO" altLang="en-US" sz="2226" u="sng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400">
                <a:cs typeface="Arial" panose="020B0604020202020204" pitchFamily="34" charset="0"/>
              </a:rPr>
              <a:t>Example</a:t>
            </a:r>
            <a:r>
              <a:rPr lang="ro-RO" altLang="en-US" sz="1400">
                <a:cs typeface="Arial" panose="020B0604020202020204" pitchFamily="34" charset="0"/>
              </a:rPr>
              <a:t>: </a:t>
            </a:r>
            <a:r>
              <a:rPr lang="en-US" altLang="en-US" sz="1400" err="1">
                <a:cs typeface="Arial" panose="020B0604020202020204" pitchFamily="34" charset="0"/>
              </a:rPr>
              <a:t>asm</a:t>
            </a:r>
            <a:r>
              <a:rPr lang="en-US" altLang="en-US" sz="1400">
                <a:cs typeface="Arial" panose="020B0604020202020204" pitchFamily="34" charset="0"/>
              </a:rPr>
              <a:t> exit code from a STDCALL function</a:t>
            </a:r>
            <a:r>
              <a:rPr lang="ro-RO" altLang="en-US" sz="1400">
                <a:cs typeface="Arial" panose="020B0604020202020204" pitchFamily="34" charset="0"/>
              </a:rPr>
              <a:t> (</a:t>
            </a:r>
            <a:r>
              <a:rPr lang="en-US" altLang="en-US" sz="1400">
                <a:cs typeface="Arial" panose="020B0604020202020204" pitchFamily="34" charset="0"/>
              </a:rPr>
              <a:t>recursive call</a:t>
            </a:r>
            <a:r>
              <a:rPr lang="ro-RO" altLang="en-US" sz="140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40962" name="Title 1">
            <a:extLst>
              <a:ext uri="{FF2B5EF4-FFF2-40B4-BE49-F238E27FC236}">
                <a16:creationId xmlns:a16="http://schemas.microsoft.com/office/drawing/2014/main" id="{279510EA-A5E7-428C-B0E1-7C1CB5147E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9863" y="295276"/>
            <a:ext cx="6472237" cy="4873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2544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40963" name="Rectangle 22">
            <a:extLst>
              <a:ext uri="{FF2B5EF4-FFF2-40B4-BE49-F238E27FC236}">
                <a16:creationId xmlns:a16="http://schemas.microsoft.com/office/drawing/2014/main" id="{18E0BDB6-282D-49AB-9FEA-6D332168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40964" name="Rectangle 13">
            <a:extLst>
              <a:ext uri="{FF2B5EF4-FFF2-40B4-BE49-F238E27FC236}">
                <a16:creationId xmlns:a16="http://schemas.microsoft.com/office/drawing/2014/main" id="{3ED4032E-94D6-49E0-8500-753CC4D1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40965" name="Rectangle 32">
            <a:extLst>
              <a:ext uri="{FF2B5EF4-FFF2-40B4-BE49-F238E27FC236}">
                <a16:creationId xmlns:a16="http://schemas.microsoft.com/office/drawing/2014/main" id="{436A3D10-C93D-400D-B1D5-426E20F99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F21759AB-F991-474E-A4A9-770DBF5F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1581151"/>
            <a:ext cx="7288212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, 4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retain the value of n so we don’t loose it in the recursive call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endParaRPr lang="en-US" alt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37896" name="Line 226"/>
          <p:cNvCxnSpPr>
            <a:cxnSpLocks noChangeShapeType="1"/>
          </p:cNvCxnSpPr>
          <p:nvPr/>
        </p:nvCxnSpPr>
        <p:spPr bwMode="auto">
          <a:xfrm>
            <a:off x="1997075" y="4789488"/>
            <a:ext cx="1271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7" name="Line 230"/>
          <p:cNvCxnSpPr>
            <a:cxnSpLocks noChangeShapeType="1"/>
          </p:cNvCxnSpPr>
          <p:nvPr/>
        </p:nvCxnSpPr>
        <p:spPr bwMode="auto">
          <a:xfrm>
            <a:off x="1997075" y="5727700"/>
            <a:ext cx="1271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8" name="Line 231"/>
          <p:cNvCxnSpPr>
            <a:cxnSpLocks noChangeShapeType="1"/>
          </p:cNvCxnSpPr>
          <p:nvPr/>
        </p:nvCxnSpPr>
        <p:spPr bwMode="auto">
          <a:xfrm flipH="1">
            <a:off x="1997075" y="4789488"/>
            <a:ext cx="180975" cy="207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9" name="Line 232"/>
          <p:cNvCxnSpPr>
            <a:cxnSpLocks noChangeShapeType="1"/>
          </p:cNvCxnSpPr>
          <p:nvPr/>
        </p:nvCxnSpPr>
        <p:spPr bwMode="auto">
          <a:xfrm flipH="1">
            <a:off x="1997075" y="4789488"/>
            <a:ext cx="363538" cy="417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0" name="Line 233"/>
          <p:cNvCxnSpPr>
            <a:cxnSpLocks noChangeShapeType="1"/>
          </p:cNvCxnSpPr>
          <p:nvPr/>
        </p:nvCxnSpPr>
        <p:spPr bwMode="auto">
          <a:xfrm flipH="1">
            <a:off x="1997075" y="4789488"/>
            <a:ext cx="544513" cy="6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1" name="Line 234"/>
          <p:cNvCxnSpPr>
            <a:cxnSpLocks noChangeShapeType="1"/>
          </p:cNvCxnSpPr>
          <p:nvPr/>
        </p:nvCxnSpPr>
        <p:spPr bwMode="auto">
          <a:xfrm flipH="1">
            <a:off x="1997075" y="4789488"/>
            <a:ext cx="7270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2" name="Line 235"/>
          <p:cNvCxnSpPr>
            <a:cxnSpLocks noChangeShapeType="1"/>
          </p:cNvCxnSpPr>
          <p:nvPr/>
        </p:nvCxnSpPr>
        <p:spPr bwMode="auto">
          <a:xfrm flipH="1">
            <a:off x="2087563" y="4789488"/>
            <a:ext cx="819150" cy="938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3" name="Line 236"/>
          <p:cNvCxnSpPr>
            <a:cxnSpLocks noChangeShapeType="1"/>
          </p:cNvCxnSpPr>
          <p:nvPr/>
        </p:nvCxnSpPr>
        <p:spPr bwMode="auto">
          <a:xfrm flipH="1">
            <a:off x="2270125" y="4789488"/>
            <a:ext cx="817563" cy="938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4" name="Line 237"/>
          <p:cNvCxnSpPr>
            <a:cxnSpLocks noChangeShapeType="1"/>
          </p:cNvCxnSpPr>
          <p:nvPr/>
        </p:nvCxnSpPr>
        <p:spPr bwMode="auto">
          <a:xfrm flipH="1">
            <a:off x="2451100" y="4789488"/>
            <a:ext cx="817563" cy="938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5" name="Line 238"/>
          <p:cNvCxnSpPr>
            <a:cxnSpLocks noChangeShapeType="1"/>
          </p:cNvCxnSpPr>
          <p:nvPr/>
        </p:nvCxnSpPr>
        <p:spPr bwMode="auto">
          <a:xfrm flipH="1">
            <a:off x="2633663" y="4997450"/>
            <a:ext cx="635000" cy="73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6" name="Line 239"/>
          <p:cNvCxnSpPr>
            <a:cxnSpLocks noChangeShapeType="1"/>
          </p:cNvCxnSpPr>
          <p:nvPr/>
        </p:nvCxnSpPr>
        <p:spPr bwMode="auto">
          <a:xfrm flipH="1">
            <a:off x="2814638" y="5207000"/>
            <a:ext cx="454025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7" name="Line 240"/>
          <p:cNvCxnSpPr>
            <a:cxnSpLocks noChangeShapeType="1"/>
          </p:cNvCxnSpPr>
          <p:nvPr/>
        </p:nvCxnSpPr>
        <p:spPr bwMode="auto">
          <a:xfrm flipH="1">
            <a:off x="2997200" y="5414963"/>
            <a:ext cx="271463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3" name="Text Box 241">
            <a:extLst>
              <a:ext uri="{FF2B5EF4-FFF2-40B4-BE49-F238E27FC236}">
                <a16:creationId xmlns:a16="http://schemas.microsoft.com/office/drawing/2014/main" id="{7DE2D27D-14CD-4EEF-877A-378A0E0E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5053013"/>
            <a:ext cx="998538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413952" eaLnBrk="1" hangingPunct="1">
              <a:defRPr/>
            </a:pPr>
            <a:r>
              <a:rPr lang="en-US" altLang="en-US" sz="954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Caller’s </a:t>
            </a:r>
          </a:p>
          <a:p>
            <a:pPr algn="ctr" defTabSz="413952" eaLnBrk="1" hangingPunct="1">
              <a:defRPr/>
            </a:pPr>
            <a:r>
              <a:rPr lang="en-US" altLang="en-US" sz="954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data</a:t>
            </a:r>
            <a:endParaRPr lang="en-US" altLang="en-US" sz="954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909" name="Line 242"/>
          <p:cNvCxnSpPr>
            <a:cxnSpLocks noChangeShapeType="1"/>
          </p:cNvCxnSpPr>
          <p:nvPr/>
        </p:nvCxnSpPr>
        <p:spPr bwMode="auto">
          <a:xfrm flipH="1">
            <a:off x="3176588" y="5624513"/>
            <a:ext cx="92075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5" name="Text Box 241">
            <a:extLst>
              <a:ext uri="{FF2B5EF4-FFF2-40B4-BE49-F238E27FC236}">
                <a16:creationId xmlns:a16="http://schemas.microsoft.com/office/drawing/2014/main" id="{388FE0E1-1D2C-40C6-949D-8AAD2B3B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4602163"/>
            <a:ext cx="1000125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413952" eaLnBrk="1" hangingPunct="1">
              <a:defRPr/>
            </a:pPr>
            <a:r>
              <a:rPr lang="en-US" altLang="en-US" sz="95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 resources</a:t>
            </a:r>
          </a:p>
        </p:txBody>
      </p:sp>
      <p:cxnSp>
        <p:nvCxnSpPr>
          <p:cNvPr id="37911" name="Line 226"/>
          <p:cNvCxnSpPr>
            <a:cxnSpLocks noChangeShapeType="1"/>
          </p:cNvCxnSpPr>
          <p:nvPr/>
        </p:nvCxnSpPr>
        <p:spPr bwMode="auto">
          <a:xfrm>
            <a:off x="1997075" y="4591050"/>
            <a:ext cx="1271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12" name="Line 227"/>
          <p:cNvCxnSpPr>
            <a:cxnSpLocks noChangeShapeType="1"/>
          </p:cNvCxnSpPr>
          <p:nvPr/>
        </p:nvCxnSpPr>
        <p:spPr bwMode="auto">
          <a:xfrm>
            <a:off x="1624013" y="5657850"/>
            <a:ext cx="388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Text Box 228">
            <a:extLst>
              <a:ext uri="{FF2B5EF4-FFF2-40B4-BE49-F238E27FC236}">
                <a16:creationId xmlns:a16="http://schemas.microsoft.com/office/drawing/2014/main" id="{974CC2BD-9BBE-45D3-A356-AFB53FE3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468938"/>
            <a:ext cx="9810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itchFamily="18" charset="0"/>
                <a:cs typeface="Times New Roman" pitchFamily="18" charset="0"/>
              </a:rPr>
              <a:t>High addresses</a:t>
            </a:r>
          </a:p>
        </p:txBody>
      </p:sp>
      <p:cxnSp>
        <p:nvCxnSpPr>
          <p:cNvPr id="37914" name="Line 227"/>
          <p:cNvCxnSpPr>
            <a:cxnSpLocks noChangeShapeType="1"/>
          </p:cNvCxnSpPr>
          <p:nvPr/>
        </p:nvCxnSpPr>
        <p:spPr bwMode="auto">
          <a:xfrm>
            <a:off x="1606550" y="4681538"/>
            <a:ext cx="38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1" name="Text Box 228">
            <a:extLst>
              <a:ext uri="{FF2B5EF4-FFF2-40B4-BE49-F238E27FC236}">
                <a16:creationId xmlns:a16="http://schemas.microsoft.com/office/drawing/2014/main" id="{12DB7A1A-F5BF-4DB0-8B23-C136E3AAB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567238"/>
            <a:ext cx="41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95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37916" name="Line 243"/>
          <p:cNvCxnSpPr>
            <a:cxnSpLocks noChangeShapeType="1"/>
          </p:cNvCxnSpPr>
          <p:nvPr/>
        </p:nvCxnSpPr>
        <p:spPr bwMode="auto">
          <a:xfrm>
            <a:off x="1993900" y="4591050"/>
            <a:ext cx="3175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17" name="Line 229"/>
          <p:cNvCxnSpPr>
            <a:cxnSpLocks noChangeShapeType="1"/>
          </p:cNvCxnSpPr>
          <p:nvPr/>
        </p:nvCxnSpPr>
        <p:spPr bwMode="auto">
          <a:xfrm flipH="1">
            <a:off x="3268663" y="4591050"/>
            <a:ext cx="6350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ro-RO" altLang="en-US">
                <a:solidFill>
                  <a:srgbClr val="FF0000"/>
                </a:solidFill>
                <a:cs typeface="Arial" pitchFamily="34" charset="0"/>
              </a:rPr>
              <a:t>all</a:t>
            </a:r>
            <a:r>
              <a:rPr lang="en-US" altLang="en-US" err="1">
                <a:solidFill>
                  <a:srgbClr val="FF0000"/>
                </a:solidFill>
                <a:cs typeface="Arial" pitchFamily="34" charset="0"/>
              </a:rPr>
              <a:t>ing</a:t>
            </a:r>
            <a:r>
              <a:rPr lang="ro-RO" altLang="en-US">
                <a:solidFill>
                  <a:srgbClr val="FF0000"/>
                </a:solidFill>
                <a:cs typeface="Arial" pitchFamily="34" charset="0"/>
              </a:rPr>
              <a:t> conventions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How do we pass </a:t>
            </a:r>
            <a:r>
              <a:rPr lang="ro-RO" altLang="en-US" sz="2000">
                <a:cs typeface="Arial" pitchFamily="34" charset="0"/>
              </a:rPr>
              <a:t>paramet</a:t>
            </a:r>
            <a:r>
              <a:rPr lang="en-US" altLang="en-US" sz="2000" err="1">
                <a:cs typeface="Arial" pitchFamily="34" charset="0"/>
              </a:rPr>
              <a:t>ers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to</a:t>
            </a:r>
            <a:r>
              <a:rPr lang="ro-RO" altLang="en-US" sz="2000">
                <a:cs typeface="Arial" pitchFamily="34" charset="0"/>
              </a:rPr>
              <a:t> subr</a:t>
            </a:r>
            <a:r>
              <a:rPr lang="en-US" altLang="en-US" sz="2000">
                <a:cs typeface="Arial" pitchFamily="34" charset="0"/>
              </a:rPr>
              <a:t>o</a:t>
            </a:r>
            <a:r>
              <a:rPr lang="ro-RO" altLang="en-US" sz="2000">
                <a:cs typeface="Arial" pitchFamily="34" charset="0"/>
              </a:rPr>
              <a:t>utine</a:t>
            </a:r>
            <a:r>
              <a:rPr lang="en-US" altLang="en-US" sz="2000">
                <a:cs typeface="Arial" pitchFamily="34" charset="0"/>
              </a:rPr>
              <a:t>s</a:t>
            </a:r>
            <a:r>
              <a:rPr lang="ro-RO" altLang="en-US" sz="200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Which types of parameters can we pass</a:t>
            </a:r>
            <a:r>
              <a:rPr lang="ro-RO" altLang="en-US" sz="160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In what order</a:t>
            </a:r>
            <a:r>
              <a:rPr lang="ro-RO" altLang="en-US" sz="160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How many parameters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>
                <a:cs typeface="Arial" pitchFamily="34" charset="0"/>
              </a:rPr>
              <a:t>Any number of parameters</a:t>
            </a:r>
            <a:r>
              <a:rPr lang="ro-RO" altLang="en-US" sz="1600">
                <a:cs typeface="Arial" pitchFamily="34" charset="0"/>
              </a:rPr>
              <a:t>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What</a:t>
            </a:r>
            <a:r>
              <a:rPr lang="ro-RO" altLang="en-US" sz="2000">
                <a:cs typeface="Arial" pitchFamily="34" charset="0"/>
              </a:rPr>
              <a:t> res</a:t>
            </a:r>
            <a:r>
              <a:rPr lang="en-US" altLang="en-US" sz="2000" err="1">
                <a:cs typeface="Arial" pitchFamily="34" charset="0"/>
              </a:rPr>
              <a:t>ources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are</a:t>
            </a:r>
            <a:r>
              <a:rPr lang="ro-RO" altLang="en-US" sz="2000">
                <a:cs typeface="Arial" pitchFamily="34" charset="0"/>
              </a:rPr>
              <a:t> volatile (</a:t>
            </a:r>
            <a:r>
              <a:rPr lang="en-US" altLang="en-US" sz="2000">
                <a:cs typeface="Arial" pitchFamily="34" charset="0"/>
              </a:rPr>
              <a:t>may be</a:t>
            </a:r>
            <a:r>
              <a:rPr lang="ro-RO" altLang="en-US" sz="2000">
                <a:cs typeface="Arial" pitchFamily="34" charset="0"/>
              </a:rPr>
              <a:t> alter</a:t>
            </a:r>
            <a:r>
              <a:rPr lang="en-US" altLang="en-US" sz="2000" err="1">
                <a:cs typeface="Arial" pitchFamily="34" charset="0"/>
              </a:rPr>
              <a:t>ed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by the </a:t>
            </a:r>
            <a:r>
              <a:rPr lang="en-US" altLang="en-US" sz="2000" err="1">
                <a:cs typeface="Arial" pitchFamily="34" charset="0"/>
              </a:rPr>
              <a:t>callee</a:t>
            </a:r>
            <a:r>
              <a:rPr lang="ro-RO" altLang="en-US" sz="2000">
                <a:cs typeface="Arial" pitchFamily="34" charset="0"/>
              </a:rPr>
              <a:t>)?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Where is the result stored</a:t>
            </a:r>
            <a:r>
              <a:rPr lang="ro-RO" altLang="en-US" sz="2000">
                <a:cs typeface="Arial" pitchFamily="34" charset="0"/>
              </a:rPr>
              <a:t>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What</a:t>
            </a:r>
            <a:r>
              <a:rPr lang="ro-RO" altLang="en-US" sz="2000">
                <a:cs typeface="Arial" pitchFamily="34" charset="0"/>
              </a:rPr>
              <a:t> cleanup</a:t>
            </a:r>
            <a:r>
              <a:rPr lang="en-US" altLang="en-US" sz="2000">
                <a:cs typeface="Arial" pitchFamily="34" charset="0"/>
              </a:rPr>
              <a:t> actions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are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required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after the call</a:t>
            </a:r>
            <a:r>
              <a:rPr lang="ro-RO" altLang="en-US" sz="200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Who is responsible to make them</a:t>
            </a:r>
            <a:r>
              <a:rPr lang="ro-RO" altLang="en-US" sz="1600">
                <a:cs typeface="Arial" pitchFamily="34" charset="0"/>
              </a:rPr>
              <a:t>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ro-RO" altLang="en-US" sz="2000">
                <a:cs typeface="Arial" pitchFamily="34" charset="0"/>
              </a:rPr>
              <a:t>Conven</a:t>
            </a:r>
            <a:r>
              <a:rPr lang="en-US" altLang="en-US" sz="2000" err="1">
                <a:cs typeface="Arial" pitchFamily="34" charset="0"/>
              </a:rPr>
              <a:t>tions</a:t>
            </a:r>
            <a:endParaRPr lang="ro-RO" altLang="en-US" sz="200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Commonly used</a:t>
            </a:r>
            <a:r>
              <a:rPr lang="ro-RO" altLang="en-US" sz="1600">
                <a:cs typeface="Arial" pitchFamily="34" charset="0"/>
              </a:rPr>
              <a:t>: </a:t>
            </a:r>
            <a:r>
              <a:rPr lang="ro-RO" altLang="en-US" sz="1600" b="1" u="sng">
                <a:cs typeface="Arial" pitchFamily="34" charset="0"/>
              </a:rPr>
              <a:t>CDECL</a:t>
            </a:r>
            <a:r>
              <a:rPr lang="ro-RO" altLang="en-US" sz="1600">
                <a:cs typeface="Arial" pitchFamily="34" charset="0"/>
              </a:rPr>
              <a:t>, </a:t>
            </a:r>
            <a:r>
              <a:rPr lang="ro-RO" altLang="en-US" sz="1600" b="1" u="sng">
                <a:cs typeface="Arial" pitchFamily="34" charset="0"/>
              </a:rPr>
              <a:t>STDCALL</a:t>
            </a:r>
            <a:endParaRPr lang="ro-RO" altLang="en-US" sz="1600" u="sng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Less commonly used or obsolete</a:t>
            </a:r>
            <a:r>
              <a:rPr lang="ro-RO" altLang="en-US" sz="1600">
                <a:cs typeface="Arial" pitchFamily="34" charset="0"/>
              </a:rPr>
              <a:t>: PASCAL, FORTRAN, SYSCALL, etc...</a:t>
            </a: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0244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0246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10096500" cy="360203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en-US" sz="2800" err="1">
                <a:solidFill>
                  <a:srgbClr val="FF0000"/>
                </a:solidFill>
                <a:cs typeface="Arial" pitchFamily="34" charset="0"/>
              </a:rPr>
              <a:t>alling</a:t>
            </a: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 conventions</a:t>
            </a: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 – </a:t>
            </a: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C </a:t>
            </a: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conv</a:t>
            </a:r>
            <a:r>
              <a:rPr lang="en-US" altLang="en-US" sz="2800" err="1">
                <a:solidFill>
                  <a:srgbClr val="FF0000"/>
                </a:solidFill>
                <a:cs typeface="Arial" pitchFamily="34" charset="0"/>
              </a:rPr>
              <a:t>ention</a:t>
            </a: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ro-RO" altLang="en-US" sz="2800" b="1" u="sng">
                <a:solidFill>
                  <a:srgbClr val="FF0000"/>
                </a:solidFill>
                <a:cs typeface="Arial" pitchFamily="34" charset="0"/>
              </a:rPr>
              <a:t>CDECL</a:t>
            </a: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Specific to the C programming language</a:t>
            </a:r>
            <a:endParaRPr lang="ro-RO" altLang="en-US" sz="200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How do we pass </a:t>
            </a:r>
            <a:r>
              <a:rPr lang="ro-RO" altLang="en-US" sz="2000">
                <a:cs typeface="Arial" pitchFamily="34" charset="0"/>
              </a:rPr>
              <a:t>paramet</a:t>
            </a:r>
            <a:r>
              <a:rPr lang="en-US" altLang="en-US" sz="2000" err="1">
                <a:cs typeface="Arial" pitchFamily="34" charset="0"/>
              </a:rPr>
              <a:t>ers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to</a:t>
            </a:r>
            <a:r>
              <a:rPr lang="ro-RO" altLang="en-US" sz="2000">
                <a:cs typeface="Arial" pitchFamily="34" charset="0"/>
              </a:rPr>
              <a:t> subr</a:t>
            </a:r>
            <a:r>
              <a:rPr lang="en-US" altLang="en-US" sz="2000">
                <a:cs typeface="Arial" pitchFamily="34" charset="0"/>
              </a:rPr>
              <a:t>o</a:t>
            </a:r>
            <a:r>
              <a:rPr lang="ro-RO" altLang="en-US" sz="2000">
                <a:cs typeface="Arial" pitchFamily="34" charset="0"/>
              </a:rPr>
              <a:t>utine</a:t>
            </a:r>
            <a:r>
              <a:rPr lang="en-US" altLang="en-US" sz="2000">
                <a:cs typeface="Arial" pitchFamily="34" charset="0"/>
              </a:rPr>
              <a:t>s</a:t>
            </a:r>
            <a:r>
              <a:rPr lang="ro-RO" altLang="en-US" sz="2000">
                <a:cs typeface="Arial" pitchFamily="34" charset="0"/>
              </a:rPr>
              <a:t>? </a:t>
            </a:r>
            <a:r>
              <a:rPr lang="en-US" altLang="en-US" sz="2000" u="sng">
                <a:cs typeface="Arial" pitchFamily="34" charset="0"/>
              </a:rPr>
              <a:t>By pushing them</a:t>
            </a:r>
            <a:r>
              <a:rPr lang="ro-RO" altLang="en-US" sz="2000" u="sng">
                <a:cs typeface="Arial" pitchFamily="34" charset="0"/>
              </a:rPr>
              <a:t> </a:t>
            </a:r>
            <a:r>
              <a:rPr lang="en-US" altLang="en-US" sz="2000" u="sng">
                <a:cs typeface="Arial" pitchFamily="34" charset="0"/>
              </a:rPr>
              <a:t>on the stack</a:t>
            </a:r>
            <a:endParaRPr lang="ro-RO" altLang="en-US" sz="2000" u="sng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Which types of parameters can we pass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 u="sng">
                <a:cs typeface="Arial" pitchFamily="34" charset="0"/>
              </a:rPr>
              <a:t>Any type</a:t>
            </a:r>
            <a:r>
              <a:rPr lang="ro-RO" altLang="en-US" sz="1600">
                <a:cs typeface="Arial" pitchFamily="34" charset="0"/>
              </a:rPr>
              <a:t>, </a:t>
            </a:r>
            <a:r>
              <a:rPr lang="en-US" altLang="en-US" sz="1600">
                <a:cs typeface="Arial" pitchFamily="34" charset="0"/>
              </a:rPr>
              <a:t>but</a:t>
            </a:r>
            <a:r>
              <a:rPr lang="ro-RO" altLang="en-US" sz="1600">
                <a:cs typeface="Arial" pitchFamily="34" charset="0"/>
              </a:rPr>
              <a:t> </a:t>
            </a:r>
            <a:r>
              <a:rPr lang="en-US" altLang="en-US" sz="1600">
                <a:cs typeface="Arial" pitchFamily="34" charset="0"/>
              </a:rPr>
              <a:t>extended</a:t>
            </a:r>
            <a:r>
              <a:rPr lang="ro-RO" altLang="en-US" sz="1600">
                <a:cs typeface="Arial" pitchFamily="34" charset="0"/>
              </a:rPr>
              <a:t> </a:t>
            </a:r>
            <a:r>
              <a:rPr lang="en-US" altLang="en-US" sz="1600">
                <a:cs typeface="Arial" pitchFamily="34" charset="0"/>
              </a:rPr>
              <a:t>at least to </a:t>
            </a:r>
            <a:r>
              <a:rPr lang="ro-RO" altLang="en-US" sz="1600" u="sng">
                <a:cs typeface="Arial" pitchFamily="34" charset="0"/>
              </a:rPr>
              <a:t>DWORD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In what order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 u="sng">
                <a:cs typeface="Arial" pitchFamily="34" charset="0"/>
              </a:rPr>
              <a:t>From right to the left</a:t>
            </a:r>
            <a:r>
              <a:rPr lang="ro-RO" altLang="en-US" sz="1600">
                <a:cs typeface="Arial" pitchFamily="34" charset="0"/>
              </a:rPr>
              <a:t>, </a:t>
            </a:r>
            <a:r>
              <a:rPr lang="en-US" altLang="en-US" sz="1600">
                <a:cs typeface="Arial" pitchFamily="34" charset="0"/>
              </a:rPr>
              <a:t>that is in the reverse order of declaration</a:t>
            </a:r>
            <a:endParaRPr lang="ro-RO" altLang="en-US" sz="160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How many parameters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>
                <a:cs typeface="Arial" pitchFamily="34" charset="0"/>
              </a:rPr>
              <a:t>Any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>
                <a:cs typeface="Arial" pitchFamily="34" charset="0"/>
              </a:rPr>
              <a:t>Yes</a:t>
            </a:r>
            <a:r>
              <a:rPr lang="ro-RO" altLang="en-US" sz="1600">
                <a:cs typeface="Arial" pitchFamily="34" charset="0"/>
              </a:rPr>
              <a:t>, </a:t>
            </a:r>
            <a:r>
              <a:rPr lang="en-US" altLang="en-US" sz="1600">
                <a:cs typeface="Arial" pitchFamily="34" charset="0"/>
              </a:rPr>
              <a:t>in </a:t>
            </a:r>
            <a:r>
              <a:rPr lang="ro-RO" altLang="en-US" sz="1600">
                <a:cs typeface="Arial" pitchFamily="34" charset="0"/>
              </a:rPr>
              <a:t>C </a:t>
            </a:r>
            <a:r>
              <a:rPr lang="en-US" altLang="en-US" sz="1600">
                <a:cs typeface="Arial" pitchFamily="34" charset="0"/>
              </a:rPr>
              <a:t>is allowed</a:t>
            </a:r>
            <a:r>
              <a:rPr lang="ro-RO" altLang="en-US" sz="1600">
                <a:cs typeface="Arial" pitchFamily="34" charset="0"/>
              </a:rPr>
              <a:t> func</a:t>
            </a:r>
            <a:r>
              <a:rPr lang="en-US" altLang="en-US" sz="1600" err="1">
                <a:cs typeface="Arial" pitchFamily="34" charset="0"/>
              </a:rPr>
              <a:t>tions</a:t>
            </a:r>
            <a:r>
              <a:rPr lang="ro-RO" altLang="en-US" sz="1600">
                <a:cs typeface="Arial" pitchFamily="34" charset="0"/>
              </a:rPr>
              <a:t> </a:t>
            </a:r>
            <a:r>
              <a:rPr lang="en-US" altLang="en-US" sz="1600">
                <a:cs typeface="Arial" pitchFamily="34" charset="0"/>
              </a:rPr>
              <a:t>with any parameters</a:t>
            </a:r>
            <a:r>
              <a:rPr lang="ro-RO" altLang="en-US" sz="1600">
                <a:cs typeface="Arial" pitchFamily="34" charset="0"/>
              </a:rPr>
              <a:t> (ex: printf)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What</a:t>
            </a:r>
            <a:r>
              <a:rPr lang="ro-RO" altLang="en-US" sz="2000">
                <a:cs typeface="Arial" pitchFamily="34" charset="0"/>
              </a:rPr>
              <a:t> res</a:t>
            </a:r>
            <a:r>
              <a:rPr lang="en-US" altLang="en-US" sz="2000" err="1">
                <a:cs typeface="Arial" pitchFamily="34" charset="0"/>
              </a:rPr>
              <a:t>ources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are</a:t>
            </a:r>
            <a:r>
              <a:rPr lang="ro-RO" altLang="en-US" sz="2000">
                <a:cs typeface="Arial" pitchFamily="34" charset="0"/>
              </a:rPr>
              <a:t> volatile? EAX, ECX, EDX, Eflags 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Where is the result stored</a:t>
            </a:r>
            <a:r>
              <a:rPr lang="ro-RO" altLang="en-US" sz="2000">
                <a:cs typeface="Arial" pitchFamily="34" charset="0"/>
              </a:rPr>
              <a:t>? EAX, EDX:EAX </a:t>
            </a:r>
            <a:r>
              <a:rPr lang="en-US" altLang="en-US" sz="2000">
                <a:cs typeface="Arial" pitchFamily="34" charset="0"/>
              </a:rPr>
              <a:t>or</a:t>
            </a:r>
            <a:r>
              <a:rPr lang="ro-RO" altLang="en-US" sz="2000">
                <a:cs typeface="Arial" pitchFamily="34" charset="0"/>
              </a:rPr>
              <a:t> ST0 (FPU)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What</a:t>
            </a:r>
            <a:r>
              <a:rPr lang="ro-RO" altLang="en-US" sz="2000">
                <a:cs typeface="Arial" pitchFamily="34" charset="0"/>
              </a:rPr>
              <a:t> cleanup</a:t>
            </a:r>
            <a:r>
              <a:rPr lang="en-US" altLang="en-US" sz="2000">
                <a:cs typeface="Arial" pitchFamily="34" charset="0"/>
              </a:rPr>
              <a:t> actions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are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required</a:t>
            </a:r>
            <a:r>
              <a:rPr lang="ro-RO" altLang="en-US" sz="2000">
                <a:cs typeface="Arial" pitchFamily="34" charset="0"/>
              </a:rPr>
              <a:t>? </a:t>
            </a:r>
            <a:r>
              <a:rPr lang="en-US" altLang="en-US" sz="2000">
                <a:cs typeface="Arial" pitchFamily="34" charset="0"/>
              </a:rPr>
              <a:t>Freeing up the arguments</a:t>
            </a:r>
            <a:endParaRPr lang="ro-RO" altLang="en-US" sz="200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>
                <a:cs typeface="Arial" pitchFamily="34" charset="0"/>
              </a:rPr>
              <a:t>Who is responsible</a:t>
            </a:r>
            <a:r>
              <a:rPr lang="ro-RO" altLang="en-US" sz="1600">
                <a:cs typeface="Arial" pitchFamily="34" charset="0"/>
              </a:rPr>
              <a:t>? </a:t>
            </a:r>
            <a:r>
              <a:rPr lang="en-US" altLang="en-US" sz="1600" u="sng">
                <a:cs typeface="Arial" pitchFamily="34" charset="0"/>
              </a:rPr>
              <a:t>The caller</a:t>
            </a:r>
            <a:r>
              <a:rPr lang="ro-RO" altLang="en-US" sz="1600">
                <a:cs typeface="Arial" pitchFamily="34" charset="0"/>
              </a:rPr>
              <a:t>!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1268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1270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graphicFrame>
        <p:nvGraphicFramePr>
          <p:cNvPr id="1539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53265"/>
              </p:ext>
            </p:extLst>
          </p:nvPr>
        </p:nvGraphicFramePr>
        <p:xfrm>
          <a:off x="434975" y="5118100"/>
          <a:ext cx="9299575" cy="111569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372022164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666841101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654939165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3763087941"/>
                    </a:ext>
                  </a:extLst>
                </a:gridCol>
                <a:gridCol w="1985962">
                  <a:extLst>
                    <a:ext uri="{9D8B030D-6E8A-4147-A177-3AD203B41FA5}">
                      <a16:colId xmlns:a16="http://schemas.microsoft.com/office/drawing/2014/main" val="75455839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703941703"/>
                    </a:ext>
                  </a:extLst>
                </a:gridCol>
              </a:tblGrid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Volatile resources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83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Order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7628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5207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sng" strike="noStrike" cap="none" normalizeH="0" baseline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Any</a:t>
                      </a:r>
                      <a:endParaRPr kumimoji="0" lang="en-US" altLang="en-US" sz="1400" b="1" i="1" u="sng" strike="noStrike" cap="none" normalizeH="0" baseline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EAX, ECX, EDX</a:t>
                      </a:r>
                      <a:r>
                        <a:rPr kumimoji="0" lang="ro-RO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ro-RO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</a:t>
                      </a:r>
                      <a:r>
                        <a:rPr kumimoji="0" lang="ro-RO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/ EDX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:EAX / ST0 (FPU)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sng" strike="noStrike" cap="none" normalizeH="0" baseline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Caller</a:t>
                      </a:r>
                      <a:endParaRPr kumimoji="0" lang="en-US" altLang="en-US" sz="1400" b="1" i="1" u="sng" strike="noStrike" cap="none" normalizeH="0" baseline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329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en-US" sz="2800" err="1">
                <a:solidFill>
                  <a:srgbClr val="FF0000"/>
                </a:solidFill>
                <a:cs typeface="Arial" pitchFamily="34" charset="0"/>
              </a:rPr>
              <a:t>alling</a:t>
            </a: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 conventions</a:t>
            </a: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 – </a:t>
            </a:r>
            <a:r>
              <a:rPr lang="ro-RO" altLang="en-US" sz="2800" b="1" u="sng">
                <a:solidFill>
                  <a:srgbClr val="FF0000"/>
                </a:solidFill>
                <a:cs typeface="Arial" pitchFamily="34" charset="0"/>
              </a:rPr>
              <a:t>STDCALL</a:t>
            </a:r>
            <a:r>
              <a:rPr lang="en-US" altLang="en-US" sz="2800" b="1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convention</a:t>
            </a:r>
            <a:endParaRPr lang="ro-RO" altLang="en-US" sz="2800">
              <a:solidFill>
                <a:srgbClr val="FF0000"/>
              </a:solidFill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Specific to </a:t>
            </a:r>
            <a:r>
              <a:rPr lang="ro-RO" altLang="en-US" sz="2400">
                <a:cs typeface="Arial" pitchFamily="34" charset="0"/>
              </a:rPr>
              <a:t>Windows</a:t>
            </a:r>
            <a:r>
              <a:rPr lang="en-US" altLang="en-US" sz="2400">
                <a:cs typeface="Arial" pitchFamily="34" charset="0"/>
              </a:rPr>
              <a:t> operating system</a:t>
            </a:r>
            <a:endParaRPr lang="ro-RO" altLang="en-US" sz="240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Also called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ro-RO" altLang="en-US" sz="2000" b="1">
                <a:cs typeface="Arial" pitchFamily="34" charset="0"/>
              </a:rPr>
              <a:t>WINAPI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Used by</a:t>
            </a:r>
            <a:r>
              <a:rPr lang="ro-RO" altLang="en-US" sz="2000">
                <a:cs typeface="Arial" pitchFamily="34" charset="0"/>
              </a:rPr>
              <a:t> Windows</a:t>
            </a:r>
            <a:r>
              <a:rPr lang="en-US" altLang="en-US" sz="2000">
                <a:cs typeface="Arial" pitchFamily="34" charset="0"/>
              </a:rPr>
              <a:t> system libraries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Very similar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to the </a:t>
            </a:r>
            <a:r>
              <a:rPr lang="ro-RO" altLang="en-US" sz="2400">
                <a:cs typeface="Arial" pitchFamily="34" charset="0"/>
              </a:rPr>
              <a:t>CDECL</a:t>
            </a:r>
            <a:r>
              <a:rPr lang="en-US" altLang="en-US" sz="2400">
                <a:cs typeface="Arial" pitchFamily="34" charset="0"/>
              </a:rPr>
              <a:t> convention</a:t>
            </a:r>
            <a:endParaRPr lang="ro-RO" altLang="en-US" sz="240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ro-RO" altLang="en-US" sz="2000">
                <a:cs typeface="Arial" pitchFamily="34" charset="0"/>
              </a:rPr>
              <a:t>Dif</a:t>
            </a:r>
            <a:r>
              <a:rPr lang="en-US" altLang="en-US" sz="2000">
                <a:cs typeface="Arial" pitchFamily="34" charset="0"/>
              </a:rPr>
              <a:t>f</a:t>
            </a:r>
            <a:r>
              <a:rPr lang="ro-RO" altLang="en-US" sz="2000">
                <a:cs typeface="Arial" pitchFamily="34" charset="0"/>
              </a:rPr>
              <a:t>eren</a:t>
            </a:r>
            <a:r>
              <a:rPr lang="en-US" altLang="en-US" sz="2000" err="1">
                <a:cs typeface="Arial" pitchFamily="34" charset="0"/>
              </a:rPr>
              <a:t>ces</a:t>
            </a:r>
            <a:r>
              <a:rPr lang="ro-RO" altLang="en-US" sz="2000">
                <a:cs typeface="Arial" pitchFamily="34" charset="0"/>
              </a:rPr>
              <a:t>: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en-US" altLang="en-US" sz="2000" u="sng">
                <a:cs typeface="Arial" pitchFamily="34" charset="0"/>
              </a:rPr>
              <a:t>A </a:t>
            </a:r>
            <a:r>
              <a:rPr lang="en-US" altLang="en-US" sz="2000" u="sng">
                <a:solidFill>
                  <a:srgbClr val="FF0000"/>
                </a:solidFill>
                <a:cs typeface="Arial" pitchFamily="34" charset="0"/>
              </a:rPr>
              <a:t>fixed</a:t>
            </a:r>
            <a:r>
              <a:rPr lang="en-US" altLang="en-US" sz="2000" u="sng">
                <a:cs typeface="Arial" pitchFamily="34" charset="0"/>
              </a:rPr>
              <a:t> number of </a:t>
            </a:r>
            <a:r>
              <a:rPr lang="ro-RO" altLang="en-US" sz="2000" u="sng">
                <a:cs typeface="Arial" pitchFamily="34" charset="0"/>
              </a:rPr>
              <a:t>paramet</a:t>
            </a:r>
            <a:r>
              <a:rPr lang="en-US" altLang="en-US" sz="2000" u="sng" err="1">
                <a:cs typeface="Arial" pitchFamily="34" charset="0"/>
              </a:rPr>
              <a:t>ers</a:t>
            </a:r>
            <a:endParaRPr lang="ro-RO" altLang="en-US" sz="2000" u="sng">
              <a:cs typeface="Arial" pitchFamily="34" charset="0"/>
            </a:endParaRPr>
          </a:p>
          <a:p>
            <a:pPr marL="1954213" lvl="3" indent="-390525">
              <a:buFont typeface="Arial" pitchFamily="34" charset="0"/>
              <a:buChar char="•"/>
            </a:pPr>
            <a:r>
              <a:rPr lang="en-US" altLang="en-US" sz="2000" u="sng">
                <a:cs typeface="Arial" pitchFamily="34" charset="0"/>
              </a:rPr>
              <a:t>The cleanup is performed by </a:t>
            </a:r>
            <a:r>
              <a:rPr lang="en-US" altLang="en-US" sz="2000" u="sng" err="1">
                <a:solidFill>
                  <a:srgbClr val="FF0000"/>
                </a:solidFill>
                <a:cs typeface="Arial" pitchFamily="34" charset="0"/>
              </a:rPr>
              <a:t>callee</a:t>
            </a:r>
            <a:endParaRPr lang="ro-RO" altLang="en-US" sz="2000" u="sng">
              <a:solidFill>
                <a:srgbClr val="FF0000"/>
              </a:solidFill>
              <a:cs typeface="Arial" pitchFamily="34" charset="0"/>
            </a:endParaRPr>
          </a:p>
          <a:p>
            <a:pPr marL="1954213" lvl="3" indent="-390525">
              <a:buFont typeface="Arial" pitchFamily="34" charset="0"/>
              <a:buChar char="•"/>
            </a:pPr>
            <a:endParaRPr lang="en-US" altLang="en-US" sz="240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en-US" sz="280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en-US" sz="2800">
              <a:cs typeface="Arial" pitchFamily="34" charset="0"/>
            </a:endParaRP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2292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2294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graphicFrame>
        <p:nvGraphicFramePr>
          <p:cNvPr id="16419" name="Group 35"/>
          <p:cNvGraphicFramePr>
            <a:graphicFrameLocks noGrp="1"/>
          </p:cNvGraphicFramePr>
          <p:nvPr/>
        </p:nvGraphicFramePr>
        <p:xfrm>
          <a:off x="434975" y="5118100"/>
          <a:ext cx="9299575" cy="111569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3301443745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545621277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125932259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504788110"/>
                    </a:ext>
                  </a:extLst>
                </a:gridCol>
                <a:gridCol w="1985962">
                  <a:extLst>
                    <a:ext uri="{9D8B030D-6E8A-4147-A177-3AD203B41FA5}">
                      <a16:colId xmlns:a16="http://schemas.microsoft.com/office/drawing/2014/main" val="36838452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754048618"/>
                    </a:ext>
                  </a:extLst>
                </a:gridCol>
              </a:tblGrid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Volatile resources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62708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Order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86209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5207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400" b="1" i="1" u="sng" strike="noStrike" cap="none" normalizeH="0" baseline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Fix</a:t>
                      </a:r>
                      <a:r>
                        <a:rPr kumimoji="0" lang="en-US" altLang="en-US" sz="1400" b="1" i="1" u="sng" strike="noStrike" cap="none" normalizeH="0" baseline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ed</a:t>
                      </a:r>
                      <a:endParaRPr kumimoji="0" lang="en-US" altLang="en-US" sz="1400" b="1" i="1" u="sng" strike="noStrike" cap="none" normalizeH="0" baseline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EAX, ECX, EDX</a:t>
                      </a:r>
                      <a:r>
                        <a:rPr kumimoji="0" lang="ro-RO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, Flags*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</a:t>
                      </a:r>
                      <a:r>
                        <a:rPr kumimoji="0" lang="ro-RO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/ EDX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:EAX / ST0 (FPU)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sng" strike="noStrike" cap="none" normalizeH="0" baseline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Callee</a:t>
                      </a:r>
                      <a:endParaRPr kumimoji="0" lang="en-US" altLang="en-US" sz="1400" b="1" i="1" u="sng" strike="noStrike" cap="none" normalizeH="0" baseline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179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Subroutine call</a:t>
            </a:r>
            <a:endParaRPr lang="ro-RO" altLang="en-US" sz="2800" u="sng">
              <a:solidFill>
                <a:srgbClr val="FF0000"/>
              </a:solidFill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Steps</a:t>
            </a:r>
            <a:r>
              <a:rPr lang="ro-RO" altLang="en-US" sz="2400">
                <a:cs typeface="Arial" pitchFamily="34" charset="0"/>
              </a:rPr>
              <a:t>: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 b="1" u="sng">
                <a:cs typeface="Arial" pitchFamily="34" charset="0"/>
              </a:rPr>
              <a:t>C</a:t>
            </a:r>
            <a:r>
              <a:rPr lang="en-US" altLang="en-US" sz="2000" b="1" u="sng">
                <a:cs typeface="Arial" pitchFamily="34" charset="0"/>
              </a:rPr>
              <a:t>all code</a:t>
            </a:r>
            <a:r>
              <a:rPr lang="ro-RO" altLang="en-US" sz="2000">
                <a:cs typeface="Arial" pitchFamily="34" charset="0"/>
              </a:rPr>
              <a:t>: </a:t>
            </a:r>
            <a:r>
              <a:rPr lang="en-US" altLang="en-US" sz="2000">
                <a:cs typeface="Arial" pitchFamily="34" charset="0"/>
              </a:rPr>
              <a:t>call </a:t>
            </a:r>
            <a:r>
              <a:rPr lang="ro-RO" altLang="en-US" sz="2000">
                <a:cs typeface="Arial" pitchFamily="34" charset="0"/>
              </a:rPr>
              <a:t>pre</a:t>
            </a:r>
            <a:r>
              <a:rPr lang="en-US" altLang="en-US" sz="2000">
                <a:cs typeface="Arial" pitchFamily="34" charset="0"/>
              </a:rPr>
              <a:t>paration and execution</a:t>
            </a:r>
            <a:r>
              <a:rPr lang="ro-RO" altLang="en-US" sz="2000">
                <a:cs typeface="Arial" pitchFamily="34" charset="0"/>
              </a:rPr>
              <a:t> 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en-US" altLang="en-US" sz="2000" b="1" u="sng">
                <a:cs typeface="Arial" pitchFamily="34" charset="0"/>
              </a:rPr>
              <a:t>Entry code</a:t>
            </a:r>
            <a:r>
              <a:rPr lang="ro-RO" altLang="en-US" sz="2000">
                <a:cs typeface="Arial" pitchFamily="34" charset="0"/>
              </a:rPr>
              <a:t>: </a:t>
            </a:r>
            <a:r>
              <a:rPr lang="en-US" altLang="en-US" sz="2000">
                <a:cs typeface="Arial" pitchFamily="34" charset="0"/>
              </a:rPr>
              <a:t>procedure entry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and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preparation of execution</a:t>
            </a:r>
            <a:endParaRPr lang="ro-RO" altLang="en-US" sz="2000">
              <a:cs typeface="Arial" pitchFamily="34" charset="0"/>
            </a:endParaRP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en-US" altLang="en-US" sz="2000" b="1" u="sng">
                <a:cs typeface="Arial" pitchFamily="34" charset="0"/>
              </a:rPr>
              <a:t>Exit code</a:t>
            </a:r>
            <a:r>
              <a:rPr lang="ro-RO" altLang="en-US" sz="2000">
                <a:cs typeface="Arial" pitchFamily="34" charset="0"/>
              </a:rPr>
              <a:t>: </a:t>
            </a:r>
            <a:r>
              <a:rPr lang="en-US" altLang="en-US" sz="2000">
                <a:cs typeface="Arial" pitchFamily="34" charset="0"/>
              </a:rPr>
              <a:t>returning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and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freeing up out-of-date </a:t>
            </a:r>
            <a:r>
              <a:rPr lang="ro-RO" altLang="en-US" sz="2000">
                <a:cs typeface="Arial" pitchFamily="34" charset="0"/>
              </a:rPr>
              <a:t>res</a:t>
            </a:r>
            <a:r>
              <a:rPr lang="en-US" altLang="en-US" sz="2000">
                <a:cs typeface="Arial" pitchFamily="34" charset="0"/>
              </a:rPr>
              <a:t>ources</a:t>
            </a:r>
            <a:endParaRPr lang="ro-RO" altLang="en-US" sz="2000">
              <a:cs typeface="Arial" pitchFamily="34" charset="0"/>
            </a:endParaRPr>
          </a:p>
          <a:p>
            <a:pPr marL="1498600" lvl="2" indent="-457200">
              <a:buFont typeface="Lucida Grande"/>
              <a:buNone/>
            </a:pPr>
            <a:endParaRPr lang="ro-RO" altLang="en-US" sz="200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The actions </a:t>
            </a:r>
            <a:r>
              <a:rPr lang="ro-RO" altLang="en-US" sz="2400">
                <a:cs typeface="Arial" pitchFamily="34" charset="0"/>
              </a:rPr>
              <a:t>dep</a:t>
            </a:r>
            <a:r>
              <a:rPr lang="en-US" altLang="en-US" sz="2400">
                <a:cs typeface="Arial" pitchFamily="34" charset="0"/>
              </a:rPr>
              <a:t>end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by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calling convention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of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called subroutine</a:t>
            </a:r>
            <a:r>
              <a:rPr lang="ro-RO" altLang="en-US" sz="2400">
                <a:cs typeface="Arial" pitchFamily="34" charset="0"/>
              </a:rPr>
              <a:t> – </a:t>
            </a:r>
            <a:r>
              <a:rPr lang="en-US" altLang="en-US" sz="2400">
                <a:cs typeface="Arial" pitchFamily="34" charset="0"/>
              </a:rPr>
              <a:t>but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the steps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remain the same</a:t>
            </a:r>
            <a:r>
              <a:rPr lang="ro-RO" altLang="en-US" sz="2400">
                <a:cs typeface="Arial" pitchFamily="34" charset="0"/>
              </a:rPr>
              <a:t>!</a:t>
            </a:r>
          </a:p>
          <a:p>
            <a:pPr marL="911225" lvl="1" indent="-390525">
              <a:buFont typeface="Arial" pitchFamily="34" charset="0"/>
              <a:buChar char="•"/>
            </a:pPr>
            <a:endParaRPr lang="ro-RO" altLang="en-US" sz="240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>
                <a:cs typeface="Arial" pitchFamily="34" charset="0"/>
              </a:rPr>
              <a:t>The steps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are handled</a:t>
            </a:r>
            <a:r>
              <a:rPr lang="ro-RO" altLang="en-US" sz="2400">
                <a:cs typeface="Arial" pitchFamily="34" charset="0"/>
              </a:rPr>
              <a:t>/impleme</a:t>
            </a:r>
            <a:r>
              <a:rPr lang="en-US" altLang="en-US" sz="2400">
                <a:cs typeface="Arial" pitchFamily="34" charset="0"/>
              </a:rPr>
              <a:t>nted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ro-RO" altLang="en-US" sz="2400" u="sng">
                <a:cs typeface="Arial" pitchFamily="34" charset="0"/>
              </a:rPr>
              <a:t>automat</a:t>
            </a:r>
            <a:r>
              <a:rPr lang="en-US" altLang="en-US" sz="2400" u="sng">
                <a:cs typeface="Arial" pitchFamily="34" charset="0"/>
              </a:rPr>
              <a:t>ically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in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the </a:t>
            </a:r>
            <a:r>
              <a:rPr lang="ro-RO" altLang="en-US" sz="2400">
                <a:cs typeface="Arial" pitchFamily="34" charset="0"/>
              </a:rPr>
              <a:t>cod</a:t>
            </a:r>
            <a:r>
              <a:rPr lang="en-US" altLang="en-US" sz="2400">
                <a:cs typeface="Arial" pitchFamily="34" charset="0"/>
              </a:rPr>
              <a:t>e</a:t>
            </a:r>
            <a:r>
              <a:rPr lang="ro-RO" altLang="en-US" sz="2400">
                <a:cs typeface="Arial" pitchFamily="34" charset="0"/>
              </a:rPr>
              <a:t> generat</a:t>
            </a:r>
            <a:r>
              <a:rPr lang="en-US" altLang="en-US" sz="2400">
                <a:cs typeface="Arial" pitchFamily="34" charset="0"/>
              </a:rPr>
              <a:t>ed</a:t>
            </a:r>
            <a:r>
              <a:rPr lang="ro-RO" altLang="en-US" sz="2400">
                <a:cs typeface="Arial" pitchFamily="34" charset="0"/>
              </a:rPr>
              <a:t> </a:t>
            </a:r>
            <a:r>
              <a:rPr lang="en-US" altLang="en-US" sz="2400">
                <a:cs typeface="Arial" pitchFamily="34" charset="0"/>
              </a:rPr>
              <a:t>by </a:t>
            </a:r>
            <a:r>
              <a:rPr lang="ro-RO" altLang="en-US" sz="2400">
                <a:cs typeface="Arial" pitchFamily="34" charset="0"/>
              </a:rPr>
              <a:t>compil</a:t>
            </a:r>
            <a:r>
              <a:rPr lang="en-US" altLang="en-US" sz="2400">
                <a:cs typeface="Arial" pitchFamily="34" charset="0"/>
              </a:rPr>
              <a:t>ers of high-level languages</a:t>
            </a:r>
            <a:endParaRPr lang="ro-RO" altLang="en-US" sz="2400">
              <a:cs typeface="Arial" pitchFamily="34" charset="0"/>
            </a:endParaRPr>
          </a:p>
          <a:p>
            <a:pPr marL="1498600" lvl="2" indent="-457200"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In assembly language,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 u="sng">
                <a:cs typeface="Arial" pitchFamily="34" charset="0"/>
              </a:rPr>
              <a:t>everything is our responsibility</a:t>
            </a:r>
            <a:r>
              <a:rPr lang="ro-RO" altLang="en-US" sz="2000">
                <a:cs typeface="Arial" pitchFamily="34" charset="0"/>
              </a:rPr>
              <a:t>!</a:t>
            </a:r>
          </a:p>
          <a:p>
            <a:pPr marL="1498600" lvl="2" indent="-457200">
              <a:buFont typeface="Lucida Grande"/>
              <a:buNone/>
            </a:pPr>
            <a:r>
              <a:rPr lang="ro-RO" altLang="en-US" sz="2000">
                <a:cs typeface="Arial" pitchFamily="34" charset="0"/>
              </a:rPr>
              <a:t> </a:t>
            </a:r>
            <a:endParaRPr lang="en-US" altLang="en-US" sz="2000">
              <a:cs typeface="Arial" pitchFamily="34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331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331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>
                <a:solidFill>
                  <a:srgbClr val="FF0000"/>
                </a:solidFill>
                <a:cs typeface="Arial" pitchFamily="34" charset="0"/>
              </a:rPr>
              <a:t>Subroutine call</a:t>
            </a:r>
            <a:r>
              <a:rPr lang="ro-RO" altLang="en-US" sz="2800">
                <a:solidFill>
                  <a:srgbClr val="FF0000"/>
                </a:solidFill>
                <a:cs typeface="Arial" pitchFamily="34" charset="0"/>
              </a:rPr>
              <a:t> – </a:t>
            </a:r>
            <a:r>
              <a:rPr lang="ro-RO" altLang="en-US" sz="2800" u="sng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en-US" sz="2800" u="sng">
                <a:solidFill>
                  <a:srgbClr val="FF0000"/>
                </a:solidFill>
                <a:cs typeface="Arial" pitchFamily="34" charset="0"/>
              </a:rPr>
              <a:t>all code</a:t>
            </a:r>
            <a:endParaRPr lang="ro-RO" altLang="en-US" sz="2800" u="sng">
              <a:solidFill>
                <a:srgbClr val="FF0000"/>
              </a:solidFill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800">
                <a:cs typeface="Arial" pitchFamily="34" charset="0"/>
              </a:rPr>
              <a:t>Tasks</a:t>
            </a:r>
            <a:r>
              <a:rPr lang="ro-RO" altLang="en-US" sz="2800">
                <a:cs typeface="Arial" pitchFamily="34" charset="0"/>
              </a:rPr>
              <a:t>: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>
                <a:cs typeface="Arial" pitchFamily="34" charset="0"/>
              </a:rPr>
              <a:t>Sa</a:t>
            </a:r>
            <a:r>
              <a:rPr lang="en-US" altLang="en-US" sz="2000" err="1">
                <a:cs typeface="Arial" pitchFamily="34" charset="0"/>
              </a:rPr>
              <a:t>ve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the </a:t>
            </a:r>
            <a:r>
              <a:rPr lang="ro-RO" altLang="en-US" sz="2000">
                <a:cs typeface="Arial" pitchFamily="34" charset="0"/>
              </a:rPr>
              <a:t>volatile</a:t>
            </a:r>
            <a:r>
              <a:rPr lang="en-US" altLang="en-US" sz="2000">
                <a:cs typeface="Arial" pitchFamily="34" charset="0"/>
              </a:rPr>
              <a:t> </a:t>
            </a:r>
            <a:r>
              <a:rPr lang="ro-RO" altLang="en-US" sz="2000">
                <a:cs typeface="Arial" pitchFamily="34" charset="0"/>
              </a:rPr>
              <a:t>res</a:t>
            </a:r>
            <a:r>
              <a:rPr lang="en-US" altLang="en-US" sz="2000" err="1">
                <a:cs typeface="Arial" pitchFamily="34" charset="0"/>
              </a:rPr>
              <a:t>ources</a:t>
            </a:r>
            <a:r>
              <a:rPr lang="en-US" altLang="en-US" sz="2000">
                <a:cs typeface="Arial" pitchFamily="34" charset="0"/>
              </a:rPr>
              <a:t> in use</a:t>
            </a:r>
            <a:r>
              <a:rPr lang="ro-RO" altLang="en-US" sz="2000">
                <a:cs typeface="Arial" pitchFamily="34" charset="0"/>
              </a:rPr>
              <a:t>: </a:t>
            </a:r>
            <a:r>
              <a:rPr lang="ro-RO" altLang="en-US" sz="2000" i="1">
                <a:cs typeface="Arial" pitchFamily="34" charset="0"/>
              </a:rPr>
              <a:t>push regis</a:t>
            </a:r>
            <a:r>
              <a:rPr lang="en-US" altLang="en-US" sz="2000" i="1" err="1">
                <a:cs typeface="Arial" pitchFamily="34" charset="0"/>
              </a:rPr>
              <a:t>ter</a:t>
            </a:r>
            <a:endParaRPr lang="ro-RO" altLang="en-US" sz="2000" i="1">
              <a:cs typeface="Arial" pitchFamily="34" charset="0"/>
            </a:endParaRP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>
                <a:cs typeface="Arial" pitchFamily="34" charset="0"/>
              </a:rPr>
              <a:t>As</a:t>
            </a:r>
            <a:r>
              <a:rPr lang="en-US" altLang="en-US" sz="2000">
                <a:cs typeface="Arial" pitchFamily="34" charset="0"/>
              </a:rPr>
              <a:t>sure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the compliance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with </a:t>
            </a:r>
            <a:r>
              <a:rPr lang="ro-RO" altLang="en-US" sz="2000">
                <a:cs typeface="Arial" pitchFamily="34" charset="0"/>
              </a:rPr>
              <a:t>const</a:t>
            </a:r>
            <a:r>
              <a:rPr lang="en-US" altLang="en-US" sz="2000" err="1">
                <a:cs typeface="Arial" pitchFamily="34" charset="0"/>
              </a:rPr>
              <a:t>raints</a:t>
            </a:r>
            <a:r>
              <a:rPr lang="ro-RO" altLang="en-US" sz="2000">
                <a:cs typeface="Arial" pitchFamily="34" charset="0"/>
              </a:rPr>
              <a:t> (</a:t>
            </a:r>
            <a:r>
              <a:rPr lang="en-US" altLang="en-US" sz="2000">
                <a:cs typeface="Arial" pitchFamily="34" charset="0"/>
              </a:rPr>
              <a:t>aligned </a:t>
            </a:r>
            <a:r>
              <a:rPr lang="ro-RO" altLang="en-US" sz="2000">
                <a:cs typeface="Arial" pitchFamily="34" charset="0"/>
              </a:rPr>
              <a:t>ESP, DF=0, ...)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>
                <a:cs typeface="Arial" pitchFamily="34" charset="0"/>
              </a:rPr>
              <a:t>Pre</a:t>
            </a:r>
            <a:r>
              <a:rPr lang="en-US" altLang="en-US" sz="2000">
                <a:cs typeface="Arial" pitchFamily="34" charset="0"/>
              </a:rPr>
              <a:t>pare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the </a:t>
            </a:r>
            <a:r>
              <a:rPr lang="ro-RO" altLang="en-US" sz="2000">
                <a:cs typeface="Arial" pitchFamily="34" charset="0"/>
              </a:rPr>
              <a:t>argumen</a:t>
            </a:r>
            <a:r>
              <a:rPr lang="en-US" altLang="en-US" sz="2000" err="1">
                <a:cs typeface="Arial" pitchFamily="34" charset="0"/>
              </a:rPr>
              <a:t>ts</a:t>
            </a:r>
            <a:r>
              <a:rPr lang="ro-RO" altLang="en-US" sz="2000">
                <a:cs typeface="Arial" pitchFamily="34" charset="0"/>
              </a:rPr>
              <a:t> (st</a:t>
            </a:r>
            <a:r>
              <a:rPr lang="en-US" altLang="en-US" sz="2000" err="1">
                <a:cs typeface="Arial" pitchFamily="34" charset="0"/>
              </a:rPr>
              <a:t>ack</a:t>
            </a:r>
            <a:r>
              <a:rPr lang="ro-RO" altLang="en-US" sz="2000">
                <a:cs typeface="Arial" pitchFamily="34" charset="0"/>
              </a:rPr>
              <a:t>, </a:t>
            </a:r>
            <a:r>
              <a:rPr lang="en-US" altLang="en-US" sz="2000">
                <a:cs typeface="Arial" pitchFamily="34" charset="0"/>
              </a:rPr>
              <a:t>by</a:t>
            </a:r>
            <a:r>
              <a:rPr lang="ro-RO" altLang="en-US" sz="2000">
                <a:cs typeface="Arial" pitchFamily="34" charset="0"/>
              </a:rPr>
              <a:t> conven</a:t>
            </a:r>
            <a:r>
              <a:rPr lang="en-US" altLang="en-US" sz="2000" err="1">
                <a:cs typeface="Arial" pitchFamily="34" charset="0"/>
              </a:rPr>
              <a:t>tion</a:t>
            </a:r>
            <a:r>
              <a:rPr lang="ro-RO" altLang="en-US" sz="2000">
                <a:cs typeface="Arial" pitchFamily="34" charset="0"/>
              </a:rPr>
              <a:t>): </a:t>
            </a:r>
            <a:r>
              <a:rPr lang="ro-RO" altLang="en-US" sz="2000" i="1">
                <a:cs typeface="Arial" pitchFamily="34" charset="0"/>
              </a:rPr>
              <a:t>push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en-US" altLang="en-US" sz="2000">
                <a:cs typeface="Arial" pitchFamily="34" charset="0"/>
              </a:rPr>
              <a:t>Call execution</a:t>
            </a:r>
            <a:r>
              <a:rPr lang="ro-RO" altLang="en-US" sz="2000">
                <a:cs typeface="Arial" pitchFamily="34" charset="0"/>
              </a:rPr>
              <a:t>: </a:t>
            </a:r>
            <a:r>
              <a:rPr lang="ro-RO" altLang="en-US" sz="2000" i="1">
                <a:cs typeface="Arial" pitchFamily="34" charset="0"/>
              </a:rPr>
              <a:t>call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ro-RO" altLang="en-US" sz="2000">
                <a:cs typeface="Arial" pitchFamily="34" charset="0"/>
              </a:rPr>
              <a:t>call sub</a:t>
            </a:r>
            <a:r>
              <a:rPr lang="en-US" altLang="en-US" sz="2000">
                <a:cs typeface="Arial" pitchFamily="34" charset="0"/>
              </a:rPr>
              <a:t>routine – if </a:t>
            </a:r>
            <a:r>
              <a:rPr lang="ro-RO" altLang="en-US" sz="2000">
                <a:cs typeface="Arial" pitchFamily="34" charset="0"/>
              </a:rPr>
              <a:t>subr</a:t>
            </a:r>
            <a:r>
              <a:rPr lang="en-US" altLang="en-US" sz="2000" err="1">
                <a:cs typeface="Arial" pitchFamily="34" charset="0"/>
              </a:rPr>
              <a:t>outine</a:t>
            </a:r>
            <a:r>
              <a:rPr lang="en-US" altLang="en-US" sz="2000">
                <a:cs typeface="Arial" pitchFamily="34" charset="0"/>
              </a:rPr>
              <a:t> is statically </a:t>
            </a:r>
            <a:r>
              <a:rPr lang="ro-RO" altLang="en-US" sz="2000">
                <a:cs typeface="Arial" pitchFamily="34" charset="0"/>
              </a:rPr>
              <a:t>linked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ro-RO" altLang="en-US" sz="2000">
                <a:cs typeface="Arial" pitchFamily="34" charset="0"/>
              </a:rPr>
              <a:t>call </a:t>
            </a:r>
            <a:r>
              <a:rPr lang="en-US" altLang="en-US" sz="2000">
                <a:cs typeface="Arial" pitchFamily="34" charset="0"/>
              </a:rPr>
              <a:t>[subroutine] – if </a:t>
            </a:r>
            <a:r>
              <a:rPr lang="ro-RO" altLang="en-US" sz="2000">
                <a:cs typeface="Arial" pitchFamily="34" charset="0"/>
              </a:rPr>
              <a:t>subr</a:t>
            </a:r>
            <a:r>
              <a:rPr lang="en-US" altLang="en-US" sz="2000" err="1">
                <a:cs typeface="Arial" pitchFamily="34" charset="0"/>
              </a:rPr>
              <a:t>outine</a:t>
            </a:r>
            <a:r>
              <a:rPr lang="en-US" altLang="en-US" sz="2000">
                <a:cs typeface="Arial" pitchFamily="34" charset="0"/>
              </a:rPr>
              <a:t> is </a:t>
            </a:r>
            <a:r>
              <a:rPr lang="ro-RO" altLang="en-US" sz="2000">
                <a:cs typeface="Arial" pitchFamily="34" charset="0"/>
              </a:rPr>
              <a:t>d</a:t>
            </a:r>
            <a:r>
              <a:rPr lang="en-US" altLang="en-US" sz="2000">
                <a:cs typeface="Arial" pitchFamily="34" charset="0"/>
              </a:rPr>
              <a:t>y</a:t>
            </a:r>
            <a:r>
              <a:rPr lang="ro-RO" altLang="en-US" sz="2000">
                <a:cs typeface="Arial" pitchFamily="34" charset="0"/>
              </a:rPr>
              <a:t>namic</a:t>
            </a:r>
            <a:r>
              <a:rPr lang="en-US" altLang="en-US" sz="2000">
                <a:cs typeface="Arial" pitchFamily="34" charset="0"/>
              </a:rPr>
              <a:t>ally linked </a:t>
            </a:r>
            <a:r>
              <a:rPr lang="ro-RO" altLang="en-US" sz="2000">
                <a:cs typeface="Arial" pitchFamily="34" charset="0"/>
              </a:rPr>
              <a:t>(</a:t>
            </a:r>
            <a:r>
              <a:rPr lang="en-US" altLang="en-US" sz="2000">
                <a:cs typeface="Arial" pitchFamily="34" charset="0"/>
              </a:rPr>
              <a:t>at</a:t>
            </a:r>
            <a:r>
              <a:rPr lang="ro-RO" altLang="en-US" sz="2000">
                <a:cs typeface="Arial" pitchFamily="34" charset="0"/>
              </a:rPr>
              <a:t> link-time)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ro-RO" altLang="en-US" sz="2000">
                <a:cs typeface="Arial" pitchFamily="34" charset="0"/>
              </a:rPr>
              <a:t>call regist</a:t>
            </a:r>
            <a:r>
              <a:rPr lang="en-US" altLang="en-US" sz="2000" err="1">
                <a:cs typeface="Arial" pitchFamily="34" charset="0"/>
              </a:rPr>
              <a:t>er</a:t>
            </a:r>
            <a:r>
              <a:rPr lang="en-US" altLang="en-US" sz="2000">
                <a:cs typeface="Arial" pitchFamily="34" charset="0"/>
              </a:rPr>
              <a:t> or c</a:t>
            </a:r>
            <a:r>
              <a:rPr lang="ro-RO" altLang="en-US" sz="2000">
                <a:cs typeface="Arial" pitchFamily="34" charset="0"/>
              </a:rPr>
              <a:t>all </a:t>
            </a:r>
            <a:r>
              <a:rPr lang="en-US" altLang="en-US" sz="2000">
                <a:cs typeface="Arial" pitchFamily="34" charset="0"/>
              </a:rPr>
              <a:t>[variable] – for run-time dynamic</a:t>
            </a:r>
            <a:r>
              <a:rPr lang="ro-RO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</a:rPr>
              <a:t>linking</a:t>
            </a:r>
            <a:endParaRPr lang="ro-RO" altLang="en-US" sz="200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endParaRPr lang="ro-RO" altLang="en-US" sz="2400" u="sng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u="sng">
                <a:cs typeface="Arial" pitchFamily="34" charset="0"/>
              </a:rPr>
              <a:t>ASM subroutines</a:t>
            </a:r>
            <a:r>
              <a:rPr lang="ro-RO" altLang="en-US" sz="2400" u="sng">
                <a:cs typeface="Arial" pitchFamily="34" charset="0"/>
              </a:rPr>
              <a:t> </a:t>
            </a:r>
            <a:r>
              <a:rPr lang="en-US" altLang="en-US" sz="2400" u="sng">
                <a:cs typeface="Arial" pitchFamily="34" charset="0"/>
              </a:rPr>
              <a:t>used only from</a:t>
            </a:r>
            <a:r>
              <a:rPr lang="en-US" altLang="en-US" sz="2400" i="1" u="sng">
                <a:cs typeface="Arial" pitchFamily="34" charset="0"/>
              </a:rPr>
              <a:t> </a:t>
            </a:r>
            <a:r>
              <a:rPr lang="ro-RO" altLang="en-US" sz="2400" i="1" u="sng">
                <a:cs typeface="Arial" pitchFamily="34" charset="0"/>
              </a:rPr>
              <a:t>as</a:t>
            </a:r>
            <a:r>
              <a:rPr lang="en-US" altLang="en-US" sz="2400" i="1" u="sng">
                <a:cs typeface="Arial" pitchFamily="34" charset="0"/>
              </a:rPr>
              <a:t>se</a:t>
            </a:r>
            <a:r>
              <a:rPr lang="ro-RO" altLang="en-US" sz="2400" i="1" u="sng">
                <a:cs typeface="Arial" pitchFamily="34" charset="0"/>
              </a:rPr>
              <a:t>m</a:t>
            </a:r>
            <a:r>
              <a:rPr lang="en-US" altLang="en-US" sz="2400" i="1" u="sng" err="1">
                <a:cs typeface="Arial" pitchFamily="34" charset="0"/>
              </a:rPr>
              <a:t>bly</a:t>
            </a:r>
            <a:r>
              <a:rPr lang="en-US" altLang="en-US" sz="2400" i="1" u="sng">
                <a:cs typeface="Arial" pitchFamily="34" charset="0"/>
              </a:rPr>
              <a:t> language</a:t>
            </a:r>
            <a:r>
              <a:rPr lang="ro-RO" altLang="en-US" sz="2400" u="sng">
                <a:cs typeface="Arial" pitchFamily="34" charset="0"/>
              </a:rPr>
              <a:t> </a:t>
            </a:r>
            <a:r>
              <a:rPr lang="en-US" altLang="en-US" sz="2400" u="sng">
                <a:cs typeface="Arial" pitchFamily="34" charset="0"/>
              </a:rPr>
              <a:t>can</a:t>
            </a:r>
            <a:r>
              <a:rPr lang="ro-RO" altLang="en-US" sz="2400" u="sng">
                <a:cs typeface="Arial" pitchFamily="34" charset="0"/>
              </a:rPr>
              <a:t> </a:t>
            </a:r>
            <a:r>
              <a:rPr lang="en-US" altLang="en-US" sz="2400" u="sng">
                <a:cs typeface="Arial" pitchFamily="34" charset="0"/>
              </a:rPr>
              <a:t>avoid</a:t>
            </a:r>
            <a:r>
              <a:rPr lang="ro-RO" altLang="en-US" sz="2400" u="sng">
                <a:cs typeface="Arial" pitchFamily="34" charset="0"/>
              </a:rPr>
              <a:t> (</a:t>
            </a:r>
            <a:r>
              <a:rPr lang="en-US" altLang="en-US" sz="2400" u="sng">
                <a:cs typeface="Arial" pitchFamily="34" charset="0"/>
              </a:rPr>
              <a:t>for</a:t>
            </a:r>
            <a:r>
              <a:rPr lang="ro-RO" altLang="en-US" sz="2400" u="sng">
                <a:cs typeface="Arial" pitchFamily="34" charset="0"/>
              </a:rPr>
              <a:t> simpli</a:t>
            </a:r>
            <a:r>
              <a:rPr lang="en-US" altLang="en-US" sz="2400" u="sng">
                <a:cs typeface="Arial" pitchFamily="34" charset="0"/>
              </a:rPr>
              <a:t>city</a:t>
            </a:r>
            <a:r>
              <a:rPr lang="ro-RO" altLang="en-US" sz="2400" u="sng">
                <a:cs typeface="Arial" pitchFamily="34" charset="0"/>
              </a:rPr>
              <a:t> </a:t>
            </a:r>
            <a:r>
              <a:rPr lang="en-US" altLang="en-US" sz="2400" u="sng">
                <a:cs typeface="Arial" pitchFamily="34" charset="0"/>
              </a:rPr>
              <a:t>or</a:t>
            </a:r>
            <a:r>
              <a:rPr lang="ro-RO" altLang="en-US" sz="2400" u="sng">
                <a:cs typeface="Arial" pitchFamily="34" charset="0"/>
              </a:rPr>
              <a:t> ef</a:t>
            </a:r>
            <a:r>
              <a:rPr lang="en-US" altLang="en-US" sz="2400" u="sng" err="1">
                <a:cs typeface="Arial" pitchFamily="34" charset="0"/>
              </a:rPr>
              <a:t>ficiency</a:t>
            </a:r>
            <a:r>
              <a:rPr lang="ro-RO" altLang="en-US" sz="2400" u="sng">
                <a:cs typeface="Arial" pitchFamily="34" charset="0"/>
              </a:rPr>
              <a:t>) </a:t>
            </a:r>
            <a:r>
              <a:rPr lang="en-US" altLang="en-US" sz="2400" u="sng">
                <a:cs typeface="Arial" pitchFamily="34" charset="0"/>
              </a:rPr>
              <a:t>these tasks</a:t>
            </a:r>
            <a:endParaRPr lang="ro-RO" altLang="en-US" sz="2400" u="sng">
              <a:cs typeface="Arial" pitchFamily="34" charset="0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4340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4342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969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>
                <a:cs typeface="Arial" pitchFamily="34" charset="0"/>
              </a:rPr>
              <a:t>Subroutine call</a:t>
            </a:r>
            <a:r>
              <a:rPr lang="ro-RO" altLang="en-US" sz="2800">
                <a:cs typeface="Arial" pitchFamily="34" charset="0"/>
              </a:rPr>
              <a:t> – </a:t>
            </a:r>
            <a:r>
              <a:rPr lang="en-US" altLang="en-US" sz="2800" u="sng">
                <a:cs typeface="Arial" pitchFamily="34" charset="0"/>
              </a:rPr>
              <a:t>call code</a:t>
            </a:r>
            <a:endParaRPr lang="ro-RO" altLang="en-US" sz="2800" u="sng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ro-RO" altLang="en-US" sz="2400">
                <a:cs typeface="Arial" pitchFamily="34" charset="0"/>
              </a:rPr>
              <a:t>Ex</a:t>
            </a:r>
            <a:r>
              <a:rPr lang="en-US" altLang="en-US" sz="2400">
                <a:cs typeface="Arial" pitchFamily="34" charset="0"/>
              </a:rPr>
              <a:t>ample</a:t>
            </a:r>
            <a:r>
              <a:rPr lang="ro-RO" altLang="en-US" sz="2400">
                <a:cs typeface="Arial" pitchFamily="34" charset="0"/>
              </a:rPr>
              <a:t>:</a:t>
            </a:r>
            <a:r>
              <a:rPr lang="en-US" altLang="en-US" sz="2400">
                <a:cs typeface="Arial" pitchFamily="34" charset="0"/>
              </a:rPr>
              <a:t> call</a:t>
            </a:r>
            <a:r>
              <a:rPr lang="ro-RO" altLang="en-US" sz="2400">
                <a:cs typeface="Arial" pitchFamily="34" charset="0"/>
              </a:rPr>
              <a:t> printf </a:t>
            </a:r>
            <a:r>
              <a:rPr lang="en-US" altLang="en-US" sz="2400">
                <a:cs typeface="Arial" pitchFamily="34" charset="0"/>
              </a:rPr>
              <a:t>from</a:t>
            </a:r>
            <a:r>
              <a:rPr lang="ro-RO" altLang="en-US" sz="2400">
                <a:cs typeface="Arial" pitchFamily="34" charset="0"/>
              </a:rPr>
              <a:t> asm </a:t>
            </a:r>
            <a:r>
              <a:rPr lang="en-US" altLang="en-US" sz="2400">
                <a:cs typeface="Arial" pitchFamily="34" charset="0"/>
              </a:rPr>
              <a:t>to display digits from </a:t>
            </a:r>
            <a:r>
              <a:rPr lang="ro-RO" altLang="en-US" sz="2400">
                <a:cs typeface="Arial" pitchFamily="34" charset="0"/>
              </a:rPr>
              <a:t>0</a:t>
            </a:r>
            <a:r>
              <a:rPr lang="en-US" altLang="en-US" sz="2400">
                <a:cs typeface="Arial" pitchFamily="34" charset="0"/>
              </a:rPr>
              <a:t> to </a:t>
            </a:r>
            <a:r>
              <a:rPr lang="ro-RO" altLang="en-US" sz="2400">
                <a:cs typeface="Arial" pitchFamily="34" charset="0"/>
              </a:rPr>
              <a:t>9</a:t>
            </a:r>
            <a:endParaRPr lang="en-US" altLang="en-US" sz="2400">
              <a:cs typeface="Arial" pitchFamily="34" charset="0"/>
            </a:endParaRPr>
          </a:p>
          <a:p>
            <a:pPr>
              <a:buFont typeface="+mj-lt"/>
              <a:buNone/>
            </a:pPr>
            <a:endParaRPr lang="en-US" altLang="en-US" sz="2800">
              <a:cs typeface="Arial" pitchFamily="34" charset="0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5366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954088" y="2298700"/>
            <a:ext cx="3252787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import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exit msvcrt.dll</a:t>
            </a: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import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printf msvcrt.dll</a:t>
            </a: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extern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exit</a:t>
            </a:r>
            <a:r>
              <a:rPr lang="ro-RO" altLang="en-US" sz="1100">
                <a:latin typeface="Consolas" pitchFamily="49" charset="0"/>
              </a:rPr>
              <a:t>,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printf</a:t>
            </a: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global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start</a:t>
            </a:r>
          </a:p>
          <a:p>
            <a:pPr algn="just"/>
            <a:endParaRPr lang="ro-RO" altLang="en-US" sz="1100">
              <a:latin typeface="Consolas" pitchFamily="49" charset="0"/>
            </a:endParaRP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segment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code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use32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start</a:t>
            </a:r>
            <a:r>
              <a:rPr lang="ro-RO" altLang="en-US" sz="1100">
                <a:latin typeface="Consolas" pitchFamily="49" charset="0"/>
              </a:rPr>
              <a:t>: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mov ecx</a:t>
            </a:r>
            <a:r>
              <a:rPr lang="ro-RO" altLang="en-US" sz="1100">
                <a:latin typeface="Consolas" pitchFamily="49" charset="0"/>
              </a:rPr>
              <a:t>, 10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xor eax</a:t>
            </a:r>
            <a:r>
              <a:rPr lang="ro-RO" altLang="en-US" sz="1100">
                <a:latin typeface="Consolas" pitchFamily="49" charset="0"/>
              </a:rPr>
              <a:t>,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eax</a:t>
            </a:r>
            <a:r>
              <a:rPr lang="ro-RO" altLang="en-US" sz="1100">
                <a:latin typeface="Consolas" pitchFamily="49" charset="0"/>
              </a:rPr>
              <a:t>   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.next</a:t>
            </a:r>
            <a:r>
              <a:rPr lang="ro-RO" altLang="en-US" sz="1100">
                <a:latin typeface="Consolas" pitchFamily="49" charset="0"/>
              </a:rPr>
              <a:t>: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push eax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push ecx</a:t>
            </a:r>
          </a:p>
          <a:p>
            <a:pPr algn="just"/>
            <a:endParaRPr lang="ro-RO" altLang="en-US" sz="1100">
              <a:latin typeface="Consolas" pitchFamily="49" charset="0"/>
            </a:endParaRP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        push eax</a:t>
            </a: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        push dword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format_string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call</a:t>
            </a:r>
            <a:r>
              <a:rPr lang="ro-RO" altLang="en-US" sz="1100">
                <a:latin typeface="Consolas" pitchFamily="49" charset="0"/>
              </a:rPr>
              <a:t> [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printf</a:t>
            </a:r>
            <a:r>
              <a:rPr lang="ro-RO" altLang="en-US" sz="1100">
                <a:latin typeface="Consolas" pitchFamily="49" charset="0"/>
              </a:rPr>
              <a:t>]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add esp</a:t>
            </a:r>
            <a:r>
              <a:rPr lang="ro-RO" altLang="en-US" sz="1100">
                <a:latin typeface="Consolas" pitchFamily="49" charset="0"/>
              </a:rPr>
              <a:t>, 2*4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pop ecx</a:t>
            </a: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        pop eax</a:t>
            </a:r>
            <a:r>
              <a:rPr lang="en-US" altLang="en-US" sz="1100">
                <a:solidFill>
                  <a:srgbClr val="0000FF"/>
                </a:solidFill>
                <a:latin typeface="Consolas" pitchFamily="49" charset="0"/>
              </a:rPr>
              <a:t>     </a:t>
            </a:r>
            <a:endParaRPr lang="ro-RO" altLang="en-US" sz="1100">
              <a:solidFill>
                <a:srgbClr val="0000FF"/>
              </a:solidFill>
              <a:latin typeface="Consolas" pitchFamily="49" charset="0"/>
            </a:endParaRP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        inc eax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loop</a:t>
            </a:r>
            <a:r>
              <a:rPr lang="ro-RO" altLang="en-US" sz="1100">
                <a:latin typeface="Consolas" pitchFamily="49" charset="0"/>
              </a:rPr>
              <a:t> .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next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push dword</a:t>
            </a:r>
            <a:r>
              <a:rPr lang="ro-RO" altLang="en-US" sz="1100">
                <a:latin typeface="Consolas" pitchFamily="49" charset="0"/>
              </a:rPr>
              <a:t> 0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call</a:t>
            </a:r>
            <a:r>
              <a:rPr lang="ro-RO" altLang="en-US" sz="1100">
                <a:latin typeface="Consolas" pitchFamily="49" charset="0"/>
              </a:rPr>
              <a:t> [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exit</a:t>
            </a:r>
            <a:r>
              <a:rPr lang="ro-RO" altLang="en-US" sz="1100">
                <a:latin typeface="Consolas" pitchFamily="49" charset="0"/>
              </a:rPr>
              <a:t>]</a:t>
            </a:r>
            <a:endParaRPr lang="en-US" altLang="en-US" sz="1100">
              <a:latin typeface="Consolas" pitchFamily="49" charset="0"/>
            </a:endParaRPr>
          </a:p>
          <a:p>
            <a:pPr algn="just"/>
            <a:endParaRPr lang="ro-RO" altLang="en-US" sz="1100">
              <a:latin typeface="Consolas" pitchFamily="49" charset="0"/>
            </a:endParaRPr>
          </a:p>
          <a:p>
            <a:pPr algn="just"/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segment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data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use32</a:t>
            </a:r>
          </a:p>
          <a:p>
            <a:pPr algn="just"/>
            <a:r>
              <a:rPr lang="ro-RO" altLang="en-US" sz="1100">
                <a:latin typeface="Consolas" pitchFamily="49" charset="0"/>
              </a:rPr>
              <a:t>    </a:t>
            </a:r>
            <a:r>
              <a:rPr lang="ro-RO" altLang="en-US" sz="1100">
                <a:solidFill>
                  <a:srgbClr val="000080"/>
                </a:solidFill>
                <a:latin typeface="Consolas" pitchFamily="49" charset="0"/>
              </a:rPr>
              <a:t>format_string </a:t>
            </a:r>
            <a:r>
              <a:rPr lang="ro-RO" altLang="en-US" sz="1100">
                <a:solidFill>
                  <a:srgbClr val="0000FF"/>
                </a:solidFill>
                <a:latin typeface="Consolas" pitchFamily="49" charset="0"/>
              </a:rPr>
              <a:t>db</a:t>
            </a:r>
            <a:r>
              <a:rPr lang="ro-RO" altLang="en-US" sz="1100">
                <a:latin typeface="Consolas" pitchFamily="49" charset="0"/>
              </a:rPr>
              <a:t> </a:t>
            </a:r>
            <a:r>
              <a:rPr lang="ro-RO" altLang="en-US" sz="1100">
                <a:solidFill>
                  <a:srgbClr val="A31515"/>
                </a:solidFill>
                <a:latin typeface="Consolas" pitchFamily="49" charset="0"/>
              </a:rPr>
              <a:t>"%d"</a:t>
            </a:r>
            <a:r>
              <a:rPr lang="ro-RO" altLang="en-US" sz="1100">
                <a:latin typeface="Consolas" pitchFamily="49" charset="0"/>
              </a:rPr>
              <a:t>, 10, 13, 0</a:t>
            </a:r>
            <a:endParaRPr lang="en-US" altLang="en-US" sz="1100">
              <a:latin typeface="Consolas" pitchFamily="49" charset="0"/>
            </a:endParaRPr>
          </a:p>
        </p:txBody>
      </p:sp>
      <p:sp>
        <p:nvSpPr>
          <p:cNvPr id="15368" name="TextBox 5"/>
          <p:cNvSpPr txBox="1">
            <a:spLocks noChangeArrowheads="1"/>
          </p:cNvSpPr>
          <p:nvPr/>
        </p:nvSpPr>
        <p:spPr bwMode="auto">
          <a:xfrm>
            <a:off x="4397375" y="3954463"/>
            <a:ext cx="61563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ro-RO" altLang="en-US"/>
              <a:t>Sa</a:t>
            </a:r>
            <a:r>
              <a:rPr lang="en-US" altLang="en-US"/>
              <a:t>ve the volatile resources</a:t>
            </a:r>
            <a:endParaRPr lang="ro-RO" altLang="en-US"/>
          </a:p>
          <a:p>
            <a:pPr marL="457200" indent="-457200">
              <a:buFontTx/>
              <a:buAutoNum type="arabicParenBoth"/>
            </a:pPr>
            <a:r>
              <a:rPr lang="ro-RO" altLang="en-US"/>
              <a:t>DF=0, st</a:t>
            </a:r>
            <a:r>
              <a:rPr lang="en-US" altLang="en-US"/>
              <a:t>ack</a:t>
            </a:r>
            <a:r>
              <a:rPr lang="ro-RO" altLang="en-US"/>
              <a:t> </a:t>
            </a:r>
            <a:r>
              <a:rPr lang="en-US" altLang="en-US"/>
              <a:t>is aligned (only </a:t>
            </a:r>
            <a:r>
              <a:rPr lang="ro-RO" altLang="en-US"/>
              <a:t>DWORD</a:t>
            </a:r>
            <a:r>
              <a:rPr lang="en-US" altLang="en-US"/>
              <a:t>s were pushed)</a:t>
            </a:r>
            <a:endParaRPr lang="ro-RO" altLang="en-US"/>
          </a:p>
          <a:p>
            <a:pPr marL="457200" indent="-457200">
              <a:buFontTx/>
              <a:buAutoNum type="arabicParenBoth"/>
            </a:pPr>
            <a:r>
              <a:rPr lang="ro-RO" altLang="en-US"/>
              <a:t>Pre</a:t>
            </a:r>
            <a:r>
              <a:rPr lang="en-US" altLang="en-US"/>
              <a:t>pare</a:t>
            </a:r>
            <a:r>
              <a:rPr lang="ro-RO" altLang="en-US"/>
              <a:t> </a:t>
            </a:r>
            <a:r>
              <a:rPr lang="en-US" altLang="en-US"/>
              <a:t>the </a:t>
            </a:r>
            <a:r>
              <a:rPr lang="ro-RO" altLang="en-US"/>
              <a:t>argument</a:t>
            </a:r>
            <a:r>
              <a:rPr lang="en-US" altLang="en-US"/>
              <a:t>s</a:t>
            </a:r>
            <a:r>
              <a:rPr lang="ro-RO" altLang="en-US"/>
              <a:t> </a:t>
            </a:r>
            <a:r>
              <a:rPr lang="en-US" altLang="en-US"/>
              <a:t>for </a:t>
            </a:r>
            <a:r>
              <a:rPr lang="ro-RO" altLang="en-US"/>
              <a:t>CDECL</a:t>
            </a:r>
            <a:r>
              <a:rPr lang="en-US" altLang="en-US"/>
              <a:t> call</a:t>
            </a:r>
            <a:endParaRPr lang="ro-RO" altLang="en-US"/>
          </a:p>
          <a:p>
            <a:pPr marL="457200" indent="-457200">
              <a:buFontTx/>
              <a:buAutoNum type="arabicParenBoth"/>
            </a:pPr>
            <a:r>
              <a:rPr lang="en-US" altLang="en-US"/>
              <a:t>Call execution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9225" y="4137025"/>
            <a:ext cx="1708150" cy="8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657600" y="4716463"/>
            <a:ext cx="739775" cy="84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689225" y="4953000"/>
            <a:ext cx="1708150" cy="16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72" name="TextBox 9"/>
          <p:cNvSpPr txBox="1">
            <a:spLocks noChangeArrowheads="1"/>
          </p:cNvSpPr>
          <p:nvPr/>
        </p:nvSpPr>
        <p:spPr bwMode="auto">
          <a:xfrm>
            <a:off x="3133725" y="2732088"/>
            <a:ext cx="741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If the call was made from C, the compiler would have generated by itself the call code!</a:t>
            </a:r>
            <a:endParaRPr lang="ro-RO" altLang="en-US" sz="1600"/>
          </a:p>
          <a:p>
            <a:r>
              <a:rPr lang="en-US" altLang="en-US" sz="1600"/>
              <a:t>But the call is made from assembly, so the call code must be written by us</a:t>
            </a:r>
            <a:r>
              <a:rPr lang="ro-RO" altLang="en-US" sz="1600"/>
              <a:t>!</a:t>
            </a:r>
            <a:endParaRPr lang="en-US" altLang="en-US" sz="16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2289175" y="5556250"/>
            <a:ext cx="316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648325" y="5338763"/>
            <a:ext cx="47148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/>
              <a:t>Recover the volatile resources (the caller)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CIA">
  <a:themeElements>
    <a:clrScheme name="2012 Theme Colors">
      <a:dk1>
        <a:sysClr val="windowText" lastClr="000000"/>
      </a:dk1>
      <a:lt1>
        <a:srgbClr val="F3F3F3"/>
      </a:lt1>
      <a:dk2>
        <a:srgbClr val="D00011"/>
      </a:dk2>
      <a:lt2>
        <a:srgbClr val="FCFFF9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83B09BA-96F3-478A-ABBD-3A115AB87357}" vid="{CAF5E7DE-008A-4EB2-B83C-8201B2820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9" ma:contentTypeDescription="Create a new document." ma:contentTypeScope="" ma:versionID="1d597ceaf1098ba6088efb7b5ca4cca3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933c781ce0bec78e3942e632233aee51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1F1B98-0906-4B8F-8A29-04C22C6058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529C8D-ADB9-4DF1-BE57-8EB843332088}">
  <ds:schemaRefs>
    <ds:schemaRef ds:uri="0c2a090c-80d2-4674-aab9-e2f91f7b1a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F75966-6BD4-4459-9897-DD33026485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Bitdefender</Template>
  <Application>Microsoft Office PowerPoint</Application>
  <PresentationFormat>Custom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DACIA</vt:lpstr>
      <vt:lpstr>PowerPoint Presentation</vt:lpstr>
      <vt:lpstr>3. Interfacing with high-level languages 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Interfacing with high-level languages</vt:lpstr>
      <vt:lpstr>Interfacing with high-level languages</vt:lpstr>
      <vt:lpstr>Interfacing with High Level Languages</vt:lpstr>
      <vt:lpstr>Interfacing with High Level Languages</vt:lpstr>
      <vt:lpstr>Interfacing with High Level Languages</vt:lpstr>
      <vt:lpstr>Interfacing with High Level Languages</vt:lpstr>
      <vt:lpstr>Interfacing with High Level Languages</vt:lpstr>
    </vt:vector>
  </TitlesOfParts>
  <Company>Bitdefender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General presentation and architecture overview</dc:subject>
  <dc:creator>Raul TOSA</dc:creator>
  <cp:revision>1</cp:revision>
  <cp:lastPrinted>2017-12-05T10:41:37Z</cp:lastPrinted>
  <dcterms:created xsi:type="dcterms:W3CDTF">2016-11-14T13:11:20Z</dcterms:created>
  <dcterms:modified xsi:type="dcterms:W3CDTF">2021-01-19T16:49:26Z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