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1" r:id="rId5"/>
    <p:sldId id="262" r:id="rId6"/>
    <p:sldId id="264" r:id="rId7"/>
    <p:sldId id="265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EA4B-26A8-4D03-9FC1-EDD0CE450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C9BAF-6882-40C7-A628-647E53053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A282B-D43C-4BF5-823D-4267E40C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0E32-1F25-42D6-8E9B-47010990865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DC035-78EC-45A8-AD35-744FD7E7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A8BEB-79D8-47A3-AE43-EB653B62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B21F-8C5E-49E1-9348-CEDB962C1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7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5B96-6A0E-459D-83EA-226BDFB9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CD647-C521-4077-9A5F-A4E0E3433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26F5-5A24-45DE-816D-BFB832DB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0E32-1F25-42D6-8E9B-47010990865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6C52C-CC26-4E7F-ACF0-358F1DEB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8346D-E309-42CB-9335-3BD185B1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B21F-8C5E-49E1-9348-CEDB962C1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37D3D6-AC2E-4A96-BCA3-092A12D83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9EE90-D568-4298-BAA3-E142ECC76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C6C0-4552-41FF-A074-287C7E49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0E32-1F25-42D6-8E9B-47010990865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F6D89-097B-4295-BEE5-1AD55CFD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4F3CE-00B7-4C9D-A1F8-126211EE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B21F-8C5E-49E1-9348-CEDB962C1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0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8F3CD-10A9-45EB-9249-7E93DB97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FA4B6-99A8-4738-8687-01AE7BA4F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89879-C0E9-4CE2-AC70-DA85243E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0E32-1F25-42D6-8E9B-47010990865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29300-E772-4F6E-A2C4-70838D83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D85D7-87DE-4819-B308-F2C30011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B21F-8C5E-49E1-9348-CEDB962C1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9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47DE-EC44-449A-A2E3-48F280DBC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EDBE0-B5BD-4B81-80DD-2F2B22E41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ACA82-1150-454C-A54C-6025E707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0E32-1F25-42D6-8E9B-47010990865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9154B-D9EB-44C6-942D-6A4E5544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AA5FD-B3DF-48E0-9E08-39032C78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B21F-8C5E-49E1-9348-CEDB962C1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7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7A19-AAB0-4D1E-94AE-2B896E14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2A7AA-1ED1-4F4B-9870-EE4161F13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9D870-7E81-4ED5-9925-041FB5FC0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5177F-A3B9-420A-A8CC-16F4BE89E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0E32-1F25-42D6-8E9B-47010990865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74DF1-BAB5-4074-BA5B-AA04B91C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E879B-6B5B-48D4-B58A-A5479611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B21F-8C5E-49E1-9348-CEDB962C1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8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9E32-5402-4BF8-8FCA-D68A6AC2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14779-B91C-4FBA-9214-6C7F90910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EC3FB-C62C-4FCF-973F-316E08DAC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6F1E0-55A1-45B8-B84E-1721A1280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3663C-3E32-4E0E-9B18-64DCF7C4A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0BE7D8-6744-4660-A8B4-B65232901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0E32-1F25-42D6-8E9B-47010990865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FF9C4-695B-44EE-B709-26A947C3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5CAE1B-3BFD-4213-8A24-81240FED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B21F-8C5E-49E1-9348-CEDB962C1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8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7A1C-36BF-4AF6-9AF3-6561FC10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90C63-339D-43FD-BA3C-7CDD4DAC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0E32-1F25-42D6-8E9B-47010990865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8AC34-40BB-4812-944E-BC8353A7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2E5C1-A93C-4E2F-B34B-359F20D6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B21F-8C5E-49E1-9348-CEDB962C1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08C67-883C-4817-9CD6-D09A76C9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0E32-1F25-42D6-8E9B-47010990865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9C894-E228-4D9E-A206-77B38FC6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A6B3B-E453-4AC4-A7AD-FCF14990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B21F-8C5E-49E1-9348-CEDB962C1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4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8B2F-1E60-4CD6-8B78-640BB794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43B20-60AD-465A-821E-77EBBC1B4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8B373-91C1-44A3-A95B-88721ECF6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BCB75-7E96-4E50-A242-447FA896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0E32-1F25-42D6-8E9B-47010990865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743B6-DB95-48C2-87A6-5BDECA37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4A05A-71CF-4138-B859-FBCE5918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B21F-8C5E-49E1-9348-CEDB962C1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6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CDBB-DBE4-444F-BF70-570F510E2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2B3CF0-73B3-40B0-80E9-9EAA246BC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5DA17-6556-49B8-A1B2-0F3305E2A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5DCEE-D653-4F0C-8C52-1D8A2949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0E32-1F25-42D6-8E9B-47010990865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72368-28FA-4A3F-B19E-EE8DD69F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38A5A-9516-4F24-884C-A18827C7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B21F-8C5E-49E1-9348-CEDB962C1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1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1A403-8992-4D9A-AD2D-D1E2BA1DD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17125-8C4C-4D65-BB3F-B9E1E0A48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B78CA-05C3-49AC-BAFE-51AD2BBF6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50E32-1F25-42D6-8E9B-47010990865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41631-D517-47B4-A0F0-9C2D339DA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D65CE-B0E7-4AB2-9509-AAC28A732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5B21F-8C5E-49E1-9348-CEDB962C1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5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0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0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D0E3-AE6B-4995-85C9-FA586917C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6.3 SEMANTIC TABLEAUX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DEFCE-18E9-47CF-8BF8-BCAE15644F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Gligor</a:t>
            </a:r>
            <a:r>
              <a:rPr lang="en-US" dirty="0"/>
              <a:t> Ovidiu -Group 913</a:t>
            </a:r>
          </a:p>
        </p:txBody>
      </p:sp>
    </p:spTree>
    <p:extLst>
      <p:ext uri="{BB962C8B-B14F-4D97-AF65-F5344CB8AC3E}">
        <p14:creationId xmlns:p14="http://schemas.microsoft.com/office/powerpoint/2010/main" val="1512058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7B575-040C-4F9F-A284-600F8E7D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0D7F45-6193-42B6-BEF4-F0CD43A6CC8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363752"/>
              </p:ext>
            </p:extLst>
          </p:nvPr>
        </p:nvGraphicFramePr>
        <p:xfrm>
          <a:off x="4400590" y="1799009"/>
          <a:ext cx="7558693" cy="466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3" imgW="3086100" imgH="190500" progId="Equation.3">
                  <p:embed/>
                </p:oleObj>
              </mc:Choice>
              <mc:Fallback>
                <p:oleObj r:id="rId3" imgW="3086100" imgH="190500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A268DEFC-859B-48C3-8ADD-7CB1D649C5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90" y="1799009"/>
                        <a:ext cx="7558693" cy="4665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47A2E9-75E5-4606-918B-2D4A7120E7E9}"/>
              </a:ext>
            </a:extLst>
          </p:cNvPr>
          <p:cNvSpPr txBox="1"/>
          <p:nvPr/>
        </p:nvSpPr>
        <p:spPr>
          <a:xfrm>
            <a:off x="838200" y="1742375"/>
            <a:ext cx="4154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The logical consequence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9AA6BC-EAB5-4D62-AE40-008763EA3DF2}"/>
              </a:ext>
            </a:extLst>
          </p:cNvPr>
          <p:cNvSpPr txBox="1"/>
          <p:nvPr/>
        </p:nvSpPr>
        <p:spPr>
          <a:xfrm>
            <a:off x="838200" y="2265595"/>
            <a:ext cx="1526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holds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985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E99132A3-051B-456E-A2DD-462350ADF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4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17E454C-6167-4EF0-98BC-44E512DF2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9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268DEFC-859B-48C3-8ADD-7CB1D649C5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09829"/>
              </p:ext>
            </p:extLst>
          </p:nvPr>
        </p:nvGraphicFramePr>
        <p:xfrm>
          <a:off x="1743723" y="2944469"/>
          <a:ext cx="7849402" cy="484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3" imgW="3086100" imgH="190500" progId="Equation.3">
                  <p:embed/>
                </p:oleObj>
              </mc:Choice>
              <mc:Fallback>
                <p:oleObj r:id="rId3" imgW="3086100" imgH="19050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BC4B7CB-75B2-4627-9317-C2FCBAC426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723" y="2944469"/>
                        <a:ext cx="7849402" cy="4845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0EC2BED-0514-4580-B3DA-14EBB75E871E}"/>
              </a:ext>
            </a:extLst>
          </p:cNvPr>
          <p:cNvSpPr txBox="1"/>
          <p:nvPr/>
        </p:nvSpPr>
        <p:spPr>
          <a:xfrm>
            <a:off x="838200" y="2088401"/>
            <a:ext cx="10515599" cy="856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the semantic tableaux method check whether the following logical consequences holds.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7877490E-2CD1-4B02-8112-CD5BFDDBB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72882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3B6558-F960-4682-8CF3-44B348A7B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033462"/>
            <a:ext cx="88963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3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719A0A-E654-4C1E-8512-DE48F284B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941078"/>
            <a:ext cx="85534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0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A56A02-C460-4350-B0F0-AC764EADA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781050"/>
            <a:ext cx="86487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2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04ECBB-2C2D-4AE3-8CC5-9772BCFA3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823912"/>
            <a:ext cx="87820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1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C8A733-9C51-439A-BE1C-FE6F37A0D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1195387"/>
            <a:ext cx="8791575" cy="4467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50E317-3625-44D9-AC2F-5BDC406BAF1A}"/>
              </a:ext>
            </a:extLst>
          </p:cNvPr>
          <p:cNvSpPr txBox="1"/>
          <p:nvPr/>
        </p:nvSpPr>
        <p:spPr>
          <a:xfrm>
            <a:off x="1700212" y="417251"/>
            <a:ext cx="7874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THEORETICAL RESULTS</a:t>
            </a:r>
          </a:p>
        </p:txBody>
      </p:sp>
    </p:spTree>
    <p:extLst>
      <p:ext uri="{BB962C8B-B14F-4D97-AF65-F5344CB8AC3E}">
        <p14:creationId xmlns:p14="http://schemas.microsoft.com/office/powerpoint/2010/main" val="3251463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6495-58AE-4E4E-B544-0EB2EDCBAC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54514"/>
                <a:ext cx="4580878" cy="48453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)(∃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6495-58AE-4E4E-B544-0EB2EDCBAC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54514"/>
                <a:ext cx="4580878" cy="484531"/>
              </a:xfrm>
              <a:blipFill>
                <a:blip r:embed="rId3"/>
                <a:stretch>
                  <a:fillRect b="-1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BE0B342-AEE6-49DE-96FE-386A408498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175171"/>
              </p:ext>
            </p:extLst>
          </p:nvPr>
        </p:nvGraphicFramePr>
        <p:xfrm>
          <a:off x="838200" y="1150594"/>
          <a:ext cx="7849402" cy="484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4" imgW="3086100" imgH="190500" progId="Equation.3">
                  <p:embed/>
                </p:oleObj>
              </mc:Choice>
              <mc:Fallback>
                <p:oleObj r:id="rId4" imgW="3086100" imgH="190500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A268DEFC-859B-48C3-8ADD-7CB1D649C5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150594"/>
                        <a:ext cx="7849402" cy="4845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2CCEE2-4173-48CB-8DA7-97B6B053C60C}"/>
                  </a:ext>
                </a:extLst>
              </p:cNvPr>
              <p:cNvSpPr txBox="1"/>
              <p:nvPr/>
            </p:nvSpPr>
            <p:spPr>
              <a:xfrm>
                <a:off x="301841" y="2240776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32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32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32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2CCEE2-4173-48CB-8DA7-97B6B053C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41" y="2240776"/>
                <a:ext cx="458087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B39BA4-A18C-4D42-9588-BABB8133E343}"/>
                  </a:ext>
                </a:extLst>
              </p:cNvPr>
              <p:cNvSpPr txBox="1"/>
              <p:nvPr/>
            </p:nvSpPr>
            <p:spPr>
              <a:xfrm>
                <a:off x="639193" y="2839914"/>
                <a:ext cx="2228295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0B0F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B39BA4-A18C-4D42-9588-BABB8133E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93" y="2839914"/>
                <a:ext cx="2228295" cy="8002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9606C0-494E-4EF7-B2EC-064DDC6785B0}"/>
                  </a:ext>
                </a:extLst>
              </p:cNvPr>
              <p:cNvSpPr txBox="1"/>
              <p:nvPr/>
            </p:nvSpPr>
            <p:spPr>
              <a:xfrm>
                <a:off x="758300" y="3431203"/>
                <a:ext cx="10427563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We now get the formula:</a:t>
                </a:r>
                <a:endParaRPr lang="en-US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)(∃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˄</m:t>
                      </m:r>
                      <m:r>
                        <a:rPr lang="en-US" sz="2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2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2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˄</m:t>
                      </m:r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9606C0-494E-4EF7-B2EC-064DDC678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00" y="3431203"/>
                <a:ext cx="10427563" cy="1815882"/>
              </a:xfrm>
              <a:prstGeom prst="rect">
                <a:avLst/>
              </a:prstGeom>
              <a:blipFill>
                <a:blip r:embed="rId8"/>
                <a:stretch>
                  <a:fillRect l="-1169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35860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5C07E5-C194-4AC6-9292-D420BA2EF56B}"/>
                  </a:ext>
                </a:extLst>
              </p:cNvPr>
              <p:cNvSpPr txBox="1"/>
              <p:nvPr/>
            </p:nvSpPr>
            <p:spPr>
              <a:xfrm>
                <a:off x="372862" y="399495"/>
                <a:ext cx="11407806" cy="6463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)(∃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˄</m:t>
                      </m:r>
                      <m:r>
                        <a:rPr lang="en-US" sz="1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1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1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1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∃</m:t>
                              </m:r>
                              <m:r>
                                <a:rPr lang="en-US" sz="1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r>
                  <a:rPr lang="en-US" sz="1800" dirty="0"/>
                  <a:t>						| </a:t>
                </a:r>
                <a:r>
                  <a:rPr lang="el-GR" sz="1800" dirty="0"/>
                  <a:t>α</a:t>
                </a:r>
                <a:r>
                  <a:rPr lang="en-US" sz="1800" dirty="0"/>
                  <a:t> rule for (1)</a:t>
                </a:r>
              </a:p>
              <a:p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)(∃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(2)</m:t>
                    </m:r>
                  </m:oMath>
                </a14:m>
                <a:endParaRPr lang="en-US" sz="1800" dirty="0"/>
              </a:p>
              <a:p>
                <a:r>
                  <a:rPr lang="en-US" dirty="0"/>
                  <a:t>						|</a:t>
                </a:r>
              </a:p>
              <a:p>
                <a:r>
                  <a:rPr lang="en-US" sz="1800" dirty="0"/>
                  <a:t>				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1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sz="1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1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(3)</m:t>
                    </m:r>
                  </m:oMath>
                </a14:m>
                <a:endParaRPr lang="en-US" sz="1800" dirty="0"/>
              </a:p>
              <a:p>
                <a:r>
                  <a:rPr lang="en-US" dirty="0"/>
                  <a:t>						|</a:t>
                </a:r>
              </a:p>
              <a:p>
                <a:r>
                  <a:rPr lang="en-US" sz="1800" dirty="0"/>
                  <a:t>					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(4)</m:t>
                    </m:r>
                  </m:oMath>
                </a14:m>
                <a:endParaRPr lang="en-US" sz="1800" dirty="0"/>
              </a:p>
              <a:p>
                <a:r>
                  <a:rPr lang="en-US" dirty="0"/>
                  <a:t>						| </a:t>
                </a:r>
                <a:r>
                  <a:rPr lang="el-GR" dirty="0"/>
                  <a:t>δ</a:t>
                </a:r>
                <a:r>
                  <a:rPr lang="en-US" dirty="0"/>
                  <a:t> rule for (2) c1-new constant</a:t>
                </a:r>
              </a:p>
              <a:p>
                <a:r>
                  <a:rPr lang="en-US" dirty="0"/>
                  <a:t>		                   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(5)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						| </a:t>
                </a:r>
                <a:r>
                  <a:rPr lang="el-GR" dirty="0"/>
                  <a:t>δ</a:t>
                </a:r>
                <a:r>
                  <a:rPr lang="en-US" dirty="0"/>
                  <a:t> rule for (5) c2-new constant</a:t>
                </a:r>
              </a:p>
              <a:p>
                <a:r>
                  <a:rPr lang="en-US" sz="1800" dirty="0"/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b="0" dirty="0"/>
                  <a:t>						| </a:t>
                </a:r>
                <a:r>
                  <a:rPr lang="el-GR" b="0" dirty="0"/>
                  <a:t>β</a:t>
                </a:r>
                <a:r>
                  <a:rPr lang="en-US" b="0" dirty="0"/>
                  <a:t> rule for (6)</a:t>
                </a:r>
              </a:p>
              <a:p>
                <a:r>
                  <a:rPr lang="en-US" dirty="0"/>
                  <a:t>					          /	        \</a:t>
                </a:r>
              </a:p>
              <a:p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sz="1800" dirty="0"/>
                  <a:t>					          | 	         |				</a:t>
                </a:r>
              </a:p>
              <a:p>
                <a:r>
                  <a:rPr lang="en-US" dirty="0"/>
                  <a:t>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1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sz="1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1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sz="18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𝑐𝑜𝑝𝑦</m:t>
                    </m:r>
                    <m:r>
                      <a:rPr lang="en-US" sz="18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sz="18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18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𝑐𝑜𝑝𝑦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(4)</m:t>
                    </m:r>
                  </m:oMath>
                </a14:m>
                <a:endParaRPr lang="en-US" sz="1800" b="0" dirty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1800" dirty="0"/>
                  <a:t>			</a:t>
                </a:r>
                <a:r>
                  <a:rPr lang="en-US" dirty="0"/>
                  <a:t>	</a:t>
                </a:r>
                <a:r>
                  <a:rPr lang="en-US" sz="1800" dirty="0"/>
                  <a:t>   | </a:t>
                </a:r>
                <a:r>
                  <a:rPr lang="el-GR" sz="1800" dirty="0"/>
                  <a:t>γ</a:t>
                </a:r>
                <a:r>
                  <a:rPr lang="en-US" sz="1800" dirty="0"/>
                  <a:t> rule for (3)	             | </a:t>
                </a:r>
                <a:r>
                  <a:rPr lang="el-GR" sz="1800" dirty="0"/>
                  <a:t>γ</a:t>
                </a:r>
                <a:r>
                  <a:rPr lang="en-US" sz="1800" dirty="0"/>
                  <a:t> rule for (4)</a:t>
                </a:r>
              </a:p>
              <a:p>
                <a:r>
                  <a:rPr lang="en-US" dirty="0"/>
                  <a:t>			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1) 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				   | </a:t>
                </a:r>
                <a:r>
                  <a:rPr lang="el-GR" dirty="0"/>
                  <a:t>γ</a:t>
                </a:r>
                <a:r>
                  <a:rPr lang="en-US" dirty="0"/>
                  <a:t> rule for (3)	             |</a:t>
                </a:r>
                <a:r>
                  <a:rPr lang="el-GR" dirty="0"/>
                  <a:t> γ</a:t>
                </a:r>
                <a:r>
                  <a:rPr lang="en-US" dirty="0"/>
                  <a:t> rule for (3)</a:t>
                </a:r>
              </a:p>
              <a:p>
                <a:r>
                  <a:rPr lang="en-US" b="0" dirty="0"/>
                  <a:t>			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</m:t>
                    </m:r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2)                                 ¬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US" b="0" dirty="0"/>
              </a:p>
              <a:p>
                <a:r>
                  <a:rPr lang="en-US" sz="1800" dirty="0"/>
                  <a:t>			               </a:t>
                </a:r>
                <a:r>
                  <a:rPr lang="en-US" dirty="0"/>
                  <a:t>   </a:t>
                </a:r>
                <a:r>
                  <a:rPr lang="en-US" b="0" i="0" dirty="0">
                    <a:effectLst/>
                    <a:latin typeface="arial" panose="020B0604020202020204" pitchFamily="34" charset="0"/>
                  </a:rPr>
                  <a:t>⦻</a:t>
                </a:r>
                <a:r>
                  <a:rPr lang="en-US" sz="1800" dirty="0"/>
                  <a:t>		             </a:t>
                </a:r>
                <a:r>
                  <a:rPr lang="en-US" b="0" i="0" dirty="0">
                    <a:effectLst/>
                    <a:latin typeface="arial" panose="020B0604020202020204" pitchFamily="34" charset="0"/>
                  </a:rPr>
                  <a:t> ⦻</a:t>
                </a:r>
                <a:endParaRPr lang="en-US" sz="1800" dirty="0"/>
              </a:p>
              <a:p>
                <a:endParaRPr lang="en-US" sz="1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5C07E5-C194-4AC6-9292-D420BA2EF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62" y="399495"/>
                <a:ext cx="11407806" cy="64633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21603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77B7CF-8CE4-4DD2-BFB8-90021D31F14D}"/>
</file>

<file path=customXml/itemProps2.xml><?xml version="1.0" encoding="utf-8"?>
<ds:datastoreItem xmlns:ds="http://schemas.openxmlformats.org/officeDocument/2006/customXml" ds:itemID="{9D876D5A-FF2F-44A0-85FE-97DCDE71D188}"/>
</file>

<file path=customXml/itemProps3.xml><?xml version="1.0" encoding="utf-8"?>
<ds:datastoreItem xmlns:ds="http://schemas.openxmlformats.org/officeDocument/2006/customXml" ds:itemID="{EB9FE5D9-9F9B-4FC2-B66D-D11BFA4DEC8F}"/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328</TotalTime>
  <Words>405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</vt:lpstr>
      <vt:lpstr>Book Antiqua</vt:lpstr>
      <vt:lpstr>Calibri</vt:lpstr>
      <vt:lpstr>Calibri Light</vt:lpstr>
      <vt:lpstr>Cambria Math</vt:lpstr>
      <vt:lpstr>Times New Roman</vt:lpstr>
      <vt:lpstr>Office Theme</vt:lpstr>
      <vt:lpstr>Equation.3</vt:lpstr>
      <vt:lpstr>EXERCISE 6.3 SEMANTIC TABLEAUX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6.3 SEMANTIC TABLEAUX</dc:title>
  <dc:creator>PAȘCU OVIDIU GLIGOR</dc:creator>
  <cp:lastModifiedBy>PAȘCU OVIDIU GLIGOR</cp:lastModifiedBy>
  <cp:revision>4</cp:revision>
  <dcterms:created xsi:type="dcterms:W3CDTF">2021-11-08T17:07:45Z</dcterms:created>
  <dcterms:modified xsi:type="dcterms:W3CDTF">2021-11-24T09:02:32Z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