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9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124200"/>
            <a:ext cx="10566400" cy="838200"/>
          </a:xfrm>
        </p:spPr>
        <p:txBody>
          <a:bodyPr>
            <a:noAutofit/>
          </a:bodyPr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4038600"/>
            <a:ext cx="105664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64024"/>
            <a:ext cx="26416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400"/>
            <a:ext cx="80264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8583084" cy="1362075"/>
          </a:xfr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962400"/>
            <a:ext cx="8583084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209800"/>
            <a:ext cx="5181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181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79638"/>
            <a:ext cx="51837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895599"/>
            <a:ext cx="5183717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2179638"/>
            <a:ext cx="51858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895599"/>
            <a:ext cx="5185833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1219200"/>
            <a:ext cx="3909484" cy="1162050"/>
          </a:xfrm>
        </p:spPr>
        <p:txBody>
          <a:bodyPr anchor="b">
            <a:no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2438400"/>
            <a:ext cx="3909484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71599"/>
            <a:ext cx="73152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1295400"/>
            <a:ext cx="1056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05664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strike="noStrike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800" y="3302000"/>
            <a:ext cx="10566400" cy="838200"/>
          </a:xfrm>
        </p:spPr>
        <p:txBody>
          <a:bodyPr/>
          <a:p>
            <a:r>
              <a:rPr lang="en-US" sz="6000"/>
              <a:t>Succession to the British throne</a:t>
            </a:r>
            <a:endParaRPr lang="en-US" sz="6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o-RO" altLang="en-US"/>
              <a:t>Exercise 7. Succesion to the British throne</a:t>
            </a:r>
            <a:endParaRPr lang="ro-RO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sz="2665" b="1">
                <a:latin typeface="Times New Roman" panose="02020603050405020304" pitchFamily="18" charset="0"/>
                <a:cs typeface="Times New Roman" panose="02020603050405020304" pitchFamily="18" charset="0"/>
              </a:rPr>
              <a:t>Hypotheses:</a:t>
            </a:r>
            <a:endParaRPr lang="en-US" sz="2665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H1: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is the king and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is his oldest son, then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can become the king.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H2: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is the king and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defeats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will become the king.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H3: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Richard III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is the king.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H4: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Henry VII 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defeated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Richard III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H5: Henry VIII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ro-RO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Henry VII</a:t>
            </a:r>
            <a:r>
              <a:rPr 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’s oldest son.</a:t>
            </a:r>
            <a:endParaRPr lang="en-US" sz="26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59805" y="2238375"/>
            <a:ext cx="52438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r"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Conclusion:</a:t>
            </a:r>
            <a:endParaRPr 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o-RO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C: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 become the king?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whether the conclusion is a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r">
              <a:buNone/>
            </a:pP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logical consequence of the set of hypotheses {</a:t>
            </a:r>
            <a:r>
              <a:rPr lang="ro-RO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H1,H2,H3,H4,H5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ro-RO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the semantic 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r">
              <a:buNone/>
            </a:pP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tableaux method.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henryvii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71110" y="2592070"/>
            <a:ext cx="2049780" cy="353441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o-RO" altLang="en-US"/>
              <a:t>-- Theoretical Part --</a:t>
            </a:r>
            <a:endParaRPr lang="ro-R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The Semantic Tableaux Method’s aim is to decide consistency and to find all the models of a formula by decomposing the formula in subformulas. The validity of a formula is proved by contradiction which is what makes it a refutation method (based on the “reductio ad absurdum” principle). For applying this method, we need to use decomposition laws.</a:t>
            </a:r>
            <a:endParaRPr lang="ro-RO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3755" y="1788795"/>
            <a:ext cx="5181600" cy="32810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75" y="1828165"/>
            <a:ext cx="5181600" cy="320294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o-RO" altLang="en-US"/>
              <a:t>Solution</a:t>
            </a:r>
            <a:endParaRPr lang="ro-R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ro-RO" altLang="en-US"/>
              <a:t>We transformed the hypotheses and conclusion into formulas using:</a:t>
            </a:r>
            <a:endParaRPr lang="ro-RO" altLang="en-US"/>
          </a:p>
          <a:p>
            <a:pPr marL="0" indent="0" algn="ctr">
              <a:buNone/>
            </a:pP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variables: x,y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constants: Richard III, Henry VII, Henry VIII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domain: P (all people’s domain)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!! newly defined predicate symbols !!</a:t>
            </a:r>
            <a:endParaRPr lang="ro-RO" altLang="en-US"/>
          </a:p>
          <a:p>
            <a:pPr marL="0" indent="0" algn="ctr">
              <a:buNone/>
            </a:pPr>
            <a:endParaRPr lang="ro-RO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ro-RO" altLang="en-US" b="1"/>
              <a:t>unary</a:t>
            </a:r>
            <a:r>
              <a:rPr lang="ro-RO" altLang="en-US"/>
              <a:t>: king : P -&gt; {T,F}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 b="1"/>
              <a:t>binary</a:t>
            </a:r>
            <a:r>
              <a:rPr lang="ro-RO" altLang="en-US"/>
              <a:t>: oldestson,defeats : P x P -&gt; {T,F}</a:t>
            </a:r>
            <a:endParaRPr lang="ro-RO" altLang="en-US"/>
          </a:p>
          <a:p>
            <a:pPr marL="0" indent="0" algn="ctr">
              <a:buNone/>
            </a:pPr>
            <a:endParaRPr lang="ro-RO" altLang="en-US"/>
          </a:p>
          <a:p>
            <a:pPr marL="0" indent="0" algn="ctr">
              <a:buNone/>
            </a:pPr>
            <a:r>
              <a:rPr lang="ro-RO" altLang="en-US">
                <a:sym typeface="+mn-ea"/>
              </a:rPr>
              <a:t>king(x)=T if x is king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oldestson(x,y)=T if x is y’s oldest son</a:t>
            </a:r>
            <a:endParaRPr lang="ro-RO" altLang="en-US"/>
          </a:p>
          <a:p>
            <a:pPr marL="0" indent="0" algn="ctr">
              <a:buNone/>
            </a:pPr>
            <a:r>
              <a:rPr lang="ro-RO" altLang="en-US"/>
              <a:t>defeats(x,y)=T if x defeats y</a:t>
            </a:r>
            <a:endParaRPr lang="ro-RO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23975"/>
            <a:ext cx="6454775" cy="4802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hypotheses &amp; conclusion become: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H1: (∀x)(∀y)( king(x)∧oldestson(y,x) -&gt; king(y))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H2: (∀x)(∀y)( king(x)∧defeats(y,x) -&gt; king(y))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H3: king(RichardIII)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H4: defeats(HenryVII,RichardIII)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H5: oldestson(HenryVIII,HenryVII)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C: king(HenryVIII)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!! initial hypotheses &amp; conclusion</a:t>
            </a:r>
            <a:endParaRPr lang="ro-R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richardii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0095" y="2341880"/>
            <a:ext cx="3178175" cy="391668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551940"/>
            <a:ext cx="5181600" cy="677545"/>
          </a:xfrm>
        </p:spPr>
        <p:txBody>
          <a:bodyPr/>
          <a:p>
            <a:pPr marL="0" indent="0" algn="ctr">
              <a:buNone/>
            </a:pPr>
            <a:r>
              <a:rPr lang="ro-RO" altLang="en-US"/>
              <a:t>-- semantic tableau time --</a:t>
            </a:r>
            <a:endParaRPr lang="ro-RO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555875" y="2384425"/>
            <a:ext cx="7395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obtained a complete and closed tableau with no open branches and 5 closed branches containing the following pairs of opposite literals: [king(HenryVIII),¬king(HenryVIII)],</a:t>
            </a:r>
            <a:endParaRPr lang="ro-RO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[king(HenryVII),¬king(HenryVII)], [oldestson(HenryVIII,HenryVII),¬</a:t>
            </a:r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oldestson(HenryVIII,HenryVII)],</a:t>
            </a:r>
            <a:endParaRPr lang="ro-RO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[king(RichardIII),</a:t>
            </a:r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king(RichardIII)],</a:t>
            </a:r>
            <a:endParaRPr lang="ro-RO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[defeats(HenryVII,RichardIII),</a:t>
            </a:r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defeats(HenryVII,RichardIII)]</a:t>
            </a:r>
            <a:endParaRPr lang="ro-RO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o-RO" altLang="en-US"/>
              <a:t>Conclusion</a:t>
            </a:r>
            <a:endParaRPr lang="ro-RO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endParaRPr lang="ro-RO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semantic tableaux method, with the appropriate rules,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proved that the conclusion C is derivable from the set of </a:t>
            </a:r>
            <a:r>
              <a:rPr lang="ro-RO" alt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ypotheses {H1,H2,H3,H4,H5} and Henry VIII can, become the king.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o-RO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row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54265" y="3277235"/>
            <a:ext cx="2667000" cy="178117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0EF960-BB5E-44D6-8672-FDB0042F932D}"/>
</file>

<file path=customXml/itemProps2.xml><?xml version="1.0" encoding="utf-8"?>
<ds:datastoreItem xmlns:ds="http://schemas.openxmlformats.org/officeDocument/2006/customXml" ds:itemID="{3520C597-3E92-4B5C-84C8-4D50EC231B06}"/>
</file>

<file path=customXml/itemProps3.xml><?xml version="1.0" encoding="utf-8"?>
<ds:datastoreItem xmlns:ds="http://schemas.openxmlformats.org/officeDocument/2006/customXml" ds:itemID="{2A04308C-1EF2-409F-A872-C46F3283C14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Application>WPS Presentation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Calibri</vt:lpstr>
      <vt:lpstr>1_Office Theme</vt:lpstr>
      <vt:lpstr>Succession to the British throne</vt:lpstr>
      <vt:lpstr>Exercise 7. Succesion to the British throne</vt:lpstr>
      <vt:lpstr>-- Theoretical Part --</vt:lpstr>
      <vt:lpstr>PowerPoint 演示文稿</vt:lpstr>
      <vt:lpstr>Solution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Succession to the British throne</dc:title>
  <dc:creator/>
  <cp:lastModifiedBy>lexig</cp:lastModifiedBy>
  <cp:revision>7</cp:revision>
  <dcterms:created xsi:type="dcterms:W3CDTF">2021-11-09T20:58:00Z</dcterms:created>
  <dcterms:modified xsi:type="dcterms:W3CDTF">2021-11-24T15:18:05Z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A976518479D5438D89E92F3287F95A22</vt:lpwstr>
  </property>
  <property fmtid="{D5CDD505-2E9C-101B-9397-08002B2CF9AE}" pid="3" name="KSOProductBuildVer">
    <vt:lpwstr>1033-11.2.0.10308</vt:lpwstr>
  </property>
  <property fmtid="{D5CDD505-2E9C-101B-9397-08002B2CF9AE}" pid="4" name="ContentTypeId">
    <vt:lpwstr>0x01010032F4383B09E06749B7DD530C84419D64</vt:lpwstr>
  </property>
</Properties>
</file>