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63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64140-3208-4D3E-A4E3-01162299596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D8DFF-1671-4450-892A-D5EA1160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64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DD7F-1121-40CE-8530-EF3BEEBFC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86F71-47BB-419B-AB68-E910B950D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F5CCE-FB70-4644-AAEE-C0BC61CB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4280-4B92-4EFE-9283-15E0DB57EEF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B7412-F465-40FB-AE5B-F6240764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FEC5D-77B0-4BEA-A857-0AFB0E88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B9D-CEE6-41C3-8B34-27BA9F53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54FB-59DD-4CFD-B572-F2F5FF95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E6CF0-9769-49AD-9A20-193432667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13747-B32C-477E-91C6-2CC52579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4280-4B92-4EFE-9283-15E0DB57EEF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DE5FB-E4D5-46C8-916F-CEEB9F0D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426B2-26B9-4009-8EC0-5E8B6E3A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B9D-CEE6-41C3-8B34-27BA9F53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CF3D5-C751-4E13-A76A-2760FB653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BED1C-CAC3-4162-A29E-F3F81945F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6E1C0-97BD-462D-B0D7-A3198ADB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4280-4B92-4EFE-9283-15E0DB57EEF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6512B-F8B5-4ED3-9FAD-D7138BE4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626E6-9BB5-4E08-916B-DDAEF8AE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B9D-CEE6-41C3-8B34-27BA9F53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0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F95E-588A-4BD3-81D2-D9EFB059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3BBB0-296C-47E7-BABA-11A3B61C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513F9-B0C1-4D22-9225-8758EC84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4280-4B92-4EFE-9283-15E0DB57EEF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B6690-D529-44E2-AF09-387AF6E8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F9916-D2A0-4571-9EE8-98DDF382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B9D-CEE6-41C3-8B34-27BA9F53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CC87-F801-4552-B71E-642FA09F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05EBA-ADF6-4D27-BB14-FE4CDFEE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7D228-ECF1-44F6-B118-02341909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4280-4B92-4EFE-9283-15E0DB57EEF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7B888-BE7C-4F1C-A103-146E600F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0E184-6164-4DE6-962B-D3A3F1A0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B9D-CEE6-41C3-8B34-27BA9F53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5505-C16B-437B-B6ED-4C08188B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11E0-C887-432A-9093-AB3398CE6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EE99E-44ED-48F1-8C19-AA0E5ACAD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C14C0-E01A-47AA-8789-579BF516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4280-4B92-4EFE-9283-15E0DB57EEF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30357-915C-4000-BEFD-BBC03F89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DBF5B-8CAE-4687-94D6-108742A8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B9D-CEE6-41C3-8B34-27BA9F53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1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E372-C9BE-4062-830F-0674C39C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3F1BF-9B25-432C-83A5-6A409668C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289CD-C2F4-42C2-B645-B75C0050F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2D899-08CF-4E02-9D6D-5ACA78D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B8CBE-7B57-4E9D-B66F-B68FB5A9A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915F1-C47D-4A04-A65C-9B0237FF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4280-4B92-4EFE-9283-15E0DB57EEF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4DB52-6D98-4D17-8E91-D34FB9D0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35602-398A-4037-B967-7D2534B8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B9D-CEE6-41C3-8B34-27BA9F53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21A0-B562-4C5F-9FFB-444600CA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9A38B-53D8-4FA7-8AEC-66AC936E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4280-4B92-4EFE-9283-15E0DB57EEF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F26B8-2D60-41F9-BED3-4736F9E6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FC62B-3125-44B6-942E-A885F867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B9D-CEE6-41C3-8B34-27BA9F53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3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F0D5D-D3B8-4872-AD45-6B6E881F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4280-4B92-4EFE-9283-15E0DB57EEF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8FBA3-4C50-4905-803F-AF8F05A8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8C9CA-3898-4845-8979-DBCD5B46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B9D-CEE6-41C3-8B34-27BA9F53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FB99-90CB-4188-94C7-81675B26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F3F7-8069-4097-B7E9-2886C43E6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A3498-9EBA-4B42-B7BF-C0B8C27EE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8F860-5C82-4AA8-BAA0-FCEE64DA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4280-4B92-4EFE-9283-15E0DB57EEF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007FB-80FC-4FA7-A8C6-C8FC1E2E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2C565-A4B6-4430-A091-38D2696C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B9D-CEE6-41C3-8B34-27BA9F53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3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D7C9-13F2-4164-B8AD-FB0F093F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BC4E5-8B7E-48FC-8F94-1AA18C397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12EE3-AB6C-466F-A6B7-9DA9EA9B3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02E29-325F-4A21-B6D8-0B446484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4280-4B92-4EFE-9283-15E0DB57EEF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9BC28-E36F-4D9E-83DF-A86141B9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D63C7-6A6A-408B-84D8-D989139F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B9D-CEE6-41C3-8B34-27BA9F53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6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DA97ED-F671-496A-A286-90AF4595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279AA-AAE3-4F37-BEAD-C2BB6BB5D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380BE-E0FC-4292-9C48-C0C5996DD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84280-4B92-4EFE-9283-15E0DB57EEF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F119D-4E8C-46B1-A06F-E7839F519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5B381-83EC-4253-8479-1A64A7E33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6FB9D-CEE6-41C3-8B34-27BA9F53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6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EC9E-A51B-4C9D-B17A-401CA7C65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Lock Resolution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3765F-AC73-426C-BA40-FE5A56637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5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D913-12B1-431B-A3F7-EBA83C70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87B1-BECF-4A66-9AE7-9CBE74A22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lock resolution prove the </a:t>
            </a:r>
            <a:r>
              <a:rPr lang="en-US" b="1" dirty="0"/>
              <a:t>inconsistency</a:t>
            </a:r>
            <a:r>
              <a:rPr lang="en-US" dirty="0"/>
              <a:t> of the following sets of clauses. </a:t>
            </a:r>
          </a:p>
          <a:p>
            <a:r>
              <a:rPr lang="en-US" dirty="0"/>
              <a:t>Choose two different </a:t>
            </a:r>
            <a:r>
              <a:rPr lang="en-US" dirty="0" err="1"/>
              <a:t>indexings</a:t>
            </a:r>
            <a:r>
              <a:rPr lang="en-US" dirty="0"/>
              <a:t> for the literals. For one indexing combine lock resolution with level-saturation strategy.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pt-BR" sz="3600" dirty="0"/>
              <a:t>3.  S = { p ∨ q, p ∨ ¬q ∨ ¬r, ¬p ∨ ¬r, r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2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64EF-3E1A-4389-BFBD-D6BC1C44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– Lock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2D09-BA61-45B5-A115-148B1C80B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occurrence of a literal from a set of clauses is arbitrarily indexed with an integer.</a:t>
            </a:r>
          </a:p>
          <a:p>
            <a:r>
              <a:rPr lang="en-US" b="1" u="sng" dirty="0"/>
              <a:t>Restriction</a:t>
            </a:r>
            <a:r>
              <a:rPr lang="en-US" dirty="0"/>
              <a:t>: the literals resolved upon must have the lowest indices in their clauses.</a:t>
            </a:r>
          </a:p>
          <a:p>
            <a:r>
              <a:rPr lang="en-US" dirty="0"/>
              <a:t>The literals from resolvents inherit the indices from their parent clauses.</a:t>
            </a:r>
          </a:p>
          <a:p>
            <a:pPr marL="0" indent="0">
              <a:buNone/>
            </a:pPr>
            <a:r>
              <a:rPr lang="en-US" dirty="0"/>
              <a:t>   If the parent clauses have a common literal in the resolvent this literal           will have the lowest index from the inherited indices.</a:t>
            </a:r>
          </a:p>
          <a:p>
            <a:r>
              <a:rPr lang="en-US" dirty="0"/>
              <a:t>At the implementation level we must combine lock resolution with the level-saturation strategy in order to check all the possible ways of deriving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□.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1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C5A8-76DC-488F-875E-DB0776A9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– Level-saturation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7E807-689C-4E98-82C9-AEABBD848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level saturation strategy generates levels of resolvents corresponding to the exploration of the whole search space which contains all the possible resolvents.</a:t>
            </a:r>
          </a:p>
        </p:txBody>
      </p:sp>
    </p:spTree>
    <p:extLst>
      <p:ext uri="{BB962C8B-B14F-4D97-AF65-F5344CB8AC3E}">
        <p14:creationId xmlns:p14="http://schemas.microsoft.com/office/powerpoint/2010/main" val="180229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AFDB-FBD0-4EA9-A1EB-1D13E853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A37A-1DD3-4D5F-BD78-5BDF04443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19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order to prove the </a:t>
            </a:r>
            <a:r>
              <a:rPr lang="en-US" u="sng" dirty="0"/>
              <a:t>consistency </a:t>
            </a:r>
            <a:r>
              <a:rPr lang="en-US" dirty="0"/>
              <a:t>of a set S of clauses, </a:t>
            </a:r>
            <a:r>
              <a:rPr lang="en-US" b="1" dirty="0"/>
              <a:t>lock resolution must be combined with the level saturation strategy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∅ </a:t>
            </a:r>
            <a:r>
              <a:rPr lang="en-US" dirty="0">
                <a:ea typeface="Yu Gothic" panose="020B0400000000000000" pitchFamily="34" charset="-128"/>
              </a:rPr>
              <a:t>(the last level of lock resolvents is empty)</a:t>
            </a:r>
          </a:p>
          <a:p>
            <a:pPr marL="0" indent="0">
              <a:buNone/>
            </a:pPr>
            <a:r>
              <a:rPr lang="en-US" dirty="0">
                <a:ea typeface="Yu Gothic" panose="020B0400000000000000" pitchFamily="34" charset="-128"/>
              </a:rPr>
              <a:t>    then the set S is consistent.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a typeface="Yu Gothic" panose="020B0400000000000000" pitchFamily="34" charset="-128"/>
              </a:rPr>
              <a:t>In order to prove </a:t>
            </a:r>
            <a:r>
              <a:rPr lang="en-US" u="sng" dirty="0">
                <a:ea typeface="Yu Gothic" panose="020B0400000000000000" pitchFamily="34" charset="-128"/>
              </a:rPr>
              <a:t>inconsistency</a:t>
            </a:r>
            <a:r>
              <a:rPr lang="en-US" dirty="0">
                <a:ea typeface="Yu Gothic" panose="020B0400000000000000" pitchFamily="34" charset="-128"/>
              </a:rPr>
              <a:t> of a set S of clauses </a:t>
            </a:r>
            <a:r>
              <a:rPr lang="en-US" b="1" dirty="0">
                <a:solidFill>
                  <a:srgbClr val="FF0000"/>
                </a:solidFill>
                <a:ea typeface="Yu Gothic" panose="020B0400000000000000" pitchFamily="34" charset="-128"/>
              </a:rPr>
              <a:t>we do not need to use a strategy</a:t>
            </a:r>
            <a:r>
              <a:rPr lang="en-US" dirty="0">
                <a:ea typeface="Yu Gothic" panose="020B0400000000000000" pitchFamily="34" charset="-128"/>
              </a:rPr>
              <a:t>, it is enough to find a lock derivation of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□ </a:t>
            </a:r>
            <a:r>
              <a:rPr lang="en-US" dirty="0">
                <a:ea typeface="Yu Gothic" panose="020B0400000000000000" pitchFamily="34" charset="-128"/>
              </a:rPr>
              <a:t>from S.</a:t>
            </a:r>
          </a:p>
          <a:p>
            <a:pPr marL="0" indent="0">
              <a:buNone/>
            </a:pPr>
            <a:r>
              <a:rPr lang="en-US" dirty="0">
                <a:ea typeface="Yu Gothic" panose="020B0400000000000000" pitchFamily="34" charset="-128"/>
              </a:rPr>
              <a:t>    If we combine lock resolution with the level saturation strategy the decision is:</a:t>
            </a:r>
          </a:p>
          <a:p>
            <a:pPr marL="0" indent="0">
              <a:buNone/>
            </a:pPr>
            <a:r>
              <a:rPr lang="en-US" dirty="0">
                <a:ea typeface="Yu Gothic" panose="020B0400000000000000" pitchFamily="34" charset="-128"/>
              </a:rPr>
              <a:t>	if </a:t>
            </a:r>
            <a:r>
              <a:rPr lang="en-US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□ ∈ </a:t>
            </a:r>
            <a:r>
              <a:rPr lang="en-US" dirty="0" err="1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</a:t>
            </a:r>
            <a:r>
              <a:rPr lang="en-US" baseline="30000" dirty="0" err="1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k</a:t>
            </a:r>
            <a:r>
              <a:rPr lang="en-US" baseline="300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ea typeface="Yu Gothic" panose="020B0400000000000000" pitchFamily="34" charset="-128"/>
              </a:rPr>
              <a:t>(□ was derived as a lock resolvent in the k level)</a:t>
            </a:r>
          </a:p>
          <a:p>
            <a:pPr marL="0" indent="0">
              <a:buNone/>
            </a:pPr>
            <a:r>
              <a:rPr lang="en-US" dirty="0">
                <a:ea typeface="Yu Gothic" panose="020B0400000000000000" pitchFamily="34" charset="-128"/>
              </a:rPr>
              <a:t>   then the set </a:t>
            </a:r>
            <a:r>
              <a:rPr lang="en-US" b="1" dirty="0">
                <a:solidFill>
                  <a:srgbClr val="FF0000"/>
                </a:solidFill>
                <a:ea typeface="Yu Gothic" panose="020B0400000000000000" pitchFamily="34" charset="-128"/>
              </a:rPr>
              <a:t>S is inconsistent</a:t>
            </a:r>
            <a:r>
              <a:rPr lang="en-US" dirty="0">
                <a:ea typeface="Yu Gothic" panose="020B0400000000000000" pitchFamily="34" charset="-128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0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A6BB-6253-4D7E-B601-22A054BE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92"/>
            <a:ext cx="10515600" cy="789735"/>
          </a:xfrm>
        </p:spPr>
        <p:txBody>
          <a:bodyPr/>
          <a:lstStyle/>
          <a:p>
            <a:r>
              <a:rPr lang="en-US" dirty="0"/>
              <a:t>Lock resolution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3EB4-4EFB-458B-B5B7-76A6754C8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788" y="1852003"/>
            <a:ext cx="3680012" cy="25984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Indexing the clauses: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baseline="-25000" dirty="0"/>
              <a:t>1 </a:t>
            </a:r>
            <a:r>
              <a:rPr lang="en-US" dirty="0"/>
              <a:t>= </a:t>
            </a:r>
            <a:r>
              <a:rPr lang="en-US" baseline="-25000" dirty="0">
                <a:highlight>
                  <a:srgbClr val="FFFF00"/>
                </a:highlight>
              </a:rPr>
              <a:t>(1)</a:t>
            </a:r>
            <a:r>
              <a:rPr lang="en-US" dirty="0"/>
              <a:t>p </a:t>
            </a:r>
            <a:r>
              <a:rPr lang="en-US" dirty="0">
                <a:ea typeface="Yu Gothic" panose="020B0400000000000000" pitchFamily="34" charset="-128"/>
              </a:rPr>
              <a:t>∨ </a:t>
            </a:r>
            <a:r>
              <a:rPr lang="en-US" baseline="-25000" dirty="0">
                <a:ea typeface="Yu Gothic" panose="020B0400000000000000" pitchFamily="34" charset="-128"/>
              </a:rPr>
              <a:t>(2)</a:t>
            </a:r>
            <a:r>
              <a:rPr lang="en-US" dirty="0">
                <a:ea typeface="Yu Gothic" panose="020B0400000000000000" pitchFamily="34" charset="-128"/>
              </a:rPr>
              <a:t>q</a:t>
            </a:r>
          </a:p>
          <a:p>
            <a:pPr marL="0" indent="0">
              <a:buNone/>
            </a:pPr>
            <a:r>
              <a:rPr lang="en-US" dirty="0">
                <a:ea typeface="Yu Gothic" panose="020B0400000000000000" pitchFamily="34" charset="-128"/>
              </a:rPr>
              <a:t>C</a:t>
            </a:r>
            <a:r>
              <a:rPr lang="en-US" baseline="-25000" dirty="0">
                <a:ea typeface="Yu Gothic" panose="020B0400000000000000" pitchFamily="34" charset="-128"/>
              </a:rPr>
              <a:t>2 </a:t>
            </a:r>
            <a:r>
              <a:rPr lang="en-US" dirty="0">
                <a:ea typeface="Yu Gothic" panose="020B0400000000000000" pitchFamily="34" charset="-128"/>
              </a:rPr>
              <a:t>= </a:t>
            </a:r>
            <a:r>
              <a:rPr lang="en-US" baseline="-25000" dirty="0">
                <a:ea typeface="Yu Gothic" panose="020B0400000000000000" pitchFamily="34" charset="-128"/>
              </a:rPr>
              <a:t>(4)</a:t>
            </a:r>
            <a:r>
              <a:rPr lang="en-US" dirty="0">
                <a:ea typeface="Yu Gothic" panose="020B0400000000000000" pitchFamily="34" charset="-128"/>
              </a:rPr>
              <a:t>p ∨ </a:t>
            </a:r>
            <a:r>
              <a:rPr lang="en-US" baseline="-25000" dirty="0">
                <a:highlight>
                  <a:srgbClr val="FFFF00"/>
                </a:highlight>
                <a:ea typeface="Yu Gothic" panose="020B0400000000000000" pitchFamily="34" charset="-128"/>
              </a:rPr>
              <a:t>(3)</a:t>
            </a:r>
            <a:r>
              <a:rPr lang="en-US" dirty="0">
                <a:ea typeface="Yu Gothic" panose="020B0400000000000000" pitchFamily="34" charset="-128"/>
              </a:rPr>
              <a:t>¬q ∨ </a:t>
            </a:r>
            <a:r>
              <a:rPr lang="en-US" baseline="-25000" dirty="0">
                <a:ea typeface="Yu Gothic" panose="020B0400000000000000" pitchFamily="34" charset="-128"/>
              </a:rPr>
              <a:t>(5)</a:t>
            </a:r>
            <a:r>
              <a:rPr lang="en-US" dirty="0">
                <a:ea typeface="Yu Gothic" panose="020B0400000000000000" pitchFamily="34" charset="-128"/>
              </a:rPr>
              <a:t> ¬r</a:t>
            </a:r>
          </a:p>
          <a:p>
            <a:pPr marL="0" indent="0">
              <a:buNone/>
            </a:pPr>
            <a:r>
              <a:rPr lang="en-US" dirty="0">
                <a:ea typeface="Yu Gothic" panose="020B0400000000000000" pitchFamily="34" charset="-128"/>
              </a:rPr>
              <a:t>C</a:t>
            </a:r>
            <a:r>
              <a:rPr lang="en-US" baseline="-25000" dirty="0">
                <a:ea typeface="Yu Gothic" panose="020B0400000000000000" pitchFamily="34" charset="-128"/>
              </a:rPr>
              <a:t>3 </a:t>
            </a:r>
            <a:r>
              <a:rPr lang="en-US" dirty="0">
                <a:ea typeface="Yu Gothic" panose="020B0400000000000000" pitchFamily="34" charset="-128"/>
              </a:rPr>
              <a:t>= </a:t>
            </a:r>
            <a:r>
              <a:rPr lang="en-US" baseline="-25000" dirty="0">
                <a:highlight>
                  <a:srgbClr val="FFFF00"/>
                </a:highlight>
                <a:ea typeface="Yu Gothic" panose="020B0400000000000000" pitchFamily="34" charset="-128"/>
              </a:rPr>
              <a:t>(6)</a:t>
            </a:r>
            <a:r>
              <a:rPr lang="en-US" dirty="0">
                <a:ea typeface="Yu Gothic" panose="020B0400000000000000" pitchFamily="34" charset="-128"/>
              </a:rPr>
              <a:t>¬p ∨ </a:t>
            </a:r>
            <a:r>
              <a:rPr lang="en-US" baseline="-25000" dirty="0">
                <a:ea typeface="Yu Gothic" panose="020B0400000000000000" pitchFamily="34" charset="-128"/>
              </a:rPr>
              <a:t>(7)</a:t>
            </a:r>
            <a:r>
              <a:rPr lang="en-US" dirty="0">
                <a:ea typeface="Yu Gothic" panose="020B0400000000000000" pitchFamily="34" charset="-128"/>
              </a:rPr>
              <a:t>¬r</a:t>
            </a:r>
          </a:p>
          <a:p>
            <a:pPr marL="0" indent="0">
              <a:buNone/>
            </a:pPr>
            <a:r>
              <a:rPr lang="en-US" dirty="0">
                <a:ea typeface="Yu Gothic" panose="020B0400000000000000" pitchFamily="34" charset="-128"/>
              </a:rPr>
              <a:t>C</a:t>
            </a:r>
            <a:r>
              <a:rPr lang="en-US" baseline="-25000" dirty="0">
                <a:ea typeface="Yu Gothic" panose="020B0400000000000000" pitchFamily="34" charset="-128"/>
              </a:rPr>
              <a:t>4 </a:t>
            </a:r>
            <a:r>
              <a:rPr lang="en-US" dirty="0">
                <a:ea typeface="Yu Gothic" panose="020B0400000000000000" pitchFamily="34" charset="-128"/>
              </a:rPr>
              <a:t>= </a:t>
            </a:r>
            <a:r>
              <a:rPr lang="en-US" baseline="-25000" dirty="0">
                <a:highlight>
                  <a:srgbClr val="FFFF00"/>
                </a:highlight>
                <a:ea typeface="Yu Gothic" panose="020B0400000000000000" pitchFamily="34" charset="-128"/>
              </a:rPr>
              <a:t>(8)</a:t>
            </a:r>
            <a:r>
              <a:rPr lang="en-US" dirty="0">
                <a:ea typeface="Yu Gothic" panose="020B0400000000000000" pitchFamily="34" charset="-128"/>
              </a:rPr>
              <a:t>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948D5-8285-4FAE-A660-32F51F994252}"/>
              </a:ext>
            </a:extLst>
          </p:cNvPr>
          <p:cNvSpPr txBox="1"/>
          <p:nvPr/>
        </p:nvSpPr>
        <p:spPr>
          <a:xfrm>
            <a:off x="506504" y="1852003"/>
            <a:ext cx="6338049" cy="3624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5</a:t>
            </a:r>
            <a:r>
              <a:rPr lang="en-US" sz="2800" dirty="0"/>
              <a:t> = </a:t>
            </a:r>
            <a:r>
              <a:rPr lang="en-US" sz="2800" dirty="0" err="1"/>
              <a:t>Res</a:t>
            </a:r>
            <a:r>
              <a:rPr lang="en-US" sz="2800" baseline="30000" dirty="0" err="1"/>
              <a:t>lock</a:t>
            </a:r>
            <a:r>
              <a:rPr lang="en-US" sz="2800" baseline="-25000" dirty="0" err="1"/>
              <a:t>p</a:t>
            </a:r>
            <a:r>
              <a:rPr lang="en-US" sz="2800" dirty="0"/>
              <a:t>(C</a:t>
            </a:r>
            <a:r>
              <a:rPr lang="en-US" sz="2800" baseline="-25000" dirty="0"/>
              <a:t>1</a:t>
            </a:r>
            <a:r>
              <a:rPr lang="en-US" sz="2800" dirty="0"/>
              <a:t>, C</a:t>
            </a:r>
            <a:r>
              <a:rPr lang="en-US" sz="2800" baseline="-25000" dirty="0"/>
              <a:t>3</a:t>
            </a:r>
            <a:r>
              <a:rPr lang="en-US" sz="2800" dirty="0"/>
              <a:t>) = </a:t>
            </a:r>
            <a:r>
              <a:rPr lang="en-US" sz="2800" baseline="-25000" dirty="0">
                <a:highlight>
                  <a:srgbClr val="FFFF00"/>
                </a:highlight>
              </a:rPr>
              <a:t>(2)</a:t>
            </a:r>
            <a:r>
              <a:rPr lang="en-US" sz="2800" dirty="0"/>
              <a:t>q ∨ </a:t>
            </a:r>
            <a:r>
              <a:rPr lang="en-US" sz="2800" baseline="-25000" dirty="0"/>
              <a:t>(7)</a:t>
            </a:r>
            <a:r>
              <a:rPr lang="en-US" sz="2800" dirty="0"/>
              <a:t>¬r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baseline="-25000" dirty="0"/>
              <a:t>6 </a:t>
            </a:r>
            <a:r>
              <a:rPr lang="en-US" sz="2800" dirty="0"/>
              <a:t>= </a:t>
            </a:r>
            <a:r>
              <a:rPr lang="en-US" sz="2800" dirty="0" err="1"/>
              <a:t>Res</a:t>
            </a:r>
            <a:r>
              <a:rPr lang="en-US" sz="2800" baseline="30000" dirty="0" err="1"/>
              <a:t>lock</a:t>
            </a:r>
            <a:r>
              <a:rPr lang="en-US" sz="2800" baseline="-25000" dirty="0" err="1"/>
              <a:t>q</a:t>
            </a:r>
            <a:r>
              <a:rPr lang="en-US" sz="2800" dirty="0"/>
              <a:t>(C</a:t>
            </a:r>
            <a:r>
              <a:rPr lang="en-US" sz="2800" baseline="-25000" dirty="0"/>
              <a:t>5</a:t>
            </a:r>
            <a:r>
              <a:rPr lang="en-US" sz="2800" dirty="0"/>
              <a:t>, C</a:t>
            </a:r>
            <a:r>
              <a:rPr lang="en-US" sz="2800" baseline="-25000" dirty="0"/>
              <a:t>2</a:t>
            </a:r>
            <a:r>
              <a:rPr lang="en-US" sz="2800" dirty="0"/>
              <a:t>) = </a:t>
            </a:r>
            <a:r>
              <a:rPr lang="en-US" sz="2800" baseline="-25000" dirty="0"/>
              <a:t>(7)</a:t>
            </a:r>
            <a:r>
              <a:rPr lang="en-US" sz="2800" dirty="0"/>
              <a:t>¬r ∨ </a:t>
            </a:r>
            <a:r>
              <a:rPr lang="en-US" sz="2800" baseline="-25000" dirty="0">
                <a:highlight>
                  <a:srgbClr val="FFFF00"/>
                </a:highlight>
              </a:rPr>
              <a:t>(4)</a:t>
            </a:r>
            <a:r>
              <a:rPr lang="en-US" sz="2800" dirty="0"/>
              <a:t>p ∨ </a:t>
            </a:r>
            <a:r>
              <a:rPr lang="en-US" sz="2800" baseline="-25000" dirty="0">
                <a:highlight>
                  <a:srgbClr val="C0C0C0"/>
                </a:highlight>
                <a:ea typeface="Yu Gothic" panose="020B0400000000000000" pitchFamily="34" charset="-128"/>
              </a:rPr>
              <a:t>(5)</a:t>
            </a:r>
            <a:r>
              <a:rPr lang="en-US" sz="2800" dirty="0">
                <a:ea typeface="Yu Gothic" panose="020B0400000000000000" pitchFamily="34" charset="-128"/>
              </a:rPr>
              <a:t>¬r =</a:t>
            </a:r>
            <a:endParaRPr lang="en-US" sz="2800" dirty="0"/>
          </a:p>
          <a:p>
            <a:r>
              <a:rPr lang="en-US" sz="2800" dirty="0"/>
              <a:t> = </a:t>
            </a:r>
            <a:r>
              <a:rPr lang="en-US" sz="2800" baseline="-25000" dirty="0">
                <a:highlight>
                  <a:srgbClr val="FFFF00"/>
                </a:highlight>
              </a:rPr>
              <a:t>(4)</a:t>
            </a:r>
            <a:r>
              <a:rPr lang="en-US" sz="2800" dirty="0"/>
              <a:t>p ∨ </a:t>
            </a:r>
            <a:r>
              <a:rPr lang="en-US" sz="2800" baseline="-25000" dirty="0">
                <a:highlight>
                  <a:srgbClr val="C0C0C0"/>
                </a:highlight>
                <a:ea typeface="Yu Gothic" panose="020B0400000000000000" pitchFamily="34" charset="-128"/>
              </a:rPr>
              <a:t>(5)</a:t>
            </a:r>
            <a:r>
              <a:rPr lang="en-US" sz="2800" dirty="0"/>
              <a:t>¬r</a:t>
            </a:r>
          </a:p>
          <a:p>
            <a:endParaRPr lang="en-US" sz="28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/>
              <a:t>C</a:t>
            </a:r>
            <a:r>
              <a:rPr lang="en-US" sz="2800" baseline="-25000" dirty="0"/>
              <a:t>7</a:t>
            </a:r>
            <a:r>
              <a:rPr lang="en-US" sz="2800" dirty="0"/>
              <a:t> = </a:t>
            </a:r>
            <a:r>
              <a:rPr lang="en-US" sz="2800" dirty="0" err="1"/>
              <a:t>Res</a:t>
            </a:r>
            <a:r>
              <a:rPr lang="en-US" sz="2800" baseline="30000" dirty="0" err="1"/>
              <a:t>lock</a:t>
            </a:r>
            <a:r>
              <a:rPr lang="en-US" sz="2800" baseline="-25000" dirty="0" err="1"/>
              <a:t>p</a:t>
            </a:r>
            <a:r>
              <a:rPr lang="en-US" sz="2800" dirty="0"/>
              <a:t>(C</a:t>
            </a:r>
            <a:r>
              <a:rPr lang="en-US" sz="2800" baseline="-25000" dirty="0"/>
              <a:t>6, </a:t>
            </a:r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) = </a:t>
            </a:r>
            <a:r>
              <a:rPr lang="en-US" sz="2800" baseline="-25000" dirty="0">
                <a:highlight>
                  <a:srgbClr val="FFFF00"/>
                </a:highlight>
              </a:rPr>
              <a:t>(5)</a:t>
            </a:r>
            <a:r>
              <a:rPr lang="en-US" sz="2800" dirty="0"/>
              <a:t>¬r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∨ 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(7)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¬r = </a:t>
            </a:r>
            <a:r>
              <a:rPr lang="en-US" sz="2800" baseline="-25000" dirty="0">
                <a:highlight>
                  <a:srgbClr val="FFFF00"/>
                </a:highlight>
              </a:rPr>
              <a:t>(5)</a:t>
            </a:r>
            <a:r>
              <a:rPr lang="en-US" sz="2800" dirty="0"/>
              <a:t>¬r 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baseline="-25000" dirty="0"/>
              <a:t>8</a:t>
            </a:r>
            <a:r>
              <a:rPr lang="en-US" sz="2800" dirty="0"/>
              <a:t> = </a:t>
            </a:r>
            <a:r>
              <a:rPr lang="en-US" sz="2800" dirty="0" err="1"/>
              <a:t>Res</a:t>
            </a:r>
            <a:r>
              <a:rPr lang="en-US" sz="2800" baseline="30000" dirty="0" err="1"/>
              <a:t>lock</a:t>
            </a:r>
            <a:r>
              <a:rPr lang="en-US" sz="2800" baseline="-25000" dirty="0" err="1"/>
              <a:t>r</a:t>
            </a:r>
            <a:r>
              <a:rPr lang="en-US" sz="2800" dirty="0"/>
              <a:t>(C</a:t>
            </a:r>
            <a:r>
              <a:rPr lang="en-US" sz="2800" baseline="-25000" dirty="0"/>
              <a:t>7</a:t>
            </a:r>
            <a:r>
              <a:rPr lang="en-US" sz="2800" dirty="0"/>
              <a:t>, C</a:t>
            </a:r>
            <a:r>
              <a:rPr lang="en-US" sz="2800" baseline="-25000" dirty="0"/>
              <a:t>4</a:t>
            </a:r>
            <a:r>
              <a:rPr lang="en-US" sz="2800" dirty="0"/>
              <a:t>) = </a:t>
            </a:r>
            <a:r>
              <a:rPr lang="en-US" sz="2800" dirty="0">
                <a:ea typeface="Yu Gothic" panose="020B0400000000000000" pitchFamily="34" charset="-128"/>
              </a:rPr>
              <a:t>□ ⇒S is inconsistent</a:t>
            </a:r>
            <a:endParaRPr lang="en-US" sz="28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DDC29-4758-43E0-A075-C3DBD8E91A2A}"/>
              </a:ext>
            </a:extLst>
          </p:cNvPr>
          <p:cNvSpPr txBox="1"/>
          <p:nvPr/>
        </p:nvSpPr>
        <p:spPr>
          <a:xfrm>
            <a:off x="2216523" y="5755884"/>
            <a:ext cx="775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Resolution rule:  </a:t>
            </a:r>
            <a:r>
              <a:rPr lang="en-US" sz="2000" dirty="0">
                <a:highlight>
                  <a:srgbClr val="00FFFF"/>
                </a:highlight>
              </a:rPr>
              <a:t>f </a:t>
            </a:r>
            <a:r>
              <a:rPr lang="en-US" sz="2000" dirty="0">
                <a:highlight>
                  <a:srgbClr val="00FFFF"/>
                </a:highlight>
                <a:ea typeface="Yu Gothic" panose="020B0400000000000000" pitchFamily="34" charset="-128"/>
              </a:rPr>
              <a:t>∨ l, g ∨ ¬l |-</a:t>
            </a:r>
            <a:r>
              <a:rPr lang="en-US" sz="2000" baseline="-25000" dirty="0">
                <a:highlight>
                  <a:srgbClr val="00FFFF"/>
                </a:highlight>
                <a:ea typeface="Yu Gothic" panose="020B0400000000000000" pitchFamily="34" charset="-128"/>
              </a:rPr>
              <a:t>res</a:t>
            </a:r>
            <a:r>
              <a:rPr lang="en-US" sz="2000" dirty="0">
                <a:highlight>
                  <a:srgbClr val="00FFFF"/>
                </a:highlight>
                <a:ea typeface="Yu Gothic" panose="020B0400000000000000" pitchFamily="34" charset="-128"/>
              </a:rPr>
              <a:t> f 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Yu Gothic" panose="020B0400000000000000" pitchFamily="34" charset="-128"/>
                <a:cs typeface="+mn-cs"/>
              </a:rPr>
              <a:t>∨ g</a:t>
            </a:r>
            <a:r>
              <a:rPr lang="en-US" sz="2000" kern="1200" dirty="0">
                <a:solidFill>
                  <a:srgbClr val="000000"/>
                </a:solidFill>
                <a:effectLst/>
                <a:ea typeface="Yu Gothic" panose="020B0400000000000000" pitchFamily="34" charset="-128"/>
                <a:cs typeface="+mn-cs"/>
              </a:rPr>
              <a:t>, </a:t>
            </a:r>
            <a:r>
              <a:rPr lang="en-US" sz="2000" dirty="0">
                <a:solidFill>
                  <a:srgbClr val="000000"/>
                </a:solidFill>
                <a:ea typeface="Yu Gothic" panose="020B0400000000000000" pitchFamily="34" charset="-128"/>
              </a:rPr>
              <a:t>where l is a literal and f, g ∈ </a:t>
            </a:r>
            <a:r>
              <a:rPr lang="en-US" sz="2000" dirty="0" err="1">
                <a:solidFill>
                  <a:srgbClr val="000000"/>
                </a:solidFill>
                <a:ea typeface="Yu Gothic" panose="020B0400000000000000" pitchFamily="34" charset="-128"/>
              </a:rPr>
              <a:t>F</a:t>
            </a:r>
            <a:r>
              <a:rPr lang="en-US" sz="2000" baseline="-25000" dirty="0" err="1">
                <a:solidFill>
                  <a:srgbClr val="000000"/>
                </a:solidFill>
                <a:ea typeface="Yu Gothic" panose="020B0400000000000000" pitchFamily="34" charset="-128"/>
              </a:rPr>
              <a:t>Res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3ED15-06D6-4D00-82F4-3CE33398E36C}"/>
              </a:ext>
            </a:extLst>
          </p:cNvPr>
          <p:cNvSpPr txBox="1"/>
          <p:nvPr/>
        </p:nvSpPr>
        <p:spPr>
          <a:xfrm>
            <a:off x="2216522" y="6216608"/>
            <a:ext cx="7758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Obtaining the empty clause: </a:t>
            </a:r>
            <a:r>
              <a:rPr lang="en-US" sz="2000" dirty="0">
                <a:highlight>
                  <a:srgbClr val="00FFFF"/>
                </a:highlight>
              </a:rPr>
              <a:t>p </a:t>
            </a:r>
            <a:r>
              <a:rPr lang="en-US" sz="2000" dirty="0">
                <a:highlight>
                  <a:srgbClr val="00FFFF"/>
                </a:highlight>
                <a:ea typeface="Yu Gothic" panose="020B0400000000000000" pitchFamily="34" charset="-128"/>
              </a:rPr>
              <a:t>∨ ¬p |-</a:t>
            </a:r>
            <a:r>
              <a:rPr lang="en-US" sz="2000" baseline="-25000" dirty="0">
                <a:highlight>
                  <a:srgbClr val="00FFFF"/>
                </a:highlight>
                <a:ea typeface="Yu Gothic" panose="020B0400000000000000" pitchFamily="34" charset="-128"/>
              </a:rPr>
              <a:t>res </a:t>
            </a:r>
            <a:r>
              <a:rPr lang="en-US" sz="2000" dirty="0">
                <a:highlight>
                  <a:srgbClr val="00FFFF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□, p any literal</a:t>
            </a:r>
            <a:endParaRPr lang="en-US" sz="20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4137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EDA9-78B7-4075-A6A4-80E4E710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resolution + level-saturation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CD96-D49E-49D7-87DC-47CAAD4F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1241" y="1690688"/>
            <a:ext cx="3653118" cy="26925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Indexing the clauses: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baseline="-25000" dirty="0"/>
              <a:t>1 </a:t>
            </a:r>
            <a:r>
              <a:rPr lang="en-US" dirty="0"/>
              <a:t>= </a:t>
            </a:r>
            <a:r>
              <a:rPr lang="en-US" baseline="-25000" dirty="0"/>
              <a:t>(2)</a:t>
            </a:r>
            <a:r>
              <a:rPr lang="en-US" dirty="0"/>
              <a:t>p </a:t>
            </a:r>
            <a:r>
              <a:rPr lang="en-US" dirty="0">
                <a:ea typeface="Yu Gothic" panose="020B0400000000000000" pitchFamily="34" charset="-128"/>
              </a:rPr>
              <a:t>∨ </a:t>
            </a:r>
            <a:r>
              <a:rPr lang="en-US" baseline="-25000" dirty="0">
                <a:highlight>
                  <a:srgbClr val="FFFF00"/>
                </a:highlight>
                <a:ea typeface="Yu Gothic" panose="020B0400000000000000" pitchFamily="34" charset="-128"/>
              </a:rPr>
              <a:t>(1)</a:t>
            </a:r>
            <a:r>
              <a:rPr lang="en-US" dirty="0">
                <a:ea typeface="Yu Gothic" panose="020B0400000000000000" pitchFamily="34" charset="-128"/>
              </a:rPr>
              <a:t>q</a:t>
            </a:r>
          </a:p>
          <a:p>
            <a:pPr marL="0" indent="0">
              <a:buNone/>
            </a:pPr>
            <a:r>
              <a:rPr lang="en-US" dirty="0">
                <a:ea typeface="Yu Gothic" panose="020B0400000000000000" pitchFamily="34" charset="-128"/>
              </a:rPr>
              <a:t>C</a:t>
            </a:r>
            <a:r>
              <a:rPr lang="en-US" baseline="-25000" dirty="0">
                <a:ea typeface="Yu Gothic" panose="020B0400000000000000" pitchFamily="34" charset="-128"/>
              </a:rPr>
              <a:t>2 </a:t>
            </a:r>
            <a:r>
              <a:rPr lang="en-US" dirty="0">
                <a:ea typeface="Yu Gothic" panose="020B0400000000000000" pitchFamily="34" charset="-128"/>
              </a:rPr>
              <a:t>= </a:t>
            </a:r>
            <a:r>
              <a:rPr lang="en-US" baseline="-25000" dirty="0">
                <a:ea typeface="Yu Gothic" panose="020B0400000000000000" pitchFamily="34" charset="-128"/>
              </a:rPr>
              <a:t>(4)</a:t>
            </a:r>
            <a:r>
              <a:rPr lang="en-US" dirty="0">
                <a:ea typeface="Yu Gothic" panose="020B0400000000000000" pitchFamily="34" charset="-128"/>
              </a:rPr>
              <a:t>p ∨ </a:t>
            </a:r>
            <a:r>
              <a:rPr lang="en-US" baseline="-25000" dirty="0">
                <a:highlight>
                  <a:srgbClr val="FFFF00"/>
                </a:highlight>
                <a:ea typeface="Yu Gothic" panose="020B0400000000000000" pitchFamily="34" charset="-128"/>
              </a:rPr>
              <a:t>(3)</a:t>
            </a:r>
            <a:r>
              <a:rPr lang="en-US" dirty="0">
                <a:ea typeface="Yu Gothic" panose="020B0400000000000000" pitchFamily="34" charset="-128"/>
              </a:rPr>
              <a:t> ¬q ∨ </a:t>
            </a:r>
            <a:r>
              <a:rPr lang="en-US" baseline="-25000" dirty="0">
                <a:ea typeface="Yu Gothic" panose="020B0400000000000000" pitchFamily="34" charset="-128"/>
              </a:rPr>
              <a:t>(5)</a:t>
            </a:r>
            <a:r>
              <a:rPr lang="en-US" dirty="0">
                <a:ea typeface="Yu Gothic" panose="020B0400000000000000" pitchFamily="34" charset="-128"/>
              </a:rPr>
              <a:t> ¬r</a:t>
            </a:r>
          </a:p>
          <a:p>
            <a:pPr marL="0" indent="0">
              <a:buNone/>
            </a:pPr>
            <a:r>
              <a:rPr lang="en-US" dirty="0">
                <a:ea typeface="Yu Gothic" panose="020B0400000000000000" pitchFamily="34" charset="-128"/>
              </a:rPr>
              <a:t>C</a:t>
            </a:r>
            <a:r>
              <a:rPr lang="en-US" baseline="-25000" dirty="0">
                <a:ea typeface="Yu Gothic" panose="020B0400000000000000" pitchFamily="34" charset="-128"/>
              </a:rPr>
              <a:t>3 </a:t>
            </a:r>
            <a:r>
              <a:rPr lang="en-US" dirty="0">
                <a:ea typeface="Yu Gothic" panose="020B0400000000000000" pitchFamily="34" charset="-128"/>
              </a:rPr>
              <a:t>= </a:t>
            </a:r>
            <a:r>
              <a:rPr lang="en-US" baseline="-25000" dirty="0">
                <a:highlight>
                  <a:srgbClr val="FFFF00"/>
                </a:highlight>
                <a:ea typeface="Yu Gothic" panose="020B0400000000000000" pitchFamily="34" charset="-128"/>
              </a:rPr>
              <a:t>(7)</a:t>
            </a:r>
            <a:r>
              <a:rPr lang="en-US" dirty="0">
                <a:ea typeface="Yu Gothic" panose="020B0400000000000000" pitchFamily="34" charset="-128"/>
              </a:rPr>
              <a:t>¬p ∨ </a:t>
            </a:r>
            <a:r>
              <a:rPr lang="en-US" baseline="-25000" dirty="0">
                <a:ea typeface="Yu Gothic" panose="020B0400000000000000" pitchFamily="34" charset="-128"/>
              </a:rPr>
              <a:t>(8)</a:t>
            </a:r>
            <a:r>
              <a:rPr lang="en-US" dirty="0">
                <a:ea typeface="Yu Gothic" panose="020B0400000000000000" pitchFamily="34" charset="-128"/>
              </a:rPr>
              <a:t>¬r</a:t>
            </a:r>
          </a:p>
          <a:p>
            <a:pPr marL="0" indent="0">
              <a:buNone/>
            </a:pPr>
            <a:r>
              <a:rPr lang="en-US" dirty="0">
                <a:ea typeface="Yu Gothic" panose="020B0400000000000000" pitchFamily="34" charset="-128"/>
              </a:rPr>
              <a:t>C</a:t>
            </a:r>
            <a:r>
              <a:rPr lang="en-US" baseline="-25000" dirty="0">
                <a:ea typeface="Yu Gothic" panose="020B0400000000000000" pitchFamily="34" charset="-128"/>
              </a:rPr>
              <a:t>4 </a:t>
            </a:r>
            <a:r>
              <a:rPr lang="en-US" dirty="0">
                <a:ea typeface="Yu Gothic" panose="020B0400000000000000" pitchFamily="34" charset="-128"/>
              </a:rPr>
              <a:t>= </a:t>
            </a:r>
            <a:r>
              <a:rPr lang="en-US" baseline="-25000" dirty="0">
                <a:highlight>
                  <a:srgbClr val="FFFF00"/>
                </a:highlight>
                <a:ea typeface="Yu Gothic" panose="020B0400000000000000" pitchFamily="34" charset="-128"/>
              </a:rPr>
              <a:t>(6)</a:t>
            </a:r>
            <a:r>
              <a:rPr lang="en-US" dirty="0">
                <a:ea typeface="Yu Gothic" panose="020B0400000000000000" pitchFamily="34" charset="-128"/>
              </a:rPr>
              <a:t>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B558D-0720-490E-A3AF-BE9F667377F0}"/>
              </a:ext>
            </a:extLst>
          </p:cNvPr>
          <p:cNvSpPr txBox="1"/>
          <p:nvPr/>
        </p:nvSpPr>
        <p:spPr>
          <a:xfrm>
            <a:off x="1039907" y="1351337"/>
            <a:ext cx="57418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30000" dirty="0"/>
              <a:t>0</a:t>
            </a:r>
            <a:r>
              <a:rPr lang="en-US" sz="2800" dirty="0"/>
              <a:t> = {C</a:t>
            </a:r>
            <a:r>
              <a:rPr lang="en-US" sz="2800" baseline="-25000" dirty="0"/>
              <a:t>1</a:t>
            </a:r>
            <a:r>
              <a:rPr lang="en-US" sz="2800" dirty="0"/>
              <a:t>, C</a:t>
            </a:r>
            <a:r>
              <a:rPr lang="en-US" sz="2800" baseline="-25000" dirty="0"/>
              <a:t>2</a:t>
            </a:r>
            <a:r>
              <a:rPr lang="en-US" sz="2800" dirty="0"/>
              <a:t>, C</a:t>
            </a:r>
            <a:r>
              <a:rPr lang="en-US" sz="2800" baseline="-25000" dirty="0"/>
              <a:t>3</a:t>
            </a:r>
            <a:r>
              <a:rPr lang="en-US" sz="2800" dirty="0"/>
              <a:t>, C</a:t>
            </a:r>
            <a:r>
              <a:rPr lang="en-US" sz="2800" baseline="-25000" dirty="0"/>
              <a:t>4</a:t>
            </a:r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baseline="-25000" dirty="0"/>
              <a:t>5</a:t>
            </a:r>
            <a:r>
              <a:rPr lang="en-US" sz="2800" dirty="0"/>
              <a:t> = </a:t>
            </a:r>
            <a:r>
              <a:rPr lang="en-US" sz="2800" dirty="0" err="1"/>
              <a:t>Res</a:t>
            </a:r>
            <a:r>
              <a:rPr lang="en-US" sz="2800" baseline="30000" dirty="0" err="1"/>
              <a:t>lock</a:t>
            </a:r>
            <a:r>
              <a:rPr lang="en-US" sz="2800" baseline="-25000" dirty="0" err="1"/>
              <a:t>q</a:t>
            </a:r>
            <a:r>
              <a:rPr lang="en-US" sz="2800" dirty="0"/>
              <a:t>(C</a:t>
            </a:r>
            <a:r>
              <a:rPr lang="en-US" sz="2800" baseline="-25000" dirty="0"/>
              <a:t>1</a:t>
            </a:r>
            <a:r>
              <a:rPr lang="en-US" sz="2800" dirty="0"/>
              <a:t>, C</a:t>
            </a:r>
            <a:r>
              <a:rPr lang="en-US" sz="2800" baseline="-25000" dirty="0"/>
              <a:t>2</a:t>
            </a:r>
            <a:r>
              <a:rPr lang="en-US" sz="2800" dirty="0"/>
              <a:t>) = </a:t>
            </a:r>
            <a:r>
              <a:rPr lang="en-US" sz="2800" baseline="-25000" dirty="0">
                <a:highlight>
                  <a:srgbClr val="FFFF00"/>
                </a:highlight>
              </a:rPr>
              <a:t>(2)</a:t>
            </a:r>
            <a:r>
              <a:rPr lang="en-US" sz="2800" dirty="0"/>
              <a:t>p ∨ </a:t>
            </a:r>
            <a:r>
              <a:rPr lang="en-US" sz="2800" baseline="-25000" dirty="0"/>
              <a:t>(5) </a:t>
            </a:r>
            <a:r>
              <a:rPr lang="en-US" sz="2800" dirty="0"/>
              <a:t>¬r</a:t>
            </a:r>
          </a:p>
          <a:p>
            <a:r>
              <a:rPr lang="en-US" sz="2800" dirty="0"/>
              <a:t>S</a:t>
            </a:r>
            <a:r>
              <a:rPr lang="en-US" sz="2800" baseline="30000" dirty="0"/>
              <a:t>1</a:t>
            </a:r>
            <a:r>
              <a:rPr lang="en-US" sz="2800" dirty="0"/>
              <a:t> = {C</a:t>
            </a:r>
            <a:r>
              <a:rPr lang="en-US" sz="2800" baseline="-25000" dirty="0"/>
              <a:t>5</a:t>
            </a:r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baseline="-25000" dirty="0"/>
              <a:t>6</a:t>
            </a:r>
            <a:r>
              <a:rPr lang="en-US" sz="2800" dirty="0"/>
              <a:t> = </a:t>
            </a:r>
            <a:r>
              <a:rPr lang="en-US" sz="2800" dirty="0" err="1"/>
              <a:t>Res</a:t>
            </a:r>
            <a:r>
              <a:rPr lang="en-US" sz="2800" baseline="30000" dirty="0" err="1"/>
              <a:t>lock</a:t>
            </a:r>
            <a:r>
              <a:rPr lang="en-US" sz="2800" baseline="-25000" dirty="0" err="1"/>
              <a:t>p</a:t>
            </a:r>
            <a:r>
              <a:rPr lang="en-US" sz="2800" dirty="0"/>
              <a:t>(C</a:t>
            </a:r>
            <a:r>
              <a:rPr lang="en-US" sz="2800" baseline="-25000" dirty="0"/>
              <a:t>5</a:t>
            </a:r>
            <a:r>
              <a:rPr lang="en-US" sz="2800" dirty="0"/>
              <a:t>, C</a:t>
            </a:r>
            <a:r>
              <a:rPr lang="en-US" sz="2800" baseline="-25000" dirty="0"/>
              <a:t>3</a:t>
            </a:r>
            <a:r>
              <a:rPr lang="en-US" sz="2800" dirty="0"/>
              <a:t>) = </a:t>
            </a:r>
            <a:r>
              <a:rPr lang="en-US" sz="2800" baseline="-25000" dirty="0">
                <a:highlight>
                  <a:srgbClr val="FFFF00"/>
                </a:highlight>
              </a:rPr>
              <a:t>(5) </a:t>
            </a:r>
            <a:r>
              <a:rPr lang="en-US" sz="2800" dirty="0"/>
              <a:t>¬r</a:t>
            </a:r>
          </a:p>
          <a:p>
            <a:r>
              <a:rPr lang="en-US" sz="2800" dirty="0"/>
              <a:t>S</a:t>
            </a:r>
            <a:r>
              <a:rPr lang="en-US" sz="2800" baseline="30000" dirty="0"/>
              <a:t>2</a:t>
            </a:r>
            <a:r>
              <a:rPr lang="en-US" sz="2800" dirty="0"/>
              <a:t> = {C</a:t>
            </a:r>
            <a:r>
              <a:rPr lang="en-US" sz="2800" baseline="-25000" dirty="0"/>
              <a:t>6</a:t>
            </a:r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baseline="-25000" dirty="0"/>
              <a:t>7 </a:t>
            </a:r>
            <a:r>
              <a:rPr lang="en-US" sz="2800" dirty="0"/>
              <a:t>= </a:t>
            </a:r>
            <a:r>
              <a:rPr lang="en-US" sz="2800" dirty="0" err="1"/>
              <a:t>Res</a:t>
            </a:r>
            <a:r>
              <a:rPr lang="en-US" sz="2800" baseline="30000" dirty="0" err="1"/>
              <a:t>lock</a:t>
            </a:r>
            <a:r>
              <a:rPr lang="en-US" sz="2800" baseline="-25000" dirty="0" err="1"/>
              <a:t>r</a:t>
            </a:r>
            <a:r>
              <a:rPr lang="en-US" sz="2800" dirty="0"/>
              <a:t>(C</a:t>
            </a:r>
            <a:r>
              <a:rPr lang="en-US" sz="2800" baseline="-25000" dirty="0"/>
              <a:t>6</a:t>
            </a:r>
            <a:r>
              <a:rPr lang="en-US" sz="2800" dirty="0"/>
              <a:t>, C</a:t>
            </a:r>
            <a:r>
              <a:rPr lang="en-US" sz="2800" baseline="-25000" dirty="0"/>
              <a:t>4</a:t>
            </a:r>
            <a:r>
              <a:rPr lang="en-US" sz="2800" dirty="0"/>
              <a:t>) = 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□</a:t>
            </a:r>
            <a:endParaRPr lang="en-US" sz="2800" dirty="0"/>
          </a:p>
          <a:p>
            <a:r>
              <a:rPr lang="en-US" sz="2800" dirty="0"/>
              <a:t>S</a:t>
            </a:r>
            <a:r>
              <a:rPr lang="en-US" sz="2800" baseline="30000" dirty="0"/>
              <a:t>3 </a:t>
            </a:r>
            <a:r>
              <a:rPr lang="en-US" sz="2800" dirty="0"/>
              <a:t>= {C</a:t>
            </a:r>
            <a:r>
              <a:rPr lang="en-US" sz="2800" baseline="-25000" dirty="0"/>
              <a:t>7</a:t>
            </a:r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>
                <a:ea typeface="Yu Gothic" panose="020B0400000000000000" pitchFamily="34" charset="-128"/>
              </a:rPr>
              <a:t>□ ∈S</a:t>
            </a:r>
            <a:r>
              <a:rPr lang="en-US" sz="2800" baseline="30000" dirty="0">
                <a:ea typeface="Yu Gothic" panose="020B0400000000000000" pitchFamily="34" charset="-128"/>
              </a:rPr>
              <a:t>3</a:t>
            </a:r>
            <a:r>
              <a:rPr lang="en-US" sz="2800" dirty="0">
                <a:ea typeface="Yu Gothic" panose="020B0400000000000000" pitchFamily="34" charset="-128"/>
              </a:rPr>
              <a:t> ⇒S is inconsistent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BC9407-037E-47C0-A5F7-258E4874CC3E}"/>
                  </a:ext>
                </a:extLst>
              </p:cNvPr>
              <p:cNvSpPr txBox="1"/>
              <p:nvPr/>
            </p:nvSpPr>
            <p:spPr>
              <a:xfrm>
                <a:off x="6597446" y="5091164"/>
                <a:ext cx="54224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General way of computing set </a:t>
                </a:r>
                <a:r>
                  <a:rPr lang="en-US" sz="2400" dirty="0" err="1"/>
                  <a:t>S</a:t>
                </a:r>
                <a:r>
                  <a:rPr lang="en-US" sz="2400" baseline="30000" dirty="0" err="1"/>
                  <a:t>k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 err="1">
                    <a:highlight>
                      <a:srgbClr val="00FFFF"/>
                    </a:highlight>
                  </a:rPr>
                  <a:t>S</a:t>
                </a:r>
                <a:r>
                  <a:rPr lang="en-US" sz="2400" baseline="30000" dirty="0" err="1">
                    <a:highlight>
                      <a:srgbClr val="00FFFF"/>
                    </a:highlight>
                  </a:rPr>
                  <a:t>k</a:t>
                </a:r>
                <a:r>
                  <a:rPr lang="en-US" sz="2400" dirty="0">
                    <a:highlight>
                      <a:srgbClr val="00FFFF"/>
                    </a:highlight>
                  </a:rPr>
                  <a:t> = { </a:t>
                </a:r>
                <a:r>
                  <a:rPr lang="en-US" sz="2400" dirty="0" err="1">
                    <a:highlight>
                      <a:srgbClr val="00FFFF"/>
                    </a:highlight>
                  </a:rPr>
                  <a:t>Res</a:t>
                </a:r>
                <a:r>
                  <a:rPr lang="en-US" sz="2400" baseline="30000" dirty="0" err="1">
                    <a:highlight>
                      <a:srgbClr val="00FFFF"/>
                    </a:highlight>
                  </a:rPr>
                  <a:t>lock</a:t>
                </a:r>
                <a:r>
                  <a:rPr lang="en-US" sz="2400" dirty="0">
                    <a:highlight>
                      <a:srgbClr val="00FFFF"/>
                    </a:highlight>
                  </a:rPr>
                  <a:t>(C</a:t>
                </a:r>
                <a:r>
                  <a:rPr lang="en-US" sz="2400" baseline="-25000" dirty="0">
                    <a:highlight>
                      <a:srgbClr val="00FFFF"/>
                    </a:highlight>
                  </a:rPr>
                  <a:t>i</a:t>
                </a:r>
                <a:r>
                  <a:rPr lang="en-US" sz="2400" dirty="0">
                    <a:highlight>
                      <a:srgbClr val="00FFFF"/>
                    </a:highlight>
                  </a:rPr>
                  <a:t>, </a:t>
                </a:r>
                <a:r>
                  <a:rPr lang="en-US" sz="2400" dirty="0" err="1">
                    <a:highlight>
                      <a:srgbClr val="00FFFF"/>
                    </a:highlight>
                  </a:rPr>
                  <a:t>C</a:t>
                </a:r>
                <a:r>
                  <a:rPr lang="en-US" sz="2400" baseline="-25000" dirty="0" err="1">
                    <a:highlight>
                      <a:srgbClr val="00FFFF"/>
                    </a:highlight>
                  </a:rPr>
                  <a:t>j</a:t>
                </a:r>
                <a:r>
                  <a:rPr lang="en-US" sz="2400" dirty="0">
                    <a:highlight>
                      <a:srgbClr val="00FFFF"/>
                    </a:highlight>
                  </a:rPr>
                  <a:t>) | C</a:t>
                </a:r>
                <a:r>
                  <a:rPr lang="en-US" sz="2400" baseline="-25000" dirty="0">
                    <a:highlight>
                      <a:srgbClr val="00FFFF"/>
                    </a:highlight>
                  </a:rPr>
                  <a:t>i</a:t>
                </a:r>
                <a:r>
                  <a:rPr lang="en-US" sz="2400" dirty="0">
                    <a:highlight>
                      <a:srgbClr val="00FFFF"/>
                    </a:highlight>
                    <a:ea typeface="Yu Gothic" panose="020B0400000000000000" pitchFamily="34" charset="-128"/>
                  </a:rPr>
                  <a:t>∈S</a:t>
                </a:r>
                <a:r>
                  <a:rPr lang="en-US" sz="2400" baseline="30000" dirty="0">
                    <a:highlight>
                      <a:srgbClr val="00FFFF"/>
                    </a:highlight>
                    <a:ea typeface="Yu Gothic" panose="020B0400000000000000" pitchFamily="34" charset="-128"/>
                  </a:rPr>
                  <a:t>k-1</a:t>
                </a:r>
                <a:r>
                  <a:rPr lang="en-US" sz="2400" dirty="0">
                    <a:highlight>
                      <a:srgbClr val="00FFFF"/>
                    </a:highlight>
                    <a:ea typeface="Yu Gothic" panose="020B0400000000000000" pitchFamily="34" charset="-128"/>
                  </a:rPr>
                  <a:t>, </a:t>
                </a:r>
                <a:r>
                  <a:rPr lang="en-US" sz="2400" dirty="0" err="1">
                    <a:highlight>
                      <a:srgbClr val="00FFFF"/>
                    </a:highlight>
                    <a:ea typeface="Yu Gothic" panose="020B0400000000000000" pitchFamily="34" charset="-128"/>
                  </a:rPr>
                  <a:t>C</a:t>
                </a:r>
                <a:r>
                  <a:rPr lang="en-US" sz="2400" baseline="-25000" dirty="0" err="1">
                    <a:highlight>
                      <a:srgbClr val="00FFFF"/>
                    </a:highlight>
                    <a:ea typeface="Yu Gothic" panose="020B0400000000000000" pitchFamily="34" charset="-128"/>
                  </a:rPr>
                  <a:t>j</a:t>
                </a:r>
                <a:r>
                  <a:rPr lang="en-US" sz="2400" dirty="0">
                    <a:highlight>
                      <a:srgbClr val="00FFFF"/>
                    </a:highlight>
                    <a:ea typeface="Yu Gothic" panose="020B0400000000000000" pitchFamily="34" charset="-128"/>
                  </a:rPr>
                  <a:t>∈ S</a:t>
                </a:r>
                <a:r>
                  <a:rPr lang="en-US" sz="2400" baseline="30000" dirty="0">
                    <a:highlight>
                      <a:srgbClr val="00FFFF"/>
                    </a:highlight>
                    <a:ea typeface="Yu Gothic" panose="020B0400000000000000" pitchFamily="34" charset="-128"/>
                  </a:rPr>
                  <a:t>0</a:t>
                </a:r>
                <a14:m>
                  <m:oMath xmlns:m="http://schemas.openxmlformats.org/officeDocument/2006/math">
                    <m:r>
                      <a:rPr lang="en-US" sz="240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baseline="30000" dirty="0">
                    <a:highlight>
                      <a:srgbClr val="00FFFF"/>
                    </a:highlight>
                    <a:ea typeface="Yu Gothic" panose="020B0400000000000000" pitchFamily="34" charset="-128"/>
                  </a:rPr>
                  <a:t>k</a:t>
                </a:r>
                <a:r>
                  <a:rPr lang="en-US" sz="2400" dirty="0">
                    <a:highlight>
                      <a:srgbClr val="00FFFF"/>
                    </a:highlight>
                  </a:rPr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BC9407-037E-47C0-A5F7-258E4874C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446" y="5091164"/>
                <a:ext cx="5422490" cy="830997"/>
              </a:xfrm>
              <a:prstGeom prst="rect">
                <a:avLst/>
              </a:prstGeom>
              <a:blipFill>
                <a:blip r:embed="rId2"/>
                <a:stretch>
                  <a:fillRect l="-168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57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7DF1DA-FDF9-4E0F-9255-0B668E50D689}"/>
</file>

<file path=customXml/itemProps2.xml><?xml version="1.0" encoding="utf-8"?>
<ds:datastoreItem xmlns:ds="http://schemas.openxmlformats.org/officeDocument/2006/customXml" ds:itemID="{F3AD11B1-BA96-45A7-9BA7-35A027094409}"/>
</file>

<file path=customXml/itemProps3.xml><?xml version="1.0" encoding="utf-8"?>
<ds:datastoreItem xmlns:ds="http://schemas.openxmlformats.org/officeDocument/2006/customXml" ds:itemID="{D3FF6873-5445-4C59-9960-54BD723154C7}"/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655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Yu Gothic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Homework Lock Resolution</vt:lpstr>
      <vt:lpstr>Exercise 6.3</vt:lpstr>
      <vt:lpstr>Theory – Lock resolution</vt:lpstr>
      <vt:lpstr>Theory – Level-saturation strategy</vt:lpstr>
      <vt:lpstr>Remarks</vt:lpstr>
      <vt:lpstr>Lock resolution only</vt:lpstr>
      <vt:lpstr>Lock resolution + level-saturation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Lock Resolution</dc:title>
  <dc:creator>llx</dc:creator>
  <cp:lastModifiedBy>ANDREI GRAB</cp:lastModifiedBy>
  <cp:revision>87</cp:revision>
  <dcterms:created xsi:type="dcterms:W3CDTF">2021-11-15T17:36:48Z</dcterms:created>
  <dcterms:modified xsi:type="dcterms:W3CDTF">2021-12-08T08:08:59Z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