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B020-D993-4004-89A3-1FCB2B75F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440B7-FDA0-46D1-A8AA-AE2FB591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90C2-257F-4D08-85B3-8411432C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BB50-A8BD-40D9-A2FE-D611AAA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1D2C-81DC-4702-B37F-01B89087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691-52D5-4E01-96D8-E57D597B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CE64C-1137-43A7-A110-F85E9AF60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EC67-201B-455C-AD03-A8251620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A86F-60F3-4681-9DFB-AECDAD3D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77F9-6778-4F71-9814-500A7474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0DC8-7ED9-4300-96B3-5625394AC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8EE81-A417-4183-911E-A55B0BDE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8D6A-1BA9-4F77-9A87-2719013C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17BF-922C-4163-97FF-0313726B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2B33-AD36-4643-9EF7-3AB540C2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5404-8E11-4602-91EC-DE75F04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56E5-F1BC-44B9-B79C-55F4BBC6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A687-B652-4B63-BBBE-4093B65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5F8E-BE8B-4454-BF60-F0BB0AB1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51C9-EA3A-4656-93F1-2A779AF1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91D3-EA0E-4BB5-BB85-F4FED36F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D99F-AF5B-4F3C-942E-80051E23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AE8-FC0B-4461-81D2-C26D4EAF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D84C-1DF5-4E05-BBBA-48D6ACC5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18BF-2E0D-4AED-8FC1-5E119BC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EE46-6867-43EF-A53A-55E57FB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E49-26D2-4373-904C-D72E6D980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4405-E7C5-4E92-A10C-7B5CB50E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C83B-2566-4676-802A-A491561D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4BD2-71B9-4AFF-AA3F-AC7BD512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6595-35C0-4A98-B727-5AF0F8D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338-373A-4D6A-925F-24B45A6D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1F450-120B-46B5-87F3-A47A65D9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36E03-DD13-451D-9BE6-99548EB4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E905F-A1EB-49E4-820B-A9CF2D299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386F3-809C-4C02-B9F4-CD2D0AB6C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D74DF-BADE-45C2-B8B4-B85F4995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8CB60-5501-4C9A-8265-7044DC32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D20D3-9FEE-43E1-B453-B2DEB11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6E3E-EFAC-4544-9E88-F5BAC68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6594-DE71-4BD3-AC5C-01EB618F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23A40-5791-4315-A0A3-74CEAC6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72203-9273-4657-B8EA-8979C176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EA182-4E17-476A-B48A-CD149730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47D35-2FAD-4058-9293-684DAAA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C22E-DCD3-4817-AFE4-1B73AEB0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59AB-84E7-43B4-9BAC-EAAE80D2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9728-6058-4A8C-A888-B5D044CC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9D80C-5CB1-43A0-BA97-82FF6F16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3CAB3-D3C0-4450-B7ED-D33586DA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4645-DD81-4587-8922-AB9EEDF4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A9C7-D518-43F3-907F-F9287758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EBC8-D806-4AF3-993F-4FF589E0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A2F96-3756-44FA-8830-4CE32847D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8F5B2-F151-4871-8472-17D564995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035F-F16B-45A8-BFEE-72594AEC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2855-217C-4092-9670-07B3A00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BD44-6C24-4AFA-9339-36B5D2F0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4E4C7-FBE3-4478-8669-4F57881F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1ACCF-C3AC-4D7E-BA61-69C63535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73D1-6214-4895-8553-C1B2C72FC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494D-3439-4A56-A1D9-85CBCE42E48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32D0-3478-42A0-8533-C4C6A268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47B6-0EE3-4CC2-8826-0FA9DBDA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AEA0-D52E-4D7A-82C5-3AF7A709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7348-B48F-4D4F-A758-180029F54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833C5-F7EF-468B-A058-C45292AD3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Groza Iulia-Diana</a:t>
            </a:r>
          </a:p>
        </p:txBody>
      </p:sp>
    </p:spTree>
    <p:extLst>
      <p:ext uri="{BB962C8B-B14F-4D97-AF65-F5344CB8AC3E}">
        <p14:creationId xmlns:p14="http://schemas.microsoft.com/office/powerpoint/2010/main" val="416527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6735-4538-472B-89CE-BDEA08CDC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7177" y="198998"/>
            <a:ext cx="9144000" cy="129810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AFDC5-63E1-474B-8138-FAB7A063B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3" y="2168538"/>
            <a:ext cx="10132438" cy="1298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57AC5-A29B-49ED-A696-F373EDABC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6" y="3701294"/>
            <a:ext cx="5323121" cy="4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1B2A-CFDF-455E-ABD3-0C791C4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Theoretical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27630-8344-45E0-A94E-BB7900B5DB48}"/>
              </a:ext>
            </a:extLst>
          </p:cNvPr>
          <p:cNvSpPr txBox="1"/>
          <p:nvPr/>
        </p:nvSpPr>
        <p:spPr>
          <a:xfrm>
            <a:off x="567017" y="1690688"/>
            <a:ext cx="110579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 set S of propositional clauses can be </a:t>
            </a:r>
            <a:r>
              <a:rPr lang="en-US" sz="2400" b="1" dirty="0"/>
              <a:t>simplified</a:t>
            </a:r>
            <a:r>
              <a:rPr lang="en-US" sz="2400" dirty="0"/>
              <a:t>, preserving its </a:t>
            </a:r>
            <a:r>
              <a:rPr lang="en-US" sz="2400" b="1" dirty="0"/>
              <a:t>consistency/inconsistency</a:t>
            </a:r>
            <a:r>
              <a:rPr lang="en-US" sz="2400" dirty="0"/>
              <a:t>, by applying the following transformations: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Delete the clauses subsumed by other clauses of S </a:t>
            </a:r>
            <a:r>
              <a:rPr lang="en-US" sz="2400" dirty="0"/>
              <a:t>(based on absorption). C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is subsumed by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 and C</a:t>
            </a:r>
            <a:r>
              <a:rPr lang="en-US" sz="2400" baseline="-25000" dirty="0"/>
              <a:t>2 </a:t>
            </a:r>
            <a:r>
              <a:rPr lang="en-US" sz="2400" b="1" dirty="0"/>
              <a:t>subsumes</a:t>
            </a:r>
            <a:r>
              <a:rPr lang="en-US" sz="2400" dirty="0"/>
              <a:t> C</a:t>
            </a:r>
            <a:r>
              <a:rPr lang="en-US" sz="2400" baseline="-25000" dirty="0"/>
              <a:t>1 </a:t>
            </a:r>
            <a:r>
              <a:rPr lang="en-US" sz="2400" dirty="0"/>
              <a:t>if there exists a clause C</a:t>
            </a:r>
            <a:r>
              <a:rPr lang="en-US" sz="2400" baseline="-25000" dirty="0"/>
              <a:t>3</a:t>
            </a:r>
            <a:r>
              <a:rPr lang="en-US" sz="2400" dirty="0"/>
              <a:t> such that C</a:t>
            </a:r>
            <a:r>
              <a:rPr lang="en-US" sz="2400" baseline="-25000" dirty="0"/>
              <a:t>1</a:t>
            </a:r>
            <a:r>
              <a:rPr lang="en-US" sz="2400" dirty="0"/>
              <a:t> = C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ro-RO" sz="2400" u="none" strike="noStrike" noProof="0" dirty="0">
                <a:latin typeface="+mn-lt"/>
              </a:rPr>
              <a:t>∨</a:t>
            </a:r>
            <a:r>
              <a:rPr lang="ro-RO" sz="2400" b="1" u="none" strike="noStrike" noProof="0" dirty="0">
                <a:latin typeface="+mn-lt"/>
              </a:rPr>
              <a:t> </a:t>
            </a:r>
            <a:r>
              <a:rPr lang="en-US" sz="2400" dirty="0"/>
              <a:t>C</a:t>
            </a:r>
            <a:r>
              <a:rPr lang="en-US" sz="2400" baseline="-25000" dirty="0"/>
              <a:t>3</a:t>
            </a:r>
            <a:r>
              <a:rPr lang="en-US" sz="2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Delete every clause that contains a pure literal.</a:t>
            </a:r>
          </a:p>
          <a:p>
            <a:pPr lvl="1"/>
            <a:r>
              <a:rPr lang="en-US" sz="2400" b="1" dirty="0"/>
              <a:t>     </a:t>
            </a:r>
            <a:r>
              <a:rPr lang="en-US" sz="2400" dirty="0"/>
              <a:t>A </a:t>
            </a:r>
            <a:r>
              <a:rPr lang="en-US" sz="2400" b="1" dirty="0"/>
              <a:t>pure literal </a:t>
            </a:r>
            <a:r>
              <a:rPr lang="en-US" sz="2400" dirty="0"/>
              <a:t>in the set S of clauses is a literal that appears in a clause of S , but its negation does not appear in any clause of S.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The level saturation strategy </a:t>
            </a:r>
            <a:r>
              <a:rPr lang="en-US" sz="2400" dirty="0"/>
              <a:t>generates levels of resolvents corresponding to the exploration of the whole search space which contains all the possible resolvents.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59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1B2A-CFDF-455E-ABD3-0C791C4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Theoretical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27630-8344-45E0-A94E-BB7900B5DB48}"/>
              </a:ext>
            </a:extLst>
          </p:cNvPr>
          <p:cNvSpPr txBox="1"/>
          <p:nvPr/>
        </p:nvSpPr>
        <p:spPr>
          <a:xfrm>
            <a:off x="567017" y="1547253"/>
            <a:ext cx="110579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Lock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occurrence of a literal from a set of clauses is arbitrarily index with an integer.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The literals resolved upon must have the lowest indices in their clauses.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literals from resolvents inherit the indices from their parents clauses. If the parent clauses have a common literal, in the resolvent this literal will have the lowest index from the inherited indices.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the implementation level we must combine lock resolution with the level saturation strategy in order to check all the possible ways of deriving □.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order to prove the </a:t>
            </a:r>
            <a:r>
              <a:rPr lang="en-US" b="1" dirty="0"/>
              <a:t>consistency</a:t>
            </a:r>
            <a:r>
              <a:rPr lang="en-US" dirty="0"/>
              <a:t> of a set S of clauses, </a:t>
            </a:r>
            <a:r>
              <a:rPr lang="en-US" b="1" dirty="0"/>
              <a:t>lock resolution must be combined with the level saturation strategy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</a:t>
            </a:r>
            <a:r>
              <a:rPr lang="en-US" baseline="30000" dirty="0" err="1"/>
              <a:t>k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∅ </a:t>
            </a:r>
            <a:r>
              <a:rPr lang="en-US" dirty="0"/>
              <a:t>(the last level of lock resolvents is empty) then the set </a:t>
            </a:r>
            <a:r>
              <a:rPr lang="en-US" b="1" dirty="0"/>
              <a:t>S is consistent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order to prove the </a:t>
            </a:r>
            <a:r>
              <a:rPr lang="en-US" b="1" dirty="0"/>
              <a:t>inconsistency</a:t>
            </a:r>
            <a:r>
              <a:rPr lang="en-US" dirty="0"/>
              <a:t> of a set S of clauses, </a:t>
            </a:r>
            <a:r>
              <a:rPr lang="en-US" b="1" dirty="0"/>
              <a:t>we do not need to use a strategy</a:t>
            </a:r>
            <a:r>
              <a:rPr lang="en-US" dirty="0"/>
              <a:t>, it is enough to find a lock derivation of □ from S. If we combine lock resolution with the level saturation strategy the decision is:</a:t>
            </a:r>
          </a:p>
          <a:p>
            <a:r>
              <a:rPr lang="en-US" dirty="0"/>
              <a:t>	If □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∈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30000" dirty="0" err="1"/>
              <a:t>k</a:t>
            </a:r>
            <a:r>
              <a:rPr lang="en-US" dirty="0"/>
              <a:t> (□ was derived as a lock resolvent in the k level) then the set </a:t>
            </a:r>
            <a:r>
              <a:rPr lang="en-US" b="1" dirty="0"/>
              <a:t>S is inconsistent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0F64-B9CD-4970-AE12-0B5C51C4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2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S₃ = {p</a:t>
            </a:r>
            <a:r>
              <a:rPr lang="ro-RO" sz="2400" b="1" u="none" strike="noStrike" noProof="0" dirty="0">
                <a:latin typeface="+mn-lt"/>
              </a:rPr>
              <a:t>∨</a:t>
            </a:r>
            <a:r>
              <a:rPr lang="en-US" sz="2400" b="1" dirty="0">
                <a:latin typeface="+mn-lt"/>
              </a:rPr>
              <a:t>r, q</a:t>
            </a:r>
            <a:r>
              <a:rPr lang="ro-RO" sz="2400" b="1" u="none" strike="noStrike" noProof="0" dirty="0">
                <a:latin typeface="+mn-lt"/>
              </a:rPr>
              <a:t>∨¬</a:t>
            </a:r>
            <a:r>
              <a:rPr lang="en-US" sz="2400" b="1" dirty="0">
                <a:latin typeface="+mn-lt"/>
              </a:rPr>
              <a:t>r, </a:t>
            </a:r>
            <a:r>
              <a:rPr lang="ro-RO" sz="2400" b="1" u="none" strike="noStrike" noProof="0" dirty="0">
                <a:latin typeface="+mn-lt"/>
              </a:rPr>
              <a:t>¬</a:t>
            </a:r>
            <a:r>
              <a:rPr lang="en-US" sz="2400" b="1" dirty="0">
                <a:latin typeface="+mn-lt"/>
              </a:rPr>
              <a:t>p</a:t>
            </a:r>
            <a:r>
              <a:rPr lang="ro-RO" sz="2400" b="1" u="none" strike="noStrike" noProof="0" dirty="0">
                <a:latin typeface="+mn-lt"/>
              </a:rPr>
              <a:t>∨¬</a:t>
            </a:r>
            <a:r>
              <a:rPr lang="en-US" sz="2400" b="1" dirty="0">
                <a:latin typeface="+mn-lt"/>
              </a:rPr>
              <a:t>q</a:t>
            </a:r>
            <a:r>
              <a:rPr lang="ro-RO" sz="2400" b="1" u="none" strike="noStrike" noProof="0" dirty="0">
                <a:latin typeface="+mn-lt"/>
              </a:rPr>
              <a:t>∨</a:t>
            </a:r>
            <a:r>
              <a:rPr lang="en-US" sz="2400" b="1" dirty="0">
                <a:latin typeface="+mn-lt"/>
              </a:rPr>
              <a:t>r}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066C08-39A3-4BF3-BFA1-428DF115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65473"/>
              </p:ext>
            </p:extLst>
          </p:nvPr>
        </p:nvGraphicFramePr>
        <p:xfrm>
          <a:off x="838200" y="1350495"/>
          <a:ext cx="10515600" cy="50861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845840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85508591"/>
                    </a:ext>
                  </a:extLst>
                </a:gridCol>
              </a:tblGrid>
              <a:tr h="5086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236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3845FA-47BC-4C1C-87A3-C12F5DB48BBE}"/>
              </a:ext>
            </a:extLst>
          </p:cNvPr>
          <p:cNvSpPr txBox="1"/>
          <p:nvPr/>
        </p:nvSpPr>
        <p:spPr>
          <a:xfrm>
            <a:off x="6129618" y="1436399"/>
            <a:ext cx="503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indexing of the literals:</a:t>
            </a:r>
          </a:p>
          <a:p>
            <a:r>
              <a:rPr lang="en-US" dirty="0"/>
              <a:t>C’₁ = ₍</a:t>
            </a:r>
            <a:r>
              <a:rPr lang="en-US" baseline="-25000" dirty="0"/>
              <a:t>1</a:t>
            </a:r>
            <a:r>
              <a:rPr lang="en-US" dirty="0"/>
              <a:t>₎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noProof="0" dirty="0"/>
              <a:t>4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r, C’₂ = ₍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₎q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5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r, C’₃ =₍</a:t>
            </a:r>
            <a:r>
              <a:rPr lang="en-US" baseline="-25000" dirty="0"/>
              <a:t>6</a:t>
            </a:r>
            <a:r>
              <a:rPr lang="en-US" sz="1800" dirty="0">
                <a:latin typeface="+mn-lt"/>
              </a:rPr>
              <a:t>₎</a:t>
            </a:r>
            <a:r>
              <a:rPr lang="ro-RO" sz="1800" u="none" strike="noStrike" noProof="0" dirty="0">
                <a:latin typeface="+mn-lt"/>
              </a:rPr>
              <a:t>¬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7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dirty="0"/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3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 resolution + level saturation strategy</a:t>
            </a:r>
          </a:p>
          <a:p>
            <a:endParaRPr lang="en-US" dirty="0"/>
          </a:p>
          <a:p>
            <a:r>
              <a:rPr lang="en-US" dirty="0"/>
              <a:t>S’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sz="1800" dirty="0">
                <a:latin typeface="+mn-lt"/>
              </a:rPr>
              <a:t>S₃</a:t>
            </a:r>
            <a:endParaRPr lang="en-US" dirty="0"/>
          </a:p>
          <a:p>
            <a:endParaRPr lang="en-US" dirty="0"/>
          </a:p>
          <a:p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(C’</a:t>
            </a:r>
            <a:r>
              <a:rPr lang="en-US" b="0" i="0" dirty="0">
                <a:effectLst/>
              </a:rPr>
              <a:t>ᵢ</a:t>
            </a:r>
            <a:r>
              <a:rPr lang="en-US" dirty="0"/>
              <a:t>, C’</a:t>
            </a:r>
            <a:r>
              <a:rPr lang="en-US" b="0" i="0" dirty="0">
                <a:effectLst/>
              </a:rPr>
              <a:t>ⱼ</a:t>
            </a:r>
            <a:r>
              <a:rPr lang="en-US" dirty="0"/>
              <a:t>) | C’</a:t>
            </a:r>
            <a:r>
              <a:rPr lang="en-US" b="0" i="0" dirty="0">
                <a:effectLst/>
              </a:rPr>
              <a:t>ᵢ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S’</a:t>
            </a:r>
            <a:r>
              <a:rPr lang="en-US" baseline="30000" dirty="0"/>
              <a:t>0</a:t>
            </a:r>
            <a:r>
              <a:rPr lang="en-US" dirty="0"/>
              <a:t>, C’</a:t>
            </a:r>
            <a:r>
              <a:rPr lang="en-US" b="0" i="0" dirty="0">
                <a:effectLst/>
              </a:rPr>
              <a:t>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S’</a:t>
            </a:r>
            <a:r>
              <a:rPr lang="en-US" baseline="30000" dirty="0"/>
              <a:t>0</a:t>
            </a:r>
            <a:r>
              <a:rPr lang="en-US" dirty="0"/>
              <a:t>}</a:t>
            </a:r>
          </a:p>
          <a:p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∅ </a:t>
            </a:r>
            <a:endParaRPr lang="en-US" dirty="0"/>
          </a:p>
        </p:txBody>
      </p:sp>
      <p:sp>
        <p:nvSpPr>
          <p:cNvPr id="7" name="AutoShape 4" descr="{\displaystyle \emptyset }">
            <a:extLst>
              <a:ext uri="{FF2B5EF4-FFF2-40B4-BE49-F238E27FC236}">
                <a16:creationId xmlns:a16="http://schemas.microsoft.com/office/drawing/2014/main" id="{9208214B-387D-4F32-A905-CE1FD0A145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{\displaystyle \emptyset }">
            <a:extLst>
              <a:ext uri="{FF2B5EF4-FFF2-40B4-BE49-F238E27FC236}">
                <a16:creationId xmlns:a16="http://schemas.microsoft.com/office/drawing/2014/main" id="{7862C99E-F1E5-426E-9F56-1609CFDA1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\varnothing ">
            <a:extLst>
              <a:ext uri="{FF2B5EF4-FFF2-40B4-BE49-F238E27FC236}">
                <a16:creationId xmlns:a16="http://schemas.microsoft.com/office/drawing/2014/main" id="{F5567C57-744F-42FF-BE2F-8AE2D57EF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96B26-B805-4A7D-9994-28BD69112C5D}"/>
              </a:ext>
            </a:extLst>
          </p:cNvPr>
          <p:cNvSpPr txBox="1"/>
          <p:nvPr/>
        </p:nvSpPr>
        <p:spPr>
          <a:xfrm>
            <a:off x="846044" y="1440489"/>
            <a:ext cx="5190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Indexing of the literals from clauses:</a:t>
            </a:r>
          </a:p>
          <a:p>
            <a:r>
              <a:rPr lang="en-US" dirty="0"/>
              <a:t>C₁ = ₍</a:t>
            </a:r>
            <a:r>
              <a:rPr lang="en-US" baseline="-25000" dirty="0"/>
              <a:t>1</a:t>
            </a:r>
            <a:r>
              <a:rPr lang="en-US" dirty="0"/>
              <a:t>₎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3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r,   C₂ = ₍</a:t>
            </a:r>
            <a:r>
              <a:rPr lang="en-US" baseline="-25000" dirty="0"/>
              <a:t>5</a:t>
            </a:r>
            <a:r>
              <a:rPr lang="en-US" sz="1800" dirty="0">
                <a:latin typeface="+mn-lt"/>
              </a:rPr>
              <a:t>₎q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4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r,  C₃ =₍</a:t>
            </a:r>
            <a:r>
              <a:rPr lang="en-US" baseline="-25000" dirty="0"/>
              <a:t>2</a:t>
            </a:r>
            <a:r>
              <a:rPr lang="en-US" sz="1800" dirty="0">
                <a:latin typeface="+mn-lt"/>
              </a:rPr>
              <a:t>₎</a:t>
            </a:r>
            <a:r>
              <a:rPr lang="ro-RO" sz="1800" u="none" strike="noStrike" noProof="0" dirty="0">
                <a:latin typeface="+mn-lt"/>
              </a:rPr>
              <a:t>¬</a:t>
            </a:r>
            <a:r>
              <a:rPr lang="en-US" sz="1800" dirty="0">
                <a:latin typeface="+mn-lt"/>
              </a:rPr>
              <a:t>p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baseline="-25000" dirty="0"/>
              <a:t>6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q </a:t>
            </a:r>
            <a:r>
              <a:rPr lang="ro-RO" sz="1800" u="none" strike="noStrike" noProof="0" dirty="0">
                <a:latin typeface="+mn-lt"/>
              </a:rPr>
              <a:t>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7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 resolution + level saturation strategy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sz="1800" dirty="0">
                <a:latin typeface="+mn-lt"/>
              </a:rPr>
              <a:t>S₃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="0" i="0" dirty="0">
                <a:effectLst/>
              </a:rPr>
              <a:t>ᵢ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dirty="0"/>
              <a:t>) | C</a:t>
            </a:r>
            <a:r>
              <a:rPr lang="en-US" b="0" i="0" dirty="0">
                <a:effectLst/>
              </a:rPr>
              <a:t>ᵢ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</a:t>
            </a:r>
            <a:r>
              <a:rPr lang="en-US" dirty="0"/>
              <a:t>}</a:t>
            </a:r>
          </a:p>
          <a:p>
            <a:r>
              <a:rPr lang="en-US" dirty="0"/>
              <a:t>           C₄ = </a:t>
            </a:r>
            <a:r>
              <a:rPr lang="en-US" dirty="0" err="1"/>
              <a:t>Res</a:t>
            </a:r>
            <a:r>
              <a:rPr lang="en-US" baseline="-25000" dirty="0" err="1"/>
              <a:t>p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C₃) =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3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dirty="0">
                <a:latin typeface="+mn-lt"/>
              </a:rPr>
              <a:t>r</a:t>
            </a:r>
            <a:r>
              <a:rPr lang="ro-RO" sz="1800" u="none" strike="noStrike" noProof="0" dirty="0">
                <a:latin typeface="+mn-lt"/>
              </a:rPr>
              <a:t> ∨</a:t>
            </a:r>
            <a:r>
              <a:rPr lang="en-US" sz="1800" u="none" strike="noStrike" noProof="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₍</a:t>
            </a:r>
            <a:r>
              <a:rPr lang="en-US" sz="1800" baseline="-25000" dirty="0">
                <a:latin typeface="+mn-lt"/>
              </a:rPr>
              <a:t>6</a:t>
            </a:r>
            <a:r>
              <a:rPr lang="en-US" sz="1800" dirty="0">
                <a:latin typeface="+mn-lt"/>
              </a:rPr>
              <a:t>₎</a:t>
            </a:r>
            <a:r>
              <a:rPr lang="ro-RO" sz="1800" u="none" strike="noStrike" noProof="0" dirty="0">
                <a:latin typeface="+mn-lt"/>
              </a:rPr>
              <a:t>¬</a:t>
            </a:r>
            <a:r>
              <a:rPr lang="en-US" u="none" strike="noStrike" noProof="0" dirty="0"/>
              <a:t>q</a:t>
            </a:r>
            <a:endParaRPr lang="en-US" sz="1800" dirty="0">
              <a:latin typeface="+mn-lt"/>
            </a:endParaRPr>
          </a:p>
          <a:p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dirty="0"/>
              <a:t> = {C₄}</a:t>
            </a:r>
            <a:endParaRPr lang="en-US" sz="1800" dirty="0">
              <a:latin typeface="+mn-lt"/>
            </a:endParaRPr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="0" i="0" dirty="0">
                <a:effectLst/>
              </a:rPr>
              <a:t>ᵢ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dirty="0"/>
              <a:t>) | C</a:t>
            </a:r>
            <a:r>
              <a:rPr lang="en-US" b="0" i="0" dirty="0">
                <a:effectLst/>
              </a:rPr>
              <a:t>ᵢ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1</a:t>
            </a:r>
            <a:r>
              <a:rPr lang="en-US" dirty="0"/>
              <a:t>, C</a:t>
            </a:r>
            <a:r>
              <a:rPr lang="en-US" b="0" i="0" dirty="0">
                <a:effectLst/>
              </a:rPr>
              <a:t>ⱼ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∪</a:t>
            </a:r>
            <a:r>
              <a:rPr lang="en-US" dirty="0"/>
              <a:t> S</a:t>
            </a:r>
            <a:r>
              <a:rPr lang="en-US" baseline="30000" dirty="0"/>
              <a:t>1</a:t>
            </a:r>
            <a:r>
              <a:rPr lang="en-US" dirty="0"/>
              <a:t>}</a:t>
            </a:r>
            <a:endParaRPr lang="en-US" sz="1800" dirty="0">
              <a:latin typeface="+mn-lt"/>
            </a:endParaRPr>
          </a:p>
          <a:p>
            <a:r>
              <a:rPr lang="en-US" dirty="0"/>
              <a:t>           C₅ = </a:t>
            </a:r>
            <a:r>
              <a:rPr lang="en-US" dirty="0" err="1"/>
              <a:t>Res</a:t>
            </a:r>
            <a:r>
              <a:rPr lang="en-US" baseline="-25000" dirty="0" err="1"/>
              <a:t>r</a:t>
            </a:r>
            <a:r>
              <a:rPr lang="en-US" baseline="30000" dirty="0" err="1"/>
              <a:t>lock</a:t>
            </a:r>
            <a:r>
              <a:rPr lang="en-US" dirty="0"/>
              <a:t>(C</a:t>
            </a:r>
            <a:r>
              <a:rPr lang="en-US" baseline="-25000" dirty="0"/>
              <a:t>4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ro-RO" sz="1800" u="none" strike="noStrike" noProof="0" dirty="0">
                <a:latin typeface="+mn-lt"/>
              </a:rPr>
              <a:t>₍</a:t>
            </a:r>
            <a:r>
              <a:rPr lang="en-US" sz="1800" u="none" strike="noStrike" baseline="-25000" noProof="0" dirty="0">
                <a:latin typeface="+mn-lt"/>
              </a:rPr>
              <a:t>5</a:t>
            </a:r>
            <a:r>
              <a:rPr lang="ro-RO" sz="1800" u="none" strike="noStrike" noProof="0" dirty="0">
                <a:latin typeface="+mn-lt"/>
              </a:rPr>
              <a:t>₎</a:t>
            </a:r>
            <a:r>
              <a:rPr lang="en-US" sz="1800" u="none" strike="noStrike" noProof="0" dirty="0">
                <a:latin typeface="+mn-lt"/>
              </a:rPr>
              <a:t>q</a:t>
            </a:r>
            <a:r>
              <a:rPr lang="ro-RO" sz="1800" u="none" strike="noStrike" noProof="0" dirty="0">
                <a:latin typeface="+mn-lt"/>
              </a:rPr>
              <a:t> ∨₍</a:t>
            </a:r>
            <a:r>
              <a:rPr lang="en-US" baseline="-25000" dirty="0"/>
              <a:t>6</a:t>
            </a:r>
            <a:r>
              <a:rPr lang="ro-RO" sz="1800" u="none" strike="noStrike" noProof="0" dirty="0">
                <a:latin typeface="+mn-lt"/>
              </a:rPr>
              <a:t>₎¬</a:t>
            </a:r>
            <a:r>
              <a:rPr lang="en-US" sz="1800" dirty="0">
                <a:latin typeface="+mn-lt"/>
              </a:rPr>
              <a:t>q ≡ T (tautology)</a:t>
            </a:r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 = {C</a:t>
            </a:r>
            <a:r>
              <a:rPr lang="en-US" baseline="-25000" dirty="0"/>
              <a:t>5</a:t>
            </a:r>
            <a:r>
              <a:rPr lang="en-US" dirty="0"/>
              <a:t>}</a:t>
            </a:r>
          </a:p>
          <a:p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{</a:t>
            </a:r>
            <a:r>
              <a:rPr lang="en-US" dirty="0" err="1"/>
              <a:t>Res</a:t>
            </a:r>
            <a:r>
              <a:rPr lang="en-US" baseline="30000" dirty="0" err="1"/>
              <a:t>lock</a:t>
            </a:r>
            <a:r>
              <a:rPr lang="en-US" dirty="0"/>
              <a:t>(Cᵢ, Cⱼ) | Cᵢ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2</a:t>
            </a:r>
            <a:r>
              <a:rPr lang="en-US" dirty="0"/>
              <a:t>, Cⱼ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∈</a:t>
            </a:r>
            <a:r>
              <a:rPr lang="en-US" dirty="0"/>
              <a:t> S</a:t>
            </a:r>
            <a:r>
              <a:rPr lang="en-US" baseline="30000" dirty="0"/>
              <a:t>0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∪</a:t>
            </a:r>
            <a:r>
              <a:rPr lang="en-US" dirty="0"/>
              <a:t> S</a:t>
            </a:r>
            <a:r>
              <a:rPr lang="en-US" baseline="30000" dirty="0"/>
              <a:t>1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∪</a:t>
            </a:r>
            <a:r>
              <a:rPr lang="en-US" dirty="0"/>
              <a:t> S</a:t>
            </a:r>
            <a:r>
              <a:rPr lang="en-US" baseline="30000" dirty="0"/>
              <a:t>2</a:t>
            </a:r>
            <a:r>
              <a:rPr lang="en-US" dirty="0"/>
              <a:t>}</a:t>
            </a:r>
            <a:endParaRPr lang="en-US" sz="1800" dirty="0">
              <a:latin typeface="+mn-lt"/>
            </a:endParaRPr>
          </a:p>
          <a:p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∅</a:t>
            </a:r>
            <a:r>
              <a:rPr lang="en-US" sz="1800" dirty="0">
                <a:latin typeface="+mn-lt"/>
              </a:rPr>
              <a:t>  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385310-87B1-49FA-969B-06370996F0DF}"/>
              </a:ext>
            </a:extLst>
          </p:cNvPr>
          <p:cNvCxnSpPr/>
          <p:nvPr/>
        </p:nvCxnSpPr>
        <p:spPr>
          <a:xfrm>
            <a:off x="838200" y="538613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3ACDC-ED6D-424B-B2FB-B0463F2782E1}"/>
              </a:ext>
            </a:extLst>
          </p:cNvPr>
          <p:cNvCxnSpPr>
            <a:cxnSpLocks/>
          </p:cNvCxnSpPr>
          <p:nvPr/>
        </p:nvCxnSpPr>
        <p:spPr>
          <a:xfrm>
            <a:off x="6036609" y="1350495"/>
            <a:ext cx="0" cy="403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B31FB0-BF1B-437E-87BC-6CB42F69C65A}"/>
              </a:ext>
            </a:extLst>
          </p:cNvPr>
          <p:cNvSpPr txBox="1"/>
          <p:nvPr/>
        </p:nvSpPr>
        <p:spPr>
          <a:xfrm>
            <a:off x="1013012" y="5555570"/>
            <a:ext cx="101659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∅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and </a:t>
            </a:r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202122"/>
                </a:solidFill>
              </a:rPr>
              <a:t>∅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with the meaning that no more resolvents can be generated. After each complete search, the empty clause was not derived from </a:t>
            </a:r>
            <a:r>
              <a:rPr lang="en-US" sz="1800" dirty="0"/>
              <a:t>S₃ and thus </a:t>
            </a:r>
            <a:r>
              <a:rPr lang="en-US" sz="1800" b="1" dirty="0"/>
              <a:t>S₃ is a consistent set</a:t>
            </a:r>
            <a:r>
              <a:rPr lang="en-US" sz="1800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B86E-2185-4E3C-B079-76881F9D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E5E8-6CA3-4757-B996-4F1B2B79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928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∅ </a:t>
            </a:r>
          </a:p>
          <a:p>
            <a:pPr marL="0" indent="0">
              <a:buNone/>
            </a:pPr>
            <a:r>
              <a:rPr lang="en-US" dirty="0"/>
              <a:t>S’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∅</a:t>
            </a: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After each of the two complete searches, the empty clause was not derived from </a:t>
            </a:r>
            <a:r>
              <a:rPr lang="en-US" sz="2800" dirty="0"/>
              <a:t>S₃. Although we performed two searches with two different </a:t>
            </a:r>
            <a:r>
              <a:rPr lang="en-US" sz="2800" dirty="0" err="1"/>
              <a:t>indexings</a:t>
            </a:r>
            <a:r>
              <a:rPr lang="en-US" sz="2800" dirty="0"/>
              <a:t>, only one search is necessary in order to check the consistency of S₃.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58D05-9ED0-4B52-BA0D-5A21AB0554B0}"/>
              </a:ext>
            </a:extLst>
          </p:cNvPr>
          <p:cNvSpPr txBox="1"/>
          <p:nvPr/>
        </p:nvSpPr>
        <p:spPr>
          <a:xfrm>
            <a:off x="1179204" y="2755775"/>
            <a:ext cx="470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or        (</a:t>
            </a:r>
            <a:r>
              <a:rPr lang="en-US" b="0" i="0" dirty="0">
                <a:solidFill>
                  <a:srgbClr val="202122"/>
                </a:solidFill>
                <a:effectLst/>
              </a:rPr>
              <a:t>no more resolvents can be generated) </a:t>
            </a:r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1A15-1C7C-488A-BD04-D3337874BDCB}"/>
              </a:ext>
            </a:extLst>
          </p:cNvPr>
          <p:cNvSpPr txBox="1"/>
          <p:nvPr/>
        </p:nvSpPr>
        <p:spPr>
          <a:xfrm>
            <a:off x="5808637" y="2643514"/>
            <a:ext cx="5374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=&gt; </a:t>
            </a:r>
            <a:r>
              <a:rPr lang="en-US" sz="4000" b="1" dirty="0"/>
              <a:t>S₃ is a consistent 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1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C3B9F-82DD-4DEE-BF2D-6500245FEE37}"/>
</file>

<file path=customXml/itemProps2.xml><?xml version="1.0" encoding="utf-8"?>
<ds:datastoreItem xmlns:ds="http://schemas.openxmlformats.org/officeDocument/2006/customXml" ds:itemID="{DF8328D0-4F00-4248-899B-F20508E1406E}"/>
</file>

<file path=customXml/itemProps3.xml><?xml version="1.0" encoding="utf-8"?>
<ds:datastoreItem xmlns:ds="http://schemas.openxmlformats.org/officeDocument/2006/customXml" ds:itemID="{229C2B77-9F40-4933-98FB-26FF783F058A}"/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742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Resolution proposition</vt:lpstr>
      <vt:lpstr>Problem Statement</vt:lpstr>
      <vt:lpstr>Theoretical results</vt:lpstr>
      <vt:lpstr>Theoretical results</vt:lpstr>
      <vt:lpstr>S₃ = {p∨r, q∨¬r, ¬p∨¬q∨r}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Iulia Groza</dc:creator>
  <cp:lastModifiedBy>Iulia Groza</cp:lastModifiedBy>
  <cp:revision>7</cp:revision>
  <dcterms:created xsi:type="dcterms:W3CDTF">2021-11-16T19:33:22Z</dcterms:created>
  <dcterms:modified xsi:type="dcterms:W3CDTF">2021-12-08T08:20:43Z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