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3679C-BCF7-46FF-BCB4-813ADA22E135}" v="2" dt="2021-10-27T07:17:59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- ANDREI GROZA" userId="S::vlad.andrei.groza@stud.ubbcluj.ro::a1b0308d-8605-4441-8052-a172c0b3372b" providerId="AD" clId="Web-{CFC3679C-BCF7-46FF-BCB4-813ADA22E135}"/>
    <pc:docChg chg="modSld">
      <pc:chgData name="VLAD - ANDREI GROZA" userId="S::vlad.andrei.groza@stud.ubbcluj.ro::a1b0308d-8605-4441-8052-a172c0b3372b" providerId="AD" clId="Web-{CFC3679C-BCF7-46FF-BCB4-813ADA22E135}" dt="2021-10-27T07:17:59.373" v="1" actId="1076"/>
      <pc:docMkLst>
        <pc:docMk/>
      </pc:docMkLst>
      <pc:sldChg chg="modSp">
        <pc:chgData name="VLAD - ANDREI GROZA" userId="S::vlad.andrei.groza@stud.ubbcluj.ro::a1b0308d-8605-4441-8052-a172c0b3372b" providerId="AD" clId="Web-{CFC3679C-BCF7-46FF-BCB4-813ADA22E135}" dt="2021-10-27T07:17:59.373" v="1" actId="1076"/>
        <pc:sldMkLst>
          <pc:docMk/>
          <pc:sldMk cId="2963820367" sldId="261"/>
        </pc:sldMkLst>
        <pc:picChg chg="mod">
          <ac:chgData name="VLAD - ANDREI GROZA" userId="S::vlad.andrei.groza@stud.ubbcluj.ro::a1b0308d-8605-4441-8052-a172c0b3372b" providerId="AD" clId="Web-{CFC3679C-BCF7-46FF-BCB4-813ADA22E135}" dt="2021-10-27T07:17:57.701" v="0" actId="1076"/>
          <ac:picMkLst>
            <pc:docMk/>
            <pc:sldMk cId="2963820367" sldId="261"/>
            <ac:picMk id="7" creationId="{7EBD4691-66D0-435E-8227-CD7F85FAA6A5}"/>
          </ac:picMkLst>
        </pc:picChg>
        <pc:picChg chg="mod">
          <ac:chgData name="VLAD - ANDREI GROZA" userId="S::vlad.andrei.groza@stud.ubbcluj.ro::a1b0308d-8605-4441-8052-a172c0b3372b" providerId="AD" clId="Web-{CFC3679C-BCF7-46FF-BCB4-813ADA22E135}" dt="2021-10-27T07:17:59.373" v="1" actId="1076"/>
          <ac:picMkLst>
            <pc:docMk/>
            <pc:sldMk cId="2963820367" sldId="261"/>
            <ac:picMk id="9" creationId="{EFEF1BB7-D862-4B94-8D44-3ECD3491A4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67F-8B0A-4443-B7F9-F793678C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2733-3A84-4435-BE1C-1B42699E2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2C94-821E-4DFE-9D07-A096555A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77A4-3DBC-4DAD-A715-AB7B4755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AF7D-1FA6-466A-9BC8-968A93D7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C69B-52D5-4BDC-8493-32CB28E4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F8BC5-F50E-4229-BB5A-E6E44649B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B8B4-D7DF-468B-A360-BEFD70CC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5CD6-B65B-4530-990E-7EEC7E91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DF34-903E-46E1-AFBA-3754ED2D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02B49-B3E2-42AD-B561-5E8B2FB9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C919-D7E0-486D-9E02-9C2334E4A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FF74-7659-4190-8002-265424E0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B64D-5565-4B7E-B2E9-DCAEDE9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3538-84B2-49ED-A051-7629D88C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B67E-BA14-4EBA-A05F-63C51122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6934-73C9-40CB-BED9-DD5F9EE8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E510-33F0-4832-A642-776EEE07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873C-6EBC-4C2A-8EEA-CE09B471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2B74-A6C7-4BB3-BFD9-18AF5755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C8FE-6270-4F02-B1A0-C23F925E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2F7A-6940-4F34-831B-161959DD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3D11-1E77-4A28-B4ED-0CAA94CD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6032-ED79-4C7C-8BE8-25760EEF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9193-7D20-4CFB-9469-E1228502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264B-8601-4353-83E5-A2FD36E1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AC05-D346-4ADE-AB40-764439F2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3C480-229C-4BD1-874A-EA826619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309C-E9D2-42C7-8609-584601B7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B465C-3E63-4835-A9B0-6E2A0226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20FC1-D9BF-4F22-AB9A-FC76B5A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A2C9-A639-42D7-825C-E01D5099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626C-0E96-42C5-8ED8-2554ED4A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376B6-EA66-44C0-A108-957FE8BE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CE0C6-76F3-4E8F-B2EF-6BB99D276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9E915-239B-4634-A24B-541D772F1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CD909-BA2C-4787-9739-75C61A44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3A98E-A23F-4B85-ACAF-0E299977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DE2C0-9E7E-47D6-91E1-96D23C3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9224-5AD9-4317-9342-B4357631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F7D58-E986-4301-8F73-61C860AB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8AD9-E7FA-4C7B-8CFF-F285DF9D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97860-F043-4A7D-B505-2F8ECD08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8EAFE-DB22-47FB-B814-1930DE3F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A3E25-D671-4B24-BFD8-FB9B8072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694B9-715A-4CA6-A25B-A76D1DE3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8167-3C1E-4F79-B076-89F70BA6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6D4-1DE1-4C63-9E39-A948C5B5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A051-9EAE-4CF0-A58B-E70556D0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FA6EB-A6A2-42A4-B10E-B82ACE24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E655-CF63-4CD0-BFBD-EEB6E20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B7AF-5F1A-4800-A92E-CF4E6A29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16F0-4F72-4653-9C13-5E597D6C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2ECE1-2149-4143-8444-EE7B31818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C8354-9C56-4E9B-BB43-C4EAECFC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E7539-A9B4-4A29-811B-030BBD76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83144-A515-48C1-88C8-449AA26D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7F2E-4578-4756-9AF8-6714C494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9ACF7-64B4-4434-A763-14D0CC1D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33DA0-5EDC-4F77-91E6-50A7BF74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2833-074D-44A6-B476-FCE62F815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1DFA-CE4A-4909-9B2A-EDEFB61C05D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6079-10BD-4E04-BCAC-5CE75C6EB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E452-35A8-412A-A6B7-A4E4C614B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5E73-D33A-4DAE-A3C0-5DC4F32C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bg2">
                <a:lumMod val="90000"/>
              </a:schemeClr>
            </a:gs>
            <a:gs pos="63000">
              <a:schemeClr val="bg2">
                <a:lumMod val="75000"/>
              </a:schemeClr>
            </a:gs>
            <a:gs pos="87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34ED-69F6-4BAF-B5B4-20C9FB28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5657"/>
            <a:ext cx="7688826" cy="113905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F536A-EDE4-4E53-B84B-0EDB9831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426" y="2818834"/>
            <a:ext cx="9311148" cy="1895168"/>
          </a:xfrm>
        </p:spPr>
        <p:txBody>
          <a:bodyPr>
            <a:normAutofit fontScale="92500" lnSpcReduction="10000"/>
          </a:bodyPr>
          <a:lstStyle/>
          <a:p>
            <a:pPr marL="0" marR="0" indent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228600" algn="l"/>
                <a:tab pos="900430" algn="l"/>
                <a:tab pos="900430" algn="l"/>
              </a:tabLst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2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 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truth table method, check whether the following logical consequences hold: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8E920-6C85-4504-BC10-7E754F45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99" y="4107992"/>
            <a:ext cx="15277970" cy="5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4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bg2">
                <a:lumMod val="90000"/>
              </a:schemeClr>
            </a:gs>
            <a:gs pos="63000">
              <a:schemeClr val="bg2">
                <a:lumMod val="75000"/>
              </a:schemeClr>
            </a:gs>
            <a:gs pos="87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34ED-69F6-4BAF-B5B4-20C9FB28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490" y="294968"/>
            <a:ext cx="6902245" cy="1126306"/>
          </a:xfrm>
        </p:spPr>
        <p:txBody>
          <a:bodyPr>
            <a:normAutofit/>
          </a:bodyPr>
          <a:lstStyle/>
          <a:p>
            <a:r>
              <a:rPr lang="en-US" sz="4800" dirty="0"/>
              <a:t>Theoretical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F536A-EDE4-4E53-B84B-0EDB9831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06" y="2225521"/>
            <a:ext cx="9960077" cy="3624673"/>
          </a:xfrm>
        </p:spPr>
        <p:txBody>
          <a:bodyPr/>
          <a:lstStyle/>
          <a:p>
            <a:pPr algn="l"/>
            <a:r>
              <a:rPr lang="en-US" dirty="0"/>
              <a:t>    The </a:t>
            </a:r>
            <a:r>
              <a:rPr lang="en-US" b="1" dirty="0"/>
              <a:t>logical consequence </a:t>
            </a:r>
            <a:r>
              <a:rPr lang="en-US" dirty="0"/>
              <a:t>notion</a:t>
            </a:r>
            <a:r>
              <a:rPr lang="en-US" b="1" dirty="0"/>
              <a:t> </a:t>
            </a:r>
            <a:r>
              <a:rPr lang="en-US" dirty="0"/>
              <a:t>is a generalization of the tautology notion:</a:t>
            </a:r>
          </a:p>
          <a:p>
            <a:pPr algn="l"/>
            <a:r>
              <a:rPr lang="en-US" b="1" dirty="0"/>
              <a:t>Definition: </a:t>
            </a:r>
            <a:r>
              <a:rPr lang="en-US" dirty="0"/>
              <a:t>The formula V is a logical consequence of the formula U, (notation:</a:t>
            </a:r>
          </a:p>
          <a:p>
            <a:pPr algn="l"/>
            <a:r>
              <a:rPr lang="en-US" dirty="0"/>
              <a:t>U |= V), if       i: </a:t>
            </a:r>
            <a:r>
              <a:rPr lang="en-US" dirty="0" err="1"/>
              <a:t>Fp</a:t>
            </a:r>
            <a:r>
              <a:rPr lang="en-US" dirty="0"/>
              <a:t>              {T, F} such that </a:t>
            </a:r>
            <a:r>
              <a:rPr lang="en-US" dirty="0" err="1"/>
              <a:t>i</a:t>
            </a:r>
            <a:r>
              <a:rPr lang="en-US" dirty="0"/>
              <a:t>(U)=T, we have </a:t>
            </a:r>
            <a:r>
              <a:rPr lang="en-US" dirty="0" err="1"/>
              <a:t>i</a:t>
            </a:r>
            <a:r>
              <a:rPr lang="en-US" dirty="0"/>
              <a:t>(V)=T. All the models of U are also models of V.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Note:</a:t>
            </a:r>
          </a:p>
          <a:p>
            <a:pPr algn="l"/>
            <a:r>
              <a:rPr lang="en-US" dirty="0"/>
              <a:t>“|=“ is a meta-symbol used to express logical relations between formulas.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E8AEBF-F700-413F-8234-7090B8836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6" t="35365" r="80438" b="56102"/>
          <a:stretch/>
        </p:blipFill>
        <p:spPr bwMode="auto">
          <a:xfrm>
            <a:off x="3116826" y="3064198"/>
            <a:ext cx="206477" cy="50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CB9D60-5F66-416F-92AD-EAC215049D50}"/>
              </a:ext>
            </a:extLst>
          </p:cNvPr>
          <p:cNvCxnSpPr/>
          <p:nvPr/>
        </p:nvCxnSpPr>
        <p:spPr>
          <a:xfrm>
            <a:off x="4080388" y="3341995"/>
            <a:ext cx="62926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bg2">
                <a:lumMod val="90000"/>
              </a:schemeClr>
            </a:gs>
            <a:gs pos="63000">
              <a:schemeClr val="bg2">
                <a:lumMod val="75000"/>
              </a:schemeClr>
            </a:gs>
            <a:gs pos="87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34ED-69F6-4BAF-B5B4-20C9FB28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149" y="-145368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                              U=                   , V=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F536A-EDE4-4E53-B84B-0EDB9831C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94C0F-4C20-43BB-8582-340D10328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87932" b="4283"/>
          <a:stretch/>
        </p:blipFill>
        <p:spPr>
          <a:xfrm>
            <a:off x="3991897" y="281151"/>
            <a:ext cx="2104103" cy="579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94A29-80D8-4E4A-9CF0-4C28E4EEB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3" b="9118"/>
          <a:stretch/>
        </p:blipFill>
        <p:spPr>
          <a:xfrm>
            <a:off x="6951406" y="316745"/>
            <a:ext cx="14802464" cy="54377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FBFAF5-E125-4910-A171-4E14E3BB8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14689"/>
              </p:ext>
            </p:extLst>
          </p:nvPr>
        </p:nvGraphicFramePr>
        <p:xfrm>
          <a:off x="1445341" y="1052050"/>
          <a:ext cx="9137978" cy="514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94">
                  <a:extLst>
                    <a:ext uri="{9D8B030D-6E8A-4147-A177-3AD203B41FA5}">
                      <a16:colId xmlns:a16="http://schemas.microsoft.com/office/drawing/2014/main" val="3909963700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563726370"/>
                    </a:ext>
                  </a:extLst>
                </a:gridCol>
                <a:gridCol w="550607">
                  <a:extLst>
                    <a:ext uri="{9D8B030D-6E8A-4147-A177-3AD203B41FA5}">
                      <a16:colId xmlns:a16="http://schemas.microsoft.com/office/drawing/2014/main" val="2767716259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3771990715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3116843898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1494569511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1283205156"/>
                    </a:ext>
                  </a:extLst>
                </a:gridCol>
                <a:gridCol w="1700980">
                  <a:extLst>
                    <a:ext uri="{9D8B030D-6E8A-4147-A177-3AD203B41FA5}">
                      <a16:colId xmlns:a16="http://schemas.microsoft.com/office/drawing/2014/main" val="3390368287"/>
                    </a:ext>
                  </a:extLst>
                </a:gridCol>
                <a:gridCol w="1773616">
                  <a:extLst>
                    <a:ext uri="{9D8B030D-6E8A-4147-A177-3AD203B41FA5}">
                      <a16:colId xmlns:a16="http://schemas.microsoft.com/office/drawing/2014/main" val="43933098"/>
                    </a:ext>
                  </a:extLst>
                </a:gridCol>
              </a:tblGrid>
              <a:tr h="511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q      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p       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p       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</a:t>
                      </a:r>
                      <a:r>
                        <a:rPr lang="en-US" sz="2400" dirty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</a:t>
                      </a:r>
                      <a:r>
                        <a:rPr lang="en-US" sz="2400" dirty="0"/>
                        <a:t>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19368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22966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  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       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93340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93981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8364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48792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51959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0292"/>
                  </a:ext>
                </a:extLst>
              </a:tr>
              <a:tr h="579694"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0380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225E1-A8AE-4A67-B2E6-25A5CF6065E4}"/>
              </a:ext>
            </a:extLst>
          </p:cNvPr>
          <p:cNvCxnSpPr/>
          <p:nvPr/>
        </p:nvCxnSpPr>
        <p:spPr>
          <a:xfrm>
            <a:off x="3918155" y="1268362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124678-8CA1-4159-B2A4-C1D870DB1E19}"/>
              </a:ext>
            </a:extLst>
          </p:cNvPr>
          <p:cNvCxnSpPr>
            <a:cxnSpLocks/>
          </p:cNvCxnSpPr>
          <p:nvPr/>
        </p:nvCxnSpPr>
        <p:spPr>
          <a:xfrm>
            <a:off x="5152103" y="1268362"/>
            <a:ext cx="3146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768BD-626F-41D0-A50D-F57DD5FE92F9}"/>
              </a:ext>
            </a:extLst>
          </p:cNvPr>
          <p:cNvCxnSpPr/>
          <p:nvPr/>
        </p:nvCxnSpPr>
        <p:spPr>
          <a:xfrm>
            <a:off x="6312310" y="1268362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2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bg2">
                <a:lumMod val="90000"/>
              </a:schemeClr>
            </a:gs>
            <a:gs pos="63000">
              <a:schemeClr val="bg2">
                <a:lumMod val="75000"/>
              </a:schemeClr>
            </a:gs>
            <a:gs pos="87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34ED-69F6-4BAF-B5B4-20C9FB28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56" y="309564"/>
            <a:ext cx="5892800" cy="67872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F536A-EDE4-4E53-B84B-0EDB9831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369" y="995130"/>
            <a:ext cx="9144000" cy="56293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The logical consequence                                                          (U |= V) holds because for every </a:t>
            </a:r>
            <a:r>
              <a:rPr lang="en-US" dirty="0" err="1"/>
              <a:t>i</a:t>
            </a:r>
            <a:r>
              <a:rPr lang="en-US" dirty="0"/>
              <a:t> : {p, q, r}            { T, F }  -</a:t>
            </a:r>
            <a:r>
              <a:rPr lang="en-US" sz="2000" dirty="0"/>
              <a:t>&gt;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(U)=T,  </a:t>
            </a:r>
            <a:r>
              <a:rPr lang="en-US" dirty="0" err="1"/>
              <a:t>i</a:t>
            </a:r>
            <a:r>
              <a:rPr lang="en-US" dirty="0"/>
              <a:t>(V)=T</a:t>
            </a:r>
          </a:p>
          <a:p>
            <a:pPr algn="l"/>
            <a:r>
              <a:rPr lang="en-US" dirty="0"/>
              <a:t>From the truth table:</a:t>
            </a:r>
          </a:p>
          <a:p>
            <a:pPr algn="l"/>
            <a:r>
              <a:rPr lang="en-US" dirty="0"/>
              <a:t>    i1(U)=T,      i1(V)=T</a:t>
            </a:r>
          </a:p>
          <a:p>
            <a:pPr algn="l"/>
            <a:r>
              <a:rPr lang="en-US" dirty="0"/>
              <a:t>    i3(U)=T,      i3(V)=T</a:t>
            </a:r>
          </a:p>
          <a:p>
            <a:pPr algn="l"/>
            <a:r>
              <a:rPr lang="en-US" dirty="0"/>
              <a:t>    i4(U)=T,      i4(V)=T</a:t>
            </a:r>
          </a:p>
          <a:p>
            <a:pPr algn="l"/>
            <a:r>
              <a:rPr lang="en-US" dirty="0"/>
              <a:t>    i5(U)=T,      i5(V)=T</a:t>
            </a:r>
          </a:p>
          <a:p>
            <a:pPr algn="l"/>
            <a:r>
              <a:rPr lang="en-US" dirty="0"/>
              <a:t>    i6(U)=T,      i6(V)=T</a:t>
            </a:r>
          </a:p>
          <a:p>
            <a:pPr algn="l"/>
            <a:r>
              <a:rPr lang="en-US" dirty="0"/>
              <a:t>    i7(U)=T,      i7(V)=T</a:t>
            </a:r>
          </a:p>
          <a:p>
            <a:pPr algn="l"/>
            <a:r>
              <a:rPr lang="en-US" dirty="0"/>
              <a:t>    i8(U)=T,      i8(V)=T</a:t>
            </a:r>
          </a:p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U is logically equivalent to V if and only if V is a logical consequence of U and U is a logical consequence of V. (U ≡ V if and only if V     U and U    V)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4B196-A98C-451A-9710-5A84F1A3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20" y="940555"/>
            <a:ext cx="11218897" cy="4854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F529D-0536-4E81-8D91-30B9DB980761}"/>
              </a:ext>
            </a:extLst>
          </p:cNvPr>
          <p:cNvCxnSpPr>
            <a:cxnSpLocks/>
          </p:cNvCxnSpPr>
          <p:nvPr/>
        </p:nvCxnSpPr>
        <p:spPr>
          <a:xfrm>
            <a:off x="4440025" y="1501440"/>
            <a:ext cx="63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EBD4691-66D0-435E-8227-CD7F85FAA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12" t="10591" r="85742" b="9411"/>
          <a:stretch/>
        </p:blipFill>
        <p:spPr>
          <a:xfrm>
            <a:off x="8037026" y="5841244"/>
            <a:ext cx="188734" cy="32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F1BB7-D862-4B94-8D44-3ECD3491A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12" t="10591" r="85742" b="9411"/>
          <a:stretch/>
        </p:blipFill>
        <p:spPr>
          <a:xfrm>
            <a:off x="9342377" y="5841244"/>
            <a:ext cx="188734" cy="3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2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7744FD-8D85-481E-BDF3-8FB029E0BD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967075-A690-476F-AE1D-FD517FB18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9B9EE8-9352-488D-9F62-1845F62B612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437</Words>
  <Application>Microsoft Office PowerPoint</Application>
  <PresentationFormat>Widescreen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 statement</vt:lpstr>
      <vt:lpstr>Theoretical results</vt:lpstr>
      <vt:lpstr>                              U=                   , V=             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VLAD - ANDREI GROZA</dc:creator>
  <cp:lastModifiedBy>VLAD - ANDREI GROZA</cp:lastModifiedBy>
  <cp:revision>9</cp:revision>
  <dcterms:created xsi:type="dcterms:W3CDTF">2021-10-13T16:52:42Z</dcterms:created>
  <dcterms:modified xsi:type="dcterms:W3CDTF">2021-10-27T07:18:08Z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