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D78E-5E33-46F6-BE78-190EA36EA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2C2FF-9B9F-4AD3-B58D-EFCFE3F86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0440C-1A13-4F77-B32B-EE30CECA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03B0-DAE7-42E1-AD5B-2332B4E58E4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C9104-7BE9-4E30-ABE8-7DA1338E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42BBC-704F-46EA-8A4B-79322A43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2A67-5C65-423F-9CCF-302043D8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4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DE56-5E1B-47CC-BDBB-A62F6EF5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41102-B0A8-47F0-B0DE-247237E46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B4038-3240-43B8-8F6A-0AE2EAA8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03B0-DAE7-42E1-AD5B-2332B4E58E4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D827D-596B-4DF3-92B2-981971D0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9EFBA-6E28-465C-A65A-16F5F62B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2A67-5C65-423F-9CCF-302043D8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1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046898-C8B5-4145-8C29-E01DE4EEC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522FA-305E-4F3E-8998-899335DA4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F016B-DE83-4836-9BC4-276F8C7C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03B0-DAE7-42E1-AD5B-2332B4E58E4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7796F-7FBE-43DA-8A76-4989058D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7761A-20CD-45FD-8DEA-948498E4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2A67-5C65-423F-9CCF-302043D8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5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73928-BA39-40A4-B570-BB392975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AB019-D01F-43EB-AB0B-B3C066FCB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D7B0E-BBF2-4E50-8F89-E258FD5F6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03B0-DAE7-42E1-AD5B-2332B4E58E4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AF2AA-B322-4D4D-AFCF-B5DFF835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A72E7-1DB4-42AB-87B3-8CDBE757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2A67-5C65-423F-9CCF-302043D8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6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10F2-88B6-488E-A71A-78B4421C1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07115-493F-4BDC-A8C5-F49DC2E49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C64C5-D846-41E6-AAA9-5ED9A3F6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03B0-DAE7-42E1-AD5B-2332B4E58E4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993E3-55B6-4FBC-A7BC-5350FA68A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7327-1903-4DF9-B7F6-7F1A224B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2A67-5C65-423F-9CCF-302043D8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EC58-9236-4BD4-9DA2-FE219773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2E5B2-CB50-49A4-9D50-CA9E3D712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8AB70-8BD6-4ACF-944F-BAC801AED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89444-CA43-48EE-83B6-129472BA0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03B0-DAE7-42E1-AD5B-2332B4E58E4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C2236-D441-411E-B0C2-D0F62F45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36D02-A2CC-4157-9F13-21DE2C37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2A67-5C65-423F-9CCF-302043D8D6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8CF11FB-9D69-47EA-96FD-FF484D62E01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96200" y="2041958"/>
            <a:ext cx="3886200" cy="18096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83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2B05-2FEA-4296-B1C8-74C445583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7D76D-3706-43C6-AF6E-849500DD7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1F36D-5901-4E9F-96BE-DB8005A35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277ED-8417-445E-BBD7-4B27A2E0D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05BE0-E32B-4B43-8478-EB5A0F28A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28F5EC-6A42-4A38-8CE6-3ED67C727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03B0-DAE7-42E1-AD5B-2332B4E58E4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C383D-ADB2-474A-BDB5-2D147BDA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AD6D81-F619-4D21-A951-7DA2CC44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2A67-5C65-423F-9CCF-302043D8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2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D357-A520-42EE-B119-25534BE0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590A6-C9B6-47F0-BA02-30339740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03B0-DAE7-42E1-AD5B-2332B4E58E4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A1BEF-6985-46CB-ACB1-C21678ACA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27A89-75BA-48EC-884E-95ABD1CB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2A67-5C65-423F-9CCF-302043D8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01C99-A3F4-43C9-8B34-9C4929C4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03B0-DAE7-42E1-AD5B-2332B4E58E4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0C43C-FAF8-4267-B2A2-F5C09D4E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3BC8E-75AC-44C2-AD22-C16240B5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2A67-5C65-423F-9CCF-302043D8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4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E796-D4AD-4656-B7E6-AAAD1DCE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A9E56-07F5-4C4B-B94A-E71DC1E5E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5E5C9-F408-413A-8F00-DC94933B6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B0A2A-80C6-4F23-957C-7CB6BF08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03B0-DAE7-42E1-AD5B-2332B4E58E4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B59AE-9472-4D96-91C5-227047DD4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43D48-4574-429A-9E54-F2F7308B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2A67-5C65-423F-9CCF-302043D8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9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67BEB-77B8-4596-9A1E-BF7DE2065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0CF376-EA8D-4698-971F-8DFBEBFEF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78FBE-326D-4C5D-92A0-6BDC7E1C3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369F7-09DF-4BD4-977E-B32565F1E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03B0-DAE7-42E1-AD5B-2332B4E58E4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94F03-BA92-4013-8ADF-441DEED0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7F5B4-CB98-4923-9285-4B024134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2A67-5C65-423F-9CCF-302043D8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5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8B2C7D-2975-4EF1-83EF-212E70321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9FE51-A719-484C-8A68-94C6288EE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C164A-ABAD-4138-A7DC-44D1A65E3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103B0-DAE7-42E1-AD5B-2332B4E58E4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0B99C-505C-4458-8D62-86EF4AC21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65D82-756A-4F30-9409-27AF1CD24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42A67-5C65-423F-9CCF-302043D8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7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68DB-CD53-46CB-BFF2-3DF2AAB18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8291" y="709036"/>
            <a:ext cx="6770255" cy="891164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FC3C1-2ABB-48DD-98E5-32FE4F4BC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782" y="2816947"/>
            <a:ext cx="9144000" cy="1655762"/>
          </a:xfrm>
        </p:spPr>
        <p:txBody>
          <a:bodyPr/>
          <a:lstStyle/>
          <a:p>
            <a:pPr algn="l"/>
            <a:r>
              <a:rPr lang="en-US" sz="2800" b="1" u="sng" dirty="0"/>
              <a:t>Exercise 1</a:t>
            </a:r>
          </a:p>
          <a:p>
            <a:pPr algn="l"/>
            <a:r>
              <a:rPr lang="en-US" sz="1800" dirty="0"/>
              <a:t>        </a:t>
            </a:r>
            <a:r>
              <a:rPr lang="en-US" sz="2000" dirty="0"/>
              <a:t>Transform the following formula into </a:t>
            </a:r>
            <a:r>
              <a:rPr lang="en-US" sz="2000" dirty="0" err="1"/>
              <a:t>prenex</a:t>
            </a:r>
            <a:r>
              <a:rPr lang="en-US" sz="2000" dirty="0"/>
              <a:t>, </a:t>
            </a:r>
            <a:r>
              <a:rPr lang="en-US" sz="2000" dirty="0" err="1"/>
              <a:t>Skolem</a:t>
            </a:r>
            <a:r>
              <a:rPr lang="en-US" sz="2000" dirty="0"/>
              <a:t> and clausal normal forms.</a:t>
            </a:r>
          </a:p>
          <a:p>
            <a:pPr algn="l"/>
            <a:r>
              <a:rPr lang="en-US" sz="2000" dirty="0"/>
              <a:t>         3. U₃ = (∀x)(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∃</a:t>
            </a:r>
            <a:r>
              <a:rPr lang="en-US" sz="2000" dirty="0"/>
              <a:t>y)((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∃</a:t>
            </a:r>
            <a:r>
              <a:rPr lang="en-US" sz="2000" dirty="0"/>
              <a:t>z)P(z, x)        (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∀</a:t>
            </a:r>
            <a:r>
              <a:rPr lang="en-US" sz="2000" b="0" i="0" dirty="0">
                <a:solidFill>
                  <a:srgbClr val="202124"/>
                </a:solidFill>
                <a:effectLst/>
              </a:rPr>
              <a:t>u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)(</a:t>
            </a:r>
            <a:r>
              <a:rPr lang="en-US" sz="2000" b="0" i="0" dirty="0">
                <a:solidFill>
                  <a:srgbClr val="202124"/>
                </a:solidFill>
                <a:effectLst/>
              </a:rPr>
              <a:t>Q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2000" b="0" i="0" dirty="0">
                <a:solidFill>
                  <a:srgbClr val="202124"/>
                </a:solidFill>
                <a:effectLst/>
              </a:rPr>
              <a:t>x, u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l-GR" sz="2000" dirty="0"/>
              <a:t>ᴧ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(∃</a:t>
            </a:r>
            <a:r>
              <a:rPr lang="en-US" sz="2000" b="0" i="0" dirty="0">
                <a:solidFill>
                  <a:srgbClr val="202124"/>
                </a:solidFill>
                <a:effectLst/>
              </a:rPr>
              <a:t>z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sz="2000" dirty="0"/>
              <a:t>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¬</a:t>
            </a:r>
            <a:r>
              <a:rPr lang="en-US" sz="2000" dirty="0"/>
              <a:t> R(y, z)))</a:t>
            </a:r>
            <a:endParaRPr lang="en-US" sz="28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D3FFDB-C8A5-417B-81BF-0793A38B8B21}"/>
              </a:ext>
            </a:extLst>
          </p:cNvPr>
          <p:cNvCxnSpPr>
            <a:cxnSpLocks/>
          </p:cNvCxnSpPr>
          <p:nvPr/>
        </p:nvCxnSpPr>
        <p:spPr>
          <a:xfrm>
            <a:off x="3985490" y="3916218"/>
            <a:ext cx="3879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0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5DFE-8659-419D-A712-C82F8D801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91" y="99937"/>
            <a:ext cx="10515600" cy="1325563"/>
          </a:xfrm>
        </p:spPr>
        <p:txBody>
          <a:bodyPr/>
          <a:lstStyle/>
          <a:p>
            <a:r>
              <a:rPr lang="en-US" dirty="0"/>
              <a:t>Theoretical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6A34F-5B94-4C4A-8021-8FF43971D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91" y="125333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>
                <a:solidFill>
                  <a:srgbClr val="FF0000"/>
                </a:solidFill>
              </a:rPr>
              <a:t>Prenex</a:t>
            </a:r>
            <a:r>
              <a:rPr lang="en-US" dirty="0">
                <a:solidFill>
                  <a:srgbClr val="FF0000"/>
                </a:solidFill>
              </a:rPr>
              <a:t> normal form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E7D542-4AB0-4271-915A-D5CB3939EF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500" b="61091"/>
          <a:stretch/>
        </p:blipFill>
        <p:spPr>
          <a:xfrm>
            <a:off x="708891" y="1860908"/>
            <a:ext cx="7921299" cy="17402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3EB1CE-A099-4FD8-8C9E-1C508BE4AA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051"/>
          <a:stretch/>
        </p:blipFill>
        <p:spPr>
          <a:xfrm>
            <a:off x="3639127" y="3429000"/>
            <a:ext cx="7659604" cy="307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3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DB86-442E-4B9F-B72F-DC0CC2D9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051" y="11779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b="1" dirty="0"/>
              <a:t>Remark: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319291-A622-4629-B3B4-E7F517AF1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827" r="118" b="56200"/>
          <a:stretch/>
        </p:blipFill>
        <p:spPr>
          <a:xfrm>
            <a:off x="1472051" y="2161309"/>
            <a:ext cx="9007753" cy="226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8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C578-C4FC-4DED-BDE3-DF01288F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654" y="60547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26CA0-DCF9-48BF-8466-4EC1F8AB6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218" y="300470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>
                <a:solidFill>
                  <a:srgbClr val="FF0000"/>
                </a:solidFill>
              </a:rPr>
              <a:t>Skolem</a:t>
            </a:r>
            <a:r>
              <a:rPr lang="en-US" dirty="0">
                <a:solidFill>
                  <a:srgbClr val="FF0000"/>
                </a:solidFill>
              </a:rPr>
              <a:t> and clausal normal forms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85CD6-AE1C-469C-80EF-83CCE95B4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25" y="833711"/>
            <a:ext cx="8721420" cy="594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1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D31F9-ECB8-4A77-AB44-9665655B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6927"/>
            <a:ext cx="10515600" cy="1325563"/>
          </a:xfrm>
        </p:spPr>
        <p:txBody>
          <a:bodyPr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U₃ = (∀x)(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∃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y)((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∃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z)P(z, x)  </a:t>
            </a:r>
            <a:r>
              <a:rPr lang="en-US" sz="2400" dirty="0"/>
              <a:t>→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∀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x, 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ᴧ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(∃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¬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R(y, z)))</a:t>
            </a:r>
            <a:endParaRPr lang="en-US" sz="5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B19EA-1118-4275-B8F3-904B4AE62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342" y="1021778"/>
            <a:ext cx="10005293" cy="963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Replace ‘ </a:t>
            </a:r>
            <a:r>
              <a:rPr lang="en-US" sz="1800" dirty="0"/>
              <a:t>→ </a:t>
            </a:r>
            <a:r>
              <a:rPr lang="en-US" sz="2000" dirty="0"/>
              <a:t>‘ connective:                                                                                   A </a:t>
            </a:r>
            <a:r>
              <a:rPr lang="en-US" sz="1600" dirty="0">
                <a:solidFill>
                  <a:prstClr val="black"/>
                </a:solidFill>
              </a:rPr>
              <a:t>→ </a:t>
            </a:r>
            <a:r>
              <a:rPr lang="en-US" sz="2000" dirty="0">
                <a:solidFill>
                  <a:prstClr val="black"/>
                </a:solidFill>
              </a:rPr>
              <a:t>B ≡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¬ </a:t>
            </a:r>
            <a:r>
              <a:rPr lang="en-US" sz="2000" dirty="0">
                <a:solidFill>
                  <a:srgbClr val="202124"/>
                </a:solidFill>
              </a:rPr>
              <a:t>A 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</a:rPr>
              <a:t>∨ </a:t>
            </a:r>
            <a:r>
              <a:rPr lang="en-US" sz="2000" dirty="0">
                <a:solidFill>
                  <a:srgbClr val="202124"/>
                </a:solidFill>
              </a:rPr>
              <a:t>B</a:t>
            </a:r>
            <a:r>
              <a:rPr lang="en-US" sz="2000" dirty="0"/>
              <a:t>                         </a:t>
            </a:r>
          </a:p>
          <a:p>
            <a:pPr marL="0" indent="0"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U₃ ≡ (∀x)(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∃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y)(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∃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z)P(z, x)  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∨</a:t>
            </a:r>
            <a:r>
              <a:rPr lang="en-US" sz="2000" dirty="0"/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∀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x, 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 </a:t>
            </a: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ᴧ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(∃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R(y, z)))   </a:t>
            </a:r>
            <a:endParaRPr lang="en-US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A9736A-D482-4592-85F8-2FAD5D9EF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608" y="2777158"/>
            <a:ext cx="10424392" cy="1108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Apply </a:t>
            </a:r>
            <a:r>
              <a:rPr lang="en-US" sz="2000" dirty="0" err="1"/>
              <a:t>DeMorgan’s</a:t>
            </a:r>
            <a:r>
              <a:rPr lang="en-US" sz="2000" dirty="0"/>
              <a:t> infinitary law:                                                                  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¬(∃</a:t>
            </a:r>
            <a:r>
              <a:rPr lang="en-US" sz="2000" dirty="0">
                <a:solidFill>
                  <a:srgbClr val="202124"/>
                </a:solidFill>
              </a:rPr>
              <a:t>x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)</a:t>
            </a:r>
            <a:r>
              <a:rPr lang="en-US" sz="2000" dirty="0">
                <a:solidFill>
                  <a:srgbClr val="202124"/>
                </a:solidFill>
              </a:rPr>
              <a:t>A(x)</a:t>
            </a:r>
            <a:r>
              <a:rPr lang="en-US" sz="2000" dirty="0"/>
              <a:t> </a:t>
            </a:r>
            <a:r>
              <a:rPr lang="en-US" sz="2000" dirty="0">
                <a:solidFill>
                  <a:prstClr val="black"/>
                </a:solidFill>
              </a:rPr>
              <a:t>≡</a:t>
            </a:r>
            <a:r>
              <a:rPr lang="en-US" sz="2000" dirty="0"/>
              <a:t> </a:t>
            </a:r>
            <a:r>
              <a:rPr lang="en-US" sz="2000" dirty="0">
                <a:solidFill>
                  <a:prstClr val="black"/>
                </a:solidFill>
              </a:rPr>
              <a:t>(∀x)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¬</a:t>
            </a:r>
            <a:r>
              <a:rPr lang="en-US" sz="2000" dirty="0">
                <a:solidFill>
                  <a:srgbClr val="202124"/>
                </a:solidFill>
              </a:rPr>
              <a:t>A</a:t>
            </a:r>
            <a:r>
              <a:rPr lang="en-US" sz="2000" dirty="0">
                <a:solidFill>
                  <a:prstClr val="black"/>
                </a:solidFill>
              </a:rPr>
              <a:t>(x)</a:t>
            </a:r>
            <a:r>
              <a:rPr lang="en-US" sz="2000" dirty="0"/>
              <a:t>            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>
                <a:solidFill>
                  <a:prstClr val="black"/>
                </a:solidFill>
              </a:rPr>
              <a:t>U₃ ≡ (∀x)(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∃</a:t>
            </a:r>
            <a:r>
              <a:rPr lang="en-US" sz="2000" dirty="0">
                <a:solidFill>
                  <a:prstClr val="black"/>
                </a:solidFill>
              </a:rPr>
              <a:t>y)((∀z)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¬</a:t>
            </a:r>
            <a:r>
              <a:rPr lang="en-US" sz="2000" dirty="0">
                <a:solidFill>
                  <a:prstClr val="black"/>
                </a:solidFill>
              </a:rPr>
              <a:t> P(z, x)  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</a:rPr>
              <a:t>∨</a:t>
            </a:r>
            <a:r>
              <a:rPr lang="en-US" sz="2000" dirty="0">
                <a:solidFill>
                  <a:prstClr val="black"/>
                </a:solidFill>
              </a:rPr>
              <a:t>  (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∀</a:t>
            </a:r>
            <a:r>
              <a:rPr lang="en-US" sz="2000" dirty="0">
                <a:solidFill>
                  <a:srgbClr val="202124"/>
                </a:solidFill>
              </a:rPr>
              <a:t>u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)(</a:t>
            </a:r>
            <a:r>
              <a:rPr lang="en-US" sz="2000" dirty="0">
                <a:solidFill>
                  <a:srgbClr val="202124"/>
                </a:solidFill>
              </a:rPr>
              <a:t>Q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202124"/>
                </a:solidFill>
              </a:rPr>
              <a:t>x, u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) </a:t>
            </a:r>
            <a:r>
              <a:rPr lang="el-GR" sz="2000" dirty="0">
                <a:solidFill>
                  <a:prstClr val="black"/>
                </a:solidFill>
              </a:rPr>
              <a:t>ᴧ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(∃</a:t>
            </a:r>
            <a:r>
              <a:rPr lang="en-US" sz="2000" dirty="0">
                <a:solidFill>
                  <a:srgbClr val="202124"/>
                </a:solidFill>
              </a:rPr>
              <a:t>t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)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¬</a:t>
            </a:r>
            <a:r>
              <a:rPr lang="en-US" sz="2000" dirty="0">
                <a:solidFill>
                  <a:prstClr val="black"/>
                </a:solidFill>
              </a:rPr>
              <a:t> R(y, t)))</a:t>
            </a:r>
            <a:endParaRPr lang="en-US" sz="2000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A480034-4F07-44ED-BAF1-29E7CC522D67}"/>
              </a:ext>
            </a:extLst>
          </p:cNvPr>
          <p:cNvSpPr txBox="1">
            <a:spLocks/>
          </p:cNvSpPr>
          <p:nvPr/>
        </p:nvSpPr>
        <p:spPr>
          <a:xfrm>
            <a:off x="852055" y="5750244"/>
            <a:ext cx="6029036" cy="854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496E820-472C-4DA5-A721-FDE8DC0600CE}"/>
              </a:ext>
            </a:extLst>
          </p:cNvPr>
          <p:cNvSpPr txBox="1">
            <a:spLocks/>
          </p:cNvSpPr>
          <p:nvPr/>
        </p:nvSpPr>
        <p:spPr>
          <a:xfrm>
            <a:off x="5521036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E8852101-4BE7-489D-85CB-C72AA65F5140}"/>
              </a:ext>
            </a:extLst>
          </p:cNvPr>
          <p:cNvSpPr txBox="1">
            <a:spLocks/>
          </p:cNvSpPr>
          <p:nvPr/>
        </p:nvSpPr>
        <p:spPr>
          <a:xfrm>
            <a:off x="5876637" y="0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710EA0FA-14F8-406E-8621-8A4A6B1B626F}"/>
              </a:ext>
            </a:extLst>
          </p:cNvPr>
          <p:cNvSpPr txBox="1">
            <a:spLocks/>
          </p:cNvSpPr>
          <p:nvPr/>
        </p:nvSpPr>
        <p:spPr>
          <a:xfrm>
            <a:off x="2417618" y="2430462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53BCC21-2699-4E12-A128-BCD828FA480E}"/>
              </a:ext>
            </a:extLst>
          </p:cNvPr>
          <p:cNvSpPr txBox="1">
            <a:spLocks/>
          </p:cNvSpPr>
          <p:nvPr/>
        </p:nvSpPr>
        <p:spPr>
          <a:xfrm>
            <a:off x="708890" y="1877408"/>
            <a:ext cx="7248237" cy="1108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Rename the bound variables: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>
                <a:solidFill>
                  <a:prstClr val="black"/>
                </a:solidFill>
              </a:rPr>
              <a:t>U₃ ≡ (∀x)(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∃</a:t>
            </a:r>
            <a:r>
              <a:rPr lang="en-US" sz="2000" dirty="0">
                <a:solidFill>
                  <a:prstClr val="black"/>
                </a:solidFill>
              </a:rPr>
              <a:t>y)(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¬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∃</a:t>
            </a:r>
            <a:r>
              <a:rPr lang="en-US" sz="2000" dirty="0">
                <a:solidFill>
                  <a:prstClr val="black"/>
                </a:solidFill>
              </a:rPr>
              <a:t>z)P(z, x)  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</a:rPr>
              <a:t>∨</a:t>
            </a:r>
            <a:r>
              <a:rPr lang="en-US" sz="2000" dirty="0">
                <a:solidFill>
                  <a:prstClr val="black"/>
                </a:solidFill>
              </a:rPr>
              <a:t>  (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∀</a:t>
            </a:r>
            <a:r>
              <a:rPr lang="en-US" sz="2000" dirty="0">
                <a:solidFill>
                  <a:srgbClr val="202124"/>
                </a:solidFill>
              </a:rPr>
              <a:t>u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)(</a:t>
            </a:r>
            <a:r>
              <a:rPr lang="en-US" sz="2000" dirty="0">
                <a:solidFill>
                  <a:srgbClr val="202124"/>
                </a:solidFill>
              </a:rPr>
              <a:t>Q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202124"/>
                </a:solidFill>
              </a:rPr>
              <a:t>x, u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) </a:t>
            </a:r>
            <a:r>
              <a:rPr lang="el-GR" sz="2000" dirty="0">
                <a:solidFill>
                  <a:prstClr val="black"/>
                </a:solidFill>
              </a:rPr>
              <a:t>ᴧ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(∃</a:t>
            </a:r>
            <a:r>
              <a:rPr lang="en-US" sz="2000" dirty="0">
                <a:solidFill>
                  <a:srgbClr val="202124"/>
                </a:solidFill>
              </a:rPr>
              <a:t>t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)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¬</a:t>
            </a:r>
            <a:r>
              <a:rPr lang="en-US" sz="2000" dirty="0">
                <a:solidFill>
                  <a:prstClr val="black"/>
                </a:solidFill>
              </a:rPr>
              <a:t> R(y, t)))</a:t>
            </a:r>
            <a:endParaRPr lang="en-US" sz="200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E06EE88F-EF3A-4212-8267-479A6476DC13}"/>
              </a:ext>
            </a:extLst>
          </p:cNvPr>
          <p:cNvSpPr txBox="1">
            <a:spLocks/>
          </p:cNvSpPr>
          <p:nvPr/>
        </p:nvSpPr>
        <p:spPr>
          <a:xfrm>
            <a:off x="697342" y="3669073"/>
            <a:ext cx="10785766" cy="14680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Extract quantifiers in front of the formula in two different ways: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>
                <a:solidFill>
                  <a:prstClr val="black"/>
                </a:solidFill>
              </a:rPr>
              <a:t>U₃ ≡ (∀x)(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∃</a:t>
            </a:r>
            <a:r>
              <a:rPr lang="en-US" sz="2000">
                <a:solidFill>
                  <a:prstClr val="black"/>
                </a:solidFill>
              </a:rPr>
              <a:t>y)((</a:t>
            </a:r>
            <a:r>
              <a:rPr lang="en-US" sz="2000" dirty="0">
                <a:solidFill>
                  <a:prstClr val="black"/>
                </a:solidFill>
              </a:rPr>
              <a:t>∀</a:t>
            </a:r>
            <a:r>
              <a:rPr lang="en-US" sz="2000">
                <a:solidFill>
                  <a:prstClr val="black"/>
                </a:solidFill>
              </a:rPr>
              <a:t>z)</a:t>
            </a:r>
            <a:r>
              <a:rPr lang="en-US" sz="2000">
                <a:solidFill>
                  <a:srgbClr val="202124"/>
                </a:solidFill>
                <a:latin typeface="arial" panose="020B0604020202020204" pitchFamily="34" charset="0"/>
              </a:rPr>
              <a:t>¬</a:t>
            </a:r>
            <a:r>
              <a:rPr lang="en-US" sz="200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P(z, x)  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</a:rPr>
              <a:t>∨</a:t>
            </a:r>
            <a:r>
              <a:rPr lang="en-US" sz="2000" dirty="0">
                <a:solidFill>
                  <a:prstClr val="black"/>
                </a:solidFill>
              </a:rPr>
              <a:t>  (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∀</a:t>
            </a:r>
            <a:r>
              <a:rPr lang="en-US" sz="2000" dirty="0">
                <a:solidFill>
                  <a:srgbClr val="202124"/>
                </a:solidFill>
              </a:rPr>
              <a:t>u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)(∃</a:t>
            </a:r>
            <a:r>
              <a:rPr lang="en-US" sz="2000" dirty="0">
                <a:solidFill>
                  <a:srgbClr val="202124"/>
                </a:solidFill>
              </a:rPr>
              <a:t>t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)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202124"/>
                </a:solidFill>
              </a:rPr>
              <a:t>Q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202124"/>
                </a:solidFill>
              </a:rPr>
              <a:t>x, u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) </a:t>
            </a:r>
            <a:r>
              <a:rPr lang="el-GR" sz="2000" dirty="0">
                <a:solidFill>
                  <a:prstClr val="black"/>
                </a:solidFill>
              </a:rPr>
              <a:t>ᴧ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¬</a:t>
            </a:r>
            <a:r>
              <a:rPr lang="en-US" sz="2000" dirty="0">
                <a:solidFill>
                  <a:prstClr val="black"/>
                </a:solidFill>
              </a:rPr>
              <a:t> R(y, t)))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  U₃ ≡ (∀x)(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∃</a:t>
            </a:r>
            <a:r>
              <a:rPr lang="en-US" sz="2000" dirty="0">
                <a:solidFill>
                  <a:prstClr val="black"/>
                </a:solidFill>
              </a:rPr>
              <a:t>y)(∀z)(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∀</a:t>
            </a:r>
            <a:r>
              <a:rPr lang="en-US" sz="2000" dirty="0">
                <a:solidFill>
                  <a:srgbClr val="202124"/>
                </a:solidFill>
              </a:rPr>
              <a:t>u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)(∃</a:t>
            </a:r>
            <a:r>
              <a:rPr lang="en-US" sz="2000" dirty="0">
                <a:solidFill>
                  <a:srgbClr val="202124"/>
                </a:solidFill>
              </a:rPr>
              <a:t>t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) 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¬</a:t>
            </a:r>
            <a:r>
              <a:rPr lang="en-US" sz="2000" dirty="0">
                <a:solidFill>
                  <a:prstClr val="black"/>
                </a:solidFill>
              </a:rPr>
              <a:t> P(z, x)  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</a:rPr>
              <a:t>∨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202124"/>
                </a:solidFill>
              </a:rPr>
              <a:t>Q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202124"/>
                </a:solidFill>
              </a:rPr>
              <a:t>x, u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) </a:t>
            </a:r>
            <a:r>
              <a:rPr lang="el-GR" sz="2000" dirty="0">
                <a:solidFill>
                  <a:prstClr val="black"/>
                </a:solidFill>
              </a:rPr>
              <a:t>ᴧ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¬</a:t>
            </a:r>
            <a:r>
              <a:rPr lang="en-US" sz="2000" dirty="0">
                <a:solidFill>
                  <a:prstClr val="black"/>
                </a:solidFill>
              </a:rPr>
              <a:t> R(y, t)))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>
                <a:solidFill>
                  <a:prstClr val="black"/>
                </a:solidFill>
              </a:rPr>
              <a:t>U₃ ≡ (∀x)(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∃</a:t>
            </a:r>
            <a:r>
              <a:rPr lang="en-US" sz="2000" dirty="0">
                <a:solidFill>
                  <a:prstClr val="black"/>
                </a:solidFill>
              </a:rPr>
              <a:t>y)(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∀</a:t>
            </a:r>
            <a:r>
              <a:rPr lang="en-US" sz="2000" dirty="0">
                <a:solidFill>
                  <a:srgbClr val="202124"/>
                </a:solidFill>
              </a:rPr>
              <a:t>u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)(∃</a:t>
            </a:r>
            <a:r>
              <a:rPr lang="en-US" sz="2000" dirty="0">
                <a:solidFill>
                  <a:srgbClr val="202124"/>
                </a:solidFill>
              </a:rPr>
              <a:t>t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)</a:t>
            </a:r>
            <a:r>
              <a:rPr lang="en-US" sz="2000" dirty="0">
                <a:solidFill>
                  <a:prstClr val="black"/>
                </a:solidFill>
              </a:rPr>
              <a:t>(∀z)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¬</a:t>
            </a:r>
            <a:r>
              <a:rPr lang="en-US" sz="2000" dirty="0">
                <a:solidFill>
                  <a:prstClr val="black"/>
                </a:solidFill>
              </a:rPr>
              <a:t> P(z, x)  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</a:rPr>
              <a:t>∨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202124"/>
                </a:solidFill>
              </a:rPr>
              <a:t>Q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202124"/>
                </a:solidFill>
              </a:rPr>
              <a:t>x, u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) </a:t>
            </a:r>
            <a:r>
              <a:rPr lang="el-GR" sz="2000" dirty="0">
                <a:solidFill>
                  <a:prstClr val="black"/>
                </a:solidFill>
              </a:rPr>
              <a:t>ᴧ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¬</a:t>
            </a:r>
            <a:r>
              <a:rPr lang="en-US" sz="2000" dirty="0">
                <a:solidFill>
                  <a:prstClr val="black"/>
                </a:solidFill>
              </a:rPr>
              <a:t> R(y, t)))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7E8239-7AC8-4DF4-87EE-EA770349BD9A}"/>
              </a:ext>
            </a:extLst>
          </p:cNvPr>
          <p:cNvSpPr txBox="1"/>
          <p:nvPr/>
        </p:nvSpPr>
        <p:spPr>
          <a:xfrm>
            <a:off x="708890" y="5164891"/>
            <a:ext cx="8431070" cy="1972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Apply the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distributive law of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∨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 </a:t>
            </a:r>
            <a:r>
              <a:rPr kumimoji="0" lang="el-GR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ᴧ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order to transform the matrix into CNF and the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prenex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normal form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U₃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are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U₃ ≡ (∀x)(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∃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y)(∀z)(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∀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)(∃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 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P(z, x)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∨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x, 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)) </a:t>
            </a: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ᴧ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P(z, x)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∨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R(y, t))) = U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aseline="30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en-US" sz="2000" dirty="0">
                <a:solidFill>
                  <a:prstClr val="black"/>
                </a:solidFill>
              </a:rPr>
              <a:t>U₃ ≡ (∀x)(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∃</a:t>
            </a:r>
            <a:r>
              <a:rPr lang="en-US" sz="2000" dirty="0">
                <a:solidFill>
                  <a:prstClr val="black"/>
                </a:solidFill>
              </a:rPr>
              <a:t>y)(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∀</a:t>
            </a:r>
            <a:r>
              <a:rPr lang="en-US" sz="2000" dirty="0">
                <a:solidFill>
                  <a:srgbClr val="202124"/>
                </a:solidFill>
              </a:rPr>
              <a:t>u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)(∃</a:t>
            </a:r>
            <a:r>
              <a:rPr lang="en-US" sz="2000" dirty="0">
                <a:solidFill>
                  <a:srgbClr val="202124"/>
                </a:solidFill>
              </a:rPr>
              <a:t>t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)</a:t>
            </a:r>
            <a:r>
              <a:rPr lang="en-US" sz="2000" dirty="0">
                <a:solidFill>
                  <a:prstClr val="black"/>
                </a:solidFill>
              </a:rPr>
              <a:t>(∀z)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(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¬</a:t>
            </a:r>
            <a:r>
              <a:rPr lang="en-US" sz="2000" dirty="0">
                <a:solidFill>
                  <a:prstClr val="black"/>
                </a:solidFill>
              </a:rPr>
              <a:t> P(z, x) 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∨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202124"/>
                </a:solidFill>
              </a:rPr>
              <a:t>Q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202124"/>
                </a:solidFill>
              </a:rPr>
              <a:t>x, u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)) </a:t>
            </a:r>
            <a:r>
              <a:rPr lang="el-GR" sz="2000" dirty="0">
                <a:solidFill>
                  <a:prstClr val="black"/>
                </a:solidFill>
              </a:rPr>
              <a:t>ᴧ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¬</a:t>
            </a:r>
            <a:r>
              <a:rPr lang="en-US" sz="2000" dirty="0">
                <a:solidFill>
                  <a:prstClr val="black"/>
                </a:solidFill>
              </a:rPr>
              <a:t> P(z, x) 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∨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¬</a:t>
            </a:r>
            <a:r>
              <a:rPr lang="en-US" sz="2000" dirty="0">
                <a:solidFill>
                  <a:prstClr val="black"/>
                </a:solidFill>
              </a:rPr>
              <a:t> R(y, t))) = U</a:t>
            </a:r>
            <a:r>
              <a:rPr lang="en-US" sz="2000" baseline="-25000" dirty="0">
                <a:solidFill>
                  <a:prstClr val="black"/>
                </a:solidFill>
              </a:rPr>
              <a:t>2</a:t>
            </a:r>
            <a:r>
              <a:rPr lang="en-US" sz="2400" baseline="30000" dirty="0">
                <a:solidFill>
                  <a:prstClr val="black"/>
                </a:solidFill>
              </a:rPr>
              <a:t>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815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  <p:bldP spid="7" grpId="0" build="p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D31F9-ECB8-4A77-AB44-9665655B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909" y="367606"/>
            <a:ext cx="5977521" cy="333831"/>
          </a:xfrm>
        </p:spPr>
        <p:txBody>
          <a:bodyPr>
            <a:normAutofit fontScale="90000"/>
          </a:bodyPr>
          <a:lstStyle/>
          <a:p>
            <a:endParaRPr lang="en-US" sz="5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B19EA-1118-4275-B8F3-904B4AE62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1199" y="1309277"/>
            <a:ext cx="8594437" cy="1361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U</a:t>
            </a:r>
            <a:r>
              <a:rPr lang="en-US" sz="2000" baseline="-25000" dirty="0">
                <a:solidFill>
                  <a:prstClr val="black"/>
                </a:solidFill>
              </a:rPr>
              <a:t>1</a:t>
            </a:r>
            <a:r>
              <a:rPr lang="en-US" sz="2400" baseline="30000" dirty="0">
                <a:solidFill>
                  <a:prstClr val="black"/>
                </a:solidFill>
              </a:rPr>
              <a:t>p</a:t>
            </a:r>
            <a:r>
              <a:rPr lang="en-US" sz="2000" dirty="0"/>
              <a:t> = </a:t>
            </a:r>
            <a:r>
              <a:rPr lang="en-US" sz="2000" dirty="0">
                <a:solidFill>
                  <a:prstClr val="black"/>
                </a:solidFill>
              </a:rPr>
              <a:t>(∀x)(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∃</a:t>
            </a:r>
            <a:r>
              <a:rPr lang="en-US" sz="2000" dirty="0">
                <a:solidFill>
                  <a:prstClr val="black"/>
                </a:solidFill>
              </a:rPr>
              <a:t>y)(∀z)(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∀</a:t>
            </a:r>
            <a:r>
              <a:rPr lang="en-US" sz="2000" dirty="0">
                <a:solidFill>
                  <a:srgbClr val="202124"/>
                </a:solidFill>
              </a:rPr>
              <a:t>u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)(∃</a:t>
            </a:r>
            <a:r>
              <a:rPr lang="en-US" sz="2000" dirty="0">
                <a:solidFill>
                  <a:srgbClr val="202124"/>
                </a:solidFill>
              </a:rPr>
              <a:t>t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) (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¬</a:t>
            </a:r>
            <a:r>
              <a:rPr lang="en-US" sz="2000" dirty="0">
                <a:solidFill>
                  <a:prstClr val="black"/>
                </a:solidFill>
              </a:rPr>
              <a:t> P(z, x) 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</a:rPr>
              <a:t>∨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202124"/>
                </a:solidFill>
              </a:rPr>
              <a:t>Q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202124"/>
                </a:solidFill>
              </a:rPr>
              <a:t>x, u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)) </a:t>
            </a:r>
            <a:r>
              <a:rPr lang="el-GR" sz="2000" dirty="0">
                <a:solidFill>
                  <a:prstClr val="black"/>
                </a:solidFill>
              </a:rPr>
              <a:t>ᴧ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¬</a:t>
            </a:r>
            <a:r>
              <a:rPr lang="en-US" sz="2000" dirty="0">
                <a:solidFill>
                  <a:prstClr val="black"/>
                </a:solidFill>
              </a:rPr>
              <a:t> P(z, x) 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</a:rPr>
              <a:t>∨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¬</a:t>
            </a:r>
            <a:r>
              <a:rPr lang="en-US" sz="2000" dirty="0">
                <a:solidFill>
                  <a:prstClr val="black"/>
                </a:solidFill>
              </a:rPr>
              <a:t> R(y, t))) </a:t>
            </a:r>
          </a:p>
          <a:p>
            <a:pPr marL="0" indent="0">
              <a:buNone/>
            </a:pPr>
            <a:r>
              <a:rPr lang="en-US" sz="2000" dirty="0"/>
              <a:t>Skolemization process applied to formula </a:t>
            </a:r>
            <a:r>
              <a:rPr lang="en-US" sz="2000" dirty="0">
                <a:solidFill>
                  <a:prstClr val="black"/>
                </a:solidFill>
              </a:rPr>
              <a:t>U</a:t>
            </a:r>
            <a:r>
              <a:rPr lang="en-US" sz="2000" baseline="-25000" dirty="0">
                <a:solidFill>
                  <a:prstClr val="black"/>
                </a:solidFill>
              </a:rPr>
              <a:t>1</a:t>
            </a:r>
            <a:r>
              <a:rPr lang="en-US" sz="2400" baseline="30000" dirty="0">
                <a:solidFill>
                  <a:prstClr val="black"/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=&gt; </a:t>
            </a:r>
            <a:r>
              <a:rPr lang="en-US" sz="2000" b="1" dirty="0" err="1">
                <a:solidFill>
                  <a:prstClr val="black"/>
                </a:solidFill>
              </a:rPr>
              <a:t>Skolem</a:t>
            </a:r>
            <a:r>
              <a:rPr lang="en-US" sz="2000" b="1" dirty="0">
                <a:solidFill>
                  <a:prstClr val="black"/>
                </a:solidFill>
              </a:rPr>
              <a:t> form</a:t>
            </a:r>
            <a:endParaRPr lang="en-US" sz="2400" b="1" baseline="30000" dirty="0">
              <a:solidFill>
                <a:prstClr val="black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A9736A-D482-4592-85F8-2FAD5D9EF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30" y="2799876"/>
            <a:ext cx="7850910" cy="1361397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(∀x)(∀z)(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∀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P(z, x)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∨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Q(x, 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)) </a:t>
            </a: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ᴧ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P(z, x)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∨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R(f(x), g(x, z, u))))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dirty="0">
                <a:solidFill>
                  <a:prstClr val="black"/>
                </a:solidFill>
              </a:rPr>
              <a:t>	 [y &lt;- f(x)], f is a unary </a:t>
            </a:r>
            <a:r>
              <a:rPr lang="en-US" sz="2000" dirty="0" err="1">
                <a:solidFill>
                  <a:prstClr val="black"/>
                </a:solidFill>
              </a:rPr>
              <a:t>Skolem</a:t>
            </a:r>
            <a:r>
              <a:rPr lang="en-US" sz="2000" dirty="0">
                <a:solidFill>
                  <a:prstClr val="black"/>
                </a:solidFill>
              </a:rPr>
              <a:t> function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2000" dirty="0"/>
              <a:t>	 [t &lt;- g(x, z, u)], g is a </a:t>
            </a:r>
            <a:r>
              <a:rPr lang="en-US" sz="2000" dirty="0" err="1"/>
              <a:t>Skolem</a:t>
            </a:r>
            <a:r>
              <a:rPr lang="en-US" sz="2000" dirty="0"/>
              <a:t> function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A480034-4F07-44ED-BAF1-29E7CC522D67}"/>
              </a:ext>
            </a:extLst>
          </p:cNvPr>
          <p:cNvSpPr txBox="1">
            <a:spLocks/>
          </p:cNvSpPr>
          <p:nvPr/>
        </p:nvSpPr>
        <p:spPr>
          <a:xfrm>
            <a:off x="1489364" y="2042679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496E820-472C-4DA5-A721-FDE8DC0600CE}"/>
              </a:ext>
            </a:extLst>
          </p:cNvPr>
          <p:cNvSpPr txBox="1">
            <a:spLocks/>
          </p:cNvSpPr>
          <p:nvPr/>
        </p:nvSpPr>
        <p:spPr>
          <a:xfrm>
            <a:off x="5521036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E8852101-4BE7-489D-85CB-C72AA65F5140}"/>
              </a:ext>
            </a:extLst>
          </p:cNvPr>
          <p:cNvSpPr txBox="1">
            <a:spLocks/>
          </p:cNvSpPr>
          <p:nvPr/>
        </p:nvSpPr>
        <p:spPr>
          <a:xfrm>
            <a:off x="9458753" y="-1191490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710EA0FA-14F8-406E-8621-8A4A6B1B626F}"/>
              </a:ext>
            </a:extLst>
          </p:cNvPr>
          <p:cNvSpPr txBox="1">
            <a:spLocks/>
          </p:cNvSpPr>
          <p:nvPr/>
        </p:nvSpPr>
        <p:spPr>
          <a:xfrm>
            <a:off x="2417618" y="2430462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53BCC21-2699-4E12-A128-BCD828FA480E}"/>
              </a:ext>
            </a:extLst>
          </p:cNvPr>
          <p:cNvSpPr txBox="1">
            <a:spLocks/>
          </p:cNvSpPr>
          <p:nvPr/>
        </p:nvSpPr>
        <p:spPr>
          <a:xfrm>
            <a:off x="1335371" y="5197656"/>
            <a:ext cx="8123382" cy="1108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baseline="30000" dirty="0">
              <a:solidFill>
                <a:prstClr val="black"/>
              </a:solidFill>
            </a:endParaRP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AFB6990E-594E-4355-956C-67DD1DB4EC2C}"/>
              </a:ext>
            </a:extLst>
          </p:cNvPr>
          <p:cNvSpPr txBox="1">
            <a:spLocks/>
          </p:cNvSpPr>
          <p:nvPr/>
        </p:nvSpPr>
        <p:spPr>
          <a:xfrm>
            <a:off x="895130" y="4809873"/>
            <a:ext cx="7850910" cy="1108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We obtain the </a:t>
            </a:r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clausal normal form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by deleting the prefix of </a:t>
            </a:r>
            <a:r>
              <a:rPr lang="en-US" sz="2000" dirty="0">
                <a:solidFill>
                  <a:prstClr val="black"/>
                </a:solidFill>
              </a:rPr>
              <a:t>U</a:t>
            </a:r>
            <a:r>
              <a:rPr lang="en-US" sz="2000" baseline="-25000" dirty="0">
                <a:solidFill>
                  <a:prstClr val="black"/>
                </a:solidFill>
              </a:rPr>
              <a:t>1</a:t>
            </a:r>
            <a:r>
              <a:rPr lang="en-US" sz="2000" baseline="30000" dirty="0">
                <a:solidFill>
                  <a:prstClr val="black"/>
                </a:solidFill>
              </a:rPr>
              <a:t>S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  U</a:t>
            </a:r>
            <a:r>
              <a:rPr lang="en-US" sz="2000" baseline="-250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en-US" sz="2400" baseline="30000" dirty="0">
                <a:solidFill>
                  <a:prstClr val="black"/>
                </a:solidFill>
                <a:latin typeface="Calibri" panose="020F0502020204030204"/>
              </a:rPr>
              <a:t>c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= (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¬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P(z, x)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∨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000" dirty="0">
                <a:solidFill>
                  <a:srgbClr val="202124"/>
                </a:solidFill>
                <a:latin typeface="Calibri" panose="020F0502020204030204"/>
              </a:rPr>
              <a:t>Q(x, u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)) </a:t>
            </a:r>
            <a:r>
              <a:rPr lang="el-GR" sz="2000" dirty="0">
                <a:solidFill>
                  <a:prstClr val="black"/>
                </a:solidFill>
                <a:latin typeface="Calibri" panose="020F0502020204030204"/>
              </a:rPr>
              <a:t>ᴧ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¬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P(z, x)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∨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¬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R(f(x), g(x, z, u)))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8399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D31F9-ECB8-4A77-AB44-9665655B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909" y="367606"/>
            <a:ext cx="5977521" cy="333831"/>
          </a:xfrm>
        </p:spPr>
        <p:txBody>
          <a:bodyPr>
            <a:normAutofit fontScale="90000"/>
          </a:bodyPr>
          <a:lstStyle/>
          <a:p>
            <a:endParaRPr lang="en-US" sz="5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B19EA-1118-4275-B8F3-904B4AE62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4316" y="1357590"/>
            <a:ext cx="8594437" cy="1361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U</a:t>
            </a:r>
            <a:r>
              <a:rPr lang="en-US" sz="2000" baseline="-25000" dirty="0">
                <a:solidFill>
                  <a:prstClr val="black"/>
                </a:solidFill>
              </a:rPr>
              <a:t>2</a:t>
            </a:r>
            <a:r>
              <a:rPr lang="en-US" sz="2400" baseline="30000" dirty="0">
                <a:solidFill>
                  <a:prstClr val="black"/>
                </a:solidFill>
              </a:rPr>
              <a:t>p</a:t>
            </a:r>
            <a:r>
              <a:rPr lang="en-US" sz="2000" dirty="0"/>
              <a:t> = </a:t>
            </a:r>
            <a:r>
              <a:rPr lang="en-US" sz="2000" dirty="0">
                <a:solidFill>
                  <a:prstClr val="black"/>
                </a:solidFill>
              </a:rPr>
              <a:t>(∀x)(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∃</a:t>
            </a:r>
            <a:r>
              <a:rPr lang="en-US" sz="2000" dirty="0">
                <a:solidFill>
                  <a:prstClr val="black"/>
                </a:solidFill>
              </a:rPr>
              <a:t>y)(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∀</a:t>
            </a:r>
            <a:r>
              <a:rPr lang="en-US" sz="2000" dirty="0">
                <a:solidFill>
                  <a:srgbClr val="202124"/>
                </a:solidFill>
              </a:rPr>
              <a:t>u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)(∃</a:t>
            </a:r>
            <a:r>
              <a:rPr lang="en-US" sz="2000" dirty="0">
                <a:solidFill>
                  <a:srgbClr val="202124"/>
                </a:solidFill>
              </a:rPr>
              <a:t>t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)</a:t>
            </a:r>
            <a:r>
              <a:rPr lang="en-US" sz="2000" dirty="0">
                <a:solidFill>
                  <a:prstClr val="black"/>
                </a:solidFill>
              </a:rPr>
              <a:t>(∀z)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(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¬</a:t>
            </a:r>
            <a:r>
              <a:rPr lang="en-US" sz="2000" dirty="0">
                <a:solidFill>
                  <a:prstClr val="black"/>
                </a:solidFill>
              </a:rPr>
              <a:t> P(z, x) 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</a:rPr>
              <a:t>∨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202124"/>
                </a:solidFill>
              </a:rPr>
              <a:t>Q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202124"/>
                </a:solidFill>
              </a:rPr>
              <a:t>x, u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)) </a:t>
            </a:r>
            <a:r>
              <a:rPr lang="el-GR" sz="2000" dirty="0">
                <a:solidFill>
                  <a:prstClr val="black"/>
                </a:solidFill>
              </a:rPr>
              <a:t>ᴧ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¬</a:t>
            </a:r>
            <a:r>
              <a:rPr lang="en-US" sz="2000" dirty="0">
                <a:solidFill>
                  <a:prstClr val="black"/>
                </a:solidFill>
              </a:rPr>
              <a:t> P(z, x) 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</a:rPr>
              <a:t>∨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¬</a:t>
            </a:r>
            <a:r>
              <a:rPr lang="en-US" sz="2000" dirty="0">
                <a:solidFill>
                  <a:prstClr val="black"/>
                </a:solidFill>
              </a:rPr>
              <a:t> R(y, t))) </a:t>
            </a:r>
          </a:p>
          <a:p>
            <a:pPr marL="0" indent="0">
              <a:buNone/>
            </a:pPr>
            <a:r>
              <a:rPr lang="en-US" sz="2000" dirty="0"/>
              <a:t>Skolemization process applied to formula </a:t>
            </a:r>
            <a:r>
              <a:rPr lang="en-US" sz="2000" dirty="0">
                <a:solidFill>
                  <a:prstClr val="black"/>
                </a:solidFill>
              </a:rPr>
              <a:t>U</a:t>
            </a:r>
            <a:r>
              <a:rPr lang="en-US" sz="2000" baseline="-25000" dirty="0">
                <a:solidFill>
                  <a:prstClr val="black"/>
                </a:solidFill>
              </a:rPr>
              <a:t>2</a:t>
            </a:r>
            <a:r>
              <a:rPr lang="en-US" sz="2400" baseline="30000" dirty="0">
                <a:solidFill>
                  <a:prstClr val="black"/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=&gt; </a:t>
            </a:r>
            <a:r>
              <a:rPr lang="en-US" sz="2000" b="1" dirty="0" err="1">
                <a:solidFill>
                  <a:prstClr val="black"/>
                </a:solidFill>
              </a:rPr>
              <a:t>Skolem</a:t>
            </a:r>
            <a:r>
              <a:rPr lang="en-US" sz="2000" b="1" dirty="0">
                <a:solidFill>
                  <a:prstClr val="black"/>
                </a:solidFill>
              </a:rPr>
              <a:t> form</a:t>
            </a:r>
            <a:endParaRPr lang="en-US" sz="2400" b="1" baseline="30000" dirty="0">
              <a:solidFill>
                <a:prstClr val="black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A9736A-D482-4592-85F8-2FAD5D9EF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30" y="2769276"/>
            <a:ext cx="7850910" cy="1361397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  <a:r>
              <a:rPr lang="en-US" sz="2000" baseline="-25000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(∀x)(∀u)(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∀</a:t>
            </a:r>
            <a:r>
              <a:rPr lang="en-US" sz="2000" dirty="0">
                <a:solidFill>
                  <a:srgbClr val="202124"/>
                </a:solidFill>
                <a:latin typeface="Calibri" panose="020F0502020204030204"/>
              </a:rPr>
              <a:t>z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P(z, x)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∨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Q(x, 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)) </a:t>
            </a: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ᴧ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P(z, x)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∨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R(f(x), g(x, u))))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dirty="0">
                <a:solidFill>
                  <a:prstClr val="black"/>
                </a:solidFill>
              </a:rPr>
              <a:t>	 [y &lt;- f(x)], f is a unary </a:t>
            </a:r>
            <a:r>
              <a:rPr lang="en-US" sz="2000" dirty="0" err="1">
                <a:solidFill>
                  <a:prstClr val="black"/>
                </a:solidFill>
              </a:rPr>
              <a:t>Skolem</a:t>
            </a:r>
            <a:r>
              <a:rPr lang="en-US" sz="2000" dirty="0">
                <a:solidFill>
                  <a:prstClr val="black"/>
                </a:solidFill>
              </a:rPr>
              <a:t> function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2000" dirty="0"/>
              <a:t>	 [t &lt;- g(x, u)], g is binary a </a:t>
            </a:r>
            <a:r>
              <a:rPr lang="en-US" sz="2000" dirty="0" err="1"/>
              <a:t>Skolem</a:t>
            </a:r>
            <a:r>
              <a:rPr lang="en-US" sz="2000" dirty="0"/>
              <a:t> function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A480034-4F07-44ED-BAF1-29E7CC522D67}"/>
              </a:ext>
            </a:extLst>
          </p:cNvPr>
          <p:cNvSpPr txBox="1">
            <a:spLocks/>
          </p:cNvSpPr>
          <p:nvPr/>
        </p:nvSpPr>
        <p:spPr>
          <a:xfrm>
            <a:off x="1489364" y="2042679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496E820-472C-4DA5-A721-FDE8DC0600CE}"/>
              </a:ext>
            </a:extLst>
          </p:cNvPr>
          <p:cNvSpPr txBox="1">
            <a:spLocks/>
          </p:cNvSpPr>
          <p:nvPr/>
        </p:nvSpPr>
        <p:spPr>
          <a:xfrm>
            <a:off x="5521036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E8852101-4BE7-489D-85CB-C72AA65F5140}"/>
              </a:ext>
            </a:extLst>
          </p:cNvPr>
          <p:cNvSpPr txBox="1">
            <a:spLocks/>
          </p:cNvSpPr>
          <p:nvPr/>
        </p:nvSpPr>
        <p:spPr>
          <a:xfrm>
            <a:off x="9458753" y="-1191490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710EA0FA-14F8-406E-8621-8A4A6B1B626F}"/>
              </a:ext>
            </a:extLst>
          </p:cNvPr>
          <p:cNvSpPr txBox="1">
            <a:spLocks/>
          </p:cNvSpPr>
          <p:nvPr/>
        </p:nvSpPr>
        <p:spPr>
          <a:xfrm>
            <a:off x="2417618" y="2430462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53BCC21-2699-4E12-A128-BCD828FA480E}"/>
              </a:ext>
            </a:extLst>
          </p:cNvPr>
          <p:cNvSpPr txBox="1">
            <a:spLocks/>
          </p:cNvSpPr>
          <p:nvPr/>
        </p:nvSpPr>
        <p:spPr>
          <a:xfrm>
            <a:off x="1651000" y="5749491"/>
            <a:ext cx="8123382" cy="1108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AFB6990E-594E-4355-956C-67DD1DB4EC2C}"/>
              </a:ext>
            </a:extLst>
          </p:cNvPr>
          <p:cNvSpPr txBox="1">
            <a:spLocks/>
          </p:cNvSpPr>
          <p:nvPr/>
        </p:nvSpPr>
        <p:spPr>
          <a:xfrm>
            <a:off x="895130" y="4708090"/>
            <a:ext cx="7850910" cy="1108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obtain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clausal normal form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deleting the prefix of U</a:t>
            </a:r>
            <a:r>
              <a:rPr lang="en-US" sz="2000" baseline="-25000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U</a:t>
            </a:r>
            <a:r>
              <a:rPr lang="en-US" sz="2000" baseline="-25000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P(z, x)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∨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Q(x, 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)) </a:t>
            </a: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ᴧ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P(z, x)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∨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R(f(x), g(x, u)))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716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AFD5-313A-4A92-9263-C3BA3B2BB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58" y="28028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CF6E6-DB13-40A8-8ACE-E1246235D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353801" cy="3512993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 err="1"/>
              <a:t>Prenex</a:t>
            </a:r>
            <a:r>
              <a:rPr lang="en-US" sz="2400" b="1" dirty="0"/>
              <a:t> forms</a:t>
            </a:r>
            <a:r>
              <a:rPr lang="en-US" sz="2400" dirty="0"/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(∀x)(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∃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y)(∀z)(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∀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)(∃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¬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P(z, x)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∨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x, 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))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ᴧ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¬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P(z, x)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∨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¬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R(y, t)))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  <a:r>
              <a:rPr lang="en-US" sz="2400" baseline="-25000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(∀x)(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∃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y)(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∀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)(∃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(∀z)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¬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P(z, x)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∨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x, 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))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ᴧ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¬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P(z, x)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∨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¬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R(y, t)))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/>
              <a:t>Skolem</a:t>
            </a:r>
            <a:r>
              <a:rPr lang="en-US" sz="2400" b="1" dirty="0"/>
              <a:t> forms</a:t>
            </a:r>
            <a:r>
              <a:rPr lang="en-US" sz="2400" dirty="0"/>
              <a:t>:</a:t>
            </a:r>
            <a:r>
              <a:rPr lang="en-US" sz="2400" b="1" dirty="0"/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(∀x)(∀z)(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∀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¬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P(z, x)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∨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Q(x, 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))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ᴧ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¬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P(z, x)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∨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¬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R(f(x), g(x, z, u))))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</a:t>
            </a:r>
            <a:r>
              <a:rPr lang="en-US" sz="2400" baseline="-25000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(∀x)(∀u)(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∀</a:t>
            </a:r>
            <a:r>
              <a:rPr lang="en-US" sz="2400" dirty="0">
                <a:solidFill>
                  <a:srgbClr val="202124"/>
                </a:solidFill>
                <a:latin typeface="Calibri" panose="020F0502020204030204"/>
              </a:rPr>
              <a:t>z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¬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P(z, x)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∨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Q(x, 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))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ᴧ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¬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P(z, x)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∨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¬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R(f(x), g(x, u))))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Clausal normal forms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U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¬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P(z, x)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∨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Q(x, 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))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ᴧ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¬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P(z, x)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∨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¬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R(f(x), g(x, z, u)))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			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  <a:r>
              <a:rPr lang="en-US" sz="2400" baseline="-25000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¬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P(z, x)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∨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Q(x, 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))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ᴧ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¬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P(z, x)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∨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¬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R(f(x), g(x, u)))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6984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239F5D-9CBA-476B-A965-D0A7B8ECC250}"/>
</file>

<file path=customXml/itemProps2.xml><?xml version="1.0" encoding="utf-8"?>
<ds:datastoreItem xmlns:ds="http://schemas.openxmlformats.org/officeDocument/2006/customXml" ds:itemID="{78BC38D5-F2A2-43C1-9BCA-3AA9F65F4868}"/>
</file>

<file path=customXml/itemProps3.xml><?xml version="1.0" encoding="utf-8"?>
<ds:datastoreItem xmlns:ds="http://schemas.openxmlformats.org/officeDocument/2006/customXml" ds:itemID="{EC68C558-5E7E-40AA-9866-341CCFBEAE1A}"/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1232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Office Theme</vt:lpstr>
      <vt:lpstr>Problem Statement</vt:lpstr>
      <vt:lpstr>Theoretical Results</vt:lpstr>
      <vt:lpstr>Remark:</vt:lpstr>
      <vt:lpstr>PowerPoint Presentation</vt:lpstr>
      <vt:lpstr>U₃ = (∀x)(∃y)((∃z)P(z, x)  →  (∀u)(Q(x, u) ᴧ (∃z) ¬ R(y, z)))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VLAD - ANDREI GROZA</dc:creator>
  <cp:lastModifiedBy>VLAD-ANDREI GROZA</cp:lastModifiedBy>
  <cp:revision>9</cp:revision>
  <dcterms:created xsi:type="dcterms:W3CDTF">2021-11-22T09:06:11Z</dcterms:created>
  <dcterms:modified xsi:type="dcterms:W3CDTF">2021-12-08T10:33:33Z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