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0642B-7B79-423D-91C3-961C04C07E23}" v="10" dt="2021-12-07T17:27:02.966"/>
    <p1510:client id="{F92BB102-DF9C-400C-8847-40EE6A62105A}" v="772" dt="2021-12-07T17:17:4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6E0-95F4-4810-9872-12FA5989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Using a refinement of predicate resolution prove: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2785-B10D-4E9E-9DBD-B6A87082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⊢(∀x)(P(x)→Q(x))→((∀x)P(x)→(∃x)Q(x))</a:t>
            </a:r>
          </a:p>
          <a:p>
            <a:r>
              <a:rPr lang="en-US" sz="2800" dirty="0">
                <a:ea typeface="+mn-lt"/>
                <a:cs typeface="+mn-lt"/>
              </a:rPr>
              <a:t>⊬((∃x)P(x)∧(∃x)Q(x))→(∀x)(P(x)∧Q(x))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24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45C3-F076-424C-AE65-7C94C4B1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algorithm for Predicate Resolution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B30F3C8-7197-445E-A823-8641B4099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155" y="2188190"/>
            <a:ext cx="5915534" cy="4407779"/>
          </a:xfrm>
        </p:spPr>
      </p:pic>
    </p:spTree>
    <p:extLst>
      <p:ext uri="{BB962C8B-B14F-4D97-AF65-F5344CB8AC3E}">
        <p14:creationId xmlns:p14="http://schemas.microsoft.com/office/powerpoint/2010/main" val="13469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596-C723-4E27-B65D-F903EEF0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Results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0DACED-9DFA-4CEF-9DE3-B7081707D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961" y="2336873"/>
            <a:ext cx="5518580" cy="3599316"/>
          </a:xfrm>
        </p:spPr>
      </p:pic>
    </p:spTree>
    <p:extLst>
      <p:ext uri="{BB962C8B-B14F-4D97-AF65-F5344CB8AC3E}">
        <p14:creationId xmlns:p14="http://schemas.microsoft.com/office/powerpoint/2010/main" val="155130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C9FF-DA87-44E5-BE46-20BEA84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 the formulas: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8FCF-5939-4556-B43E-4A391509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U1 = (∀x)(P(x)→Q(x))→((∀x)P(x)→(∃x)Q(x))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U2 = ((∃x)P(x)∧(∃x)Q(x))→(∀x)(P(x)∧Q(x))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⊢U1 </a:t>
            </a:r>
            <a:r>
              <a:rPr lang="en-US" i="1" dirty="0"/>
              <a:t>if and only if </a:t>
            </a:r>
            <a:r>
              <a:rPr lang="en-US" dirty="0"/>
              <a:t>(</a:t>
            </a:r>
            <a:r>
              <a:rPr lang="en-US" dirty="0">
                <a:ea typeface="+mn-lt"/>
                <a:cs typeface="+mn-lt"/>
              </a:rPr>
              <a:t>¬U1</a:t>
            </a:r>
            <a:r>
              <a:rPr lang="en-US" dirty="0"/>
              <a:t>)</a:t>
            </a:r>
            <a:r>
              <a:rPr lang="en-US" baseline="30000" dirty="0"/>
              <a:t>c </a:t>
            </a:r>
            <a:r>
              <a:rPr lang="en-US" dirty="0">
                <a:ea typeface="+mn-lt"/>
                <a:cs typeface="+mn-lt"/>
              </a:rPr>
              <a:t>⊢</a:t>
            </a:r>
            <a:r>
              <a:rPr lang="en-US" baseline="30000" dirty="0" err="1">
                <a:ea typeface="+mn-lt"/>
                <a:cs typeface="+mn-lt"/>
              </a:rPr>
              <a:t>Pr</a:t>
            </a:r>
            <a:r>
              <a:rPr lang="en-US" baseline="-25000" dirty="0" err="1">
                <a:ea typeface="+mn-lt"/>
                <a:cs typeface="+mn-lt"/>
              </a:rPr>
              <a:t>Res</a:t>
            </a:r>
            <a:r>
              <a:rPr lang="en-US" dirty="0">
                <a:ea typeface="+mn-lt"/>
                <a:cs typeface="+mn-lt"/>
              </a:rPr>
              <a:t>□</a:t>
            </a:r>
          </a:p>
          <a:p>
            <a:r>
              <a:rPr lang="en-US" dirty="0"/>
              <a:t>⊬U2 </a:t>
            </a:r>
            <a:r>
              <a:rPr lang="en-US" i="1" dirty="0">
                <a:ea typeface="+mn-lt"/>
                <a:cs typeface="+mn-lt"/>
              </a:rPr>
              <a:t>if and only if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/>
              <a:t>¬U2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baseline="30000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⊬</a:t>
            </a:r>
            <a:r>
              <a:rPr lang="en-US" baseline="30000" dirty="0" err="1"/>
              <a:t>Pr</a:t>
            </a:r>
            <a:r>
              <a:rPr lang="en-US" baseline="-25000" dirty="0" err="1"/>
              <a:t>Res</a:t>
            </a:r>
            <a:r>
              <a:rPr lang="en-US" dirty="0"/>
              <a:t>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98B7-F298-4573-A07E-1AC4891C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21E-6FED-4B17-9654-CEDF9562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7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¬U1 = </a:t>
            </a:r>
            <a:r>
              <a:rPr lang="en-US" dirty="0">
                <a:ea typeface="+mn-lt"/>
                <a:cs typeface="+mn-lt"/>
              </a:rPr>
              <a:t>¬((</a:t>
            </a:r>
            <a:r>
              <a:rPr lang="en-US" dirty="0"/>
              <a:t>∀x)(P(x)→Q(x))→((∀x)P(x)→(∃x)Q(x)))       </a:t>
            </a:r>
            <a:r>
              <a:rPr lang="en-US" sz="1600" dirty="0"/>
              <a:t>replace '</a:t>
            </a:r>
            <a:r>
              <a:rPr lang="en-US" sz="1600" dirty="0">
                <a:ea typeface="+mn-lt"/>
                <a:cs typeface="+mn-lt"/>
              </a:rPr>
              <a:t>→</a:t>
            </a:r>
            <a:r>
              <a:rPr lang="en-US" sz="1600" dirty="0"/>
              <a:t>'</a:t>
            </a:r>
            <a:endParaRPr lang="en-US" sz="160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≡ (∀x)(P(x)→Q(x))∧¬((∀x)P(x)→(∃x)Q(x))</a:t>
            </a:r>
          </a:p>
          <a:p>
            <a:r>
              <a:rPr lang="en-US" dirty="0"/>
              <a:t>      ≡ (∀x)(P(x)→Q(x))∧(∀x)P(x)</a:t>
            </a:r>
            <a:r>
              <a:rPr lang="en-US" dirty="0">
                <a:ea typeface="+mn-lt"/>
                <a:cs typeface="+mn-lt"/>
              </a:rPr>
              <a:t>∧¬(∃x)Q(x)</a:t>
            </a:r>
          </a:p>
          <a:p>
            <a:r>
              <a:rPr lang="en-US" dirty="0"/>
              <a:t>      </a:t>
            </a:r>
            <a:r>
              <a:rPr lang="en-US" dirty="0">
                <a:ea typeface="+mn-lt"/>
                <a:cs typeface="+mn-lt"/>
              </a:rPr>
              <a:t>≡ (∀x)(¬P(x)∨Q(x))∧(∀x)P(x)∧¬(∃x)Q(x)      </a:t>
            </a:r>
            <a:r>
              <a:rPr lang="en-US" sz="1600" dirty="0">
                <a:ea typeface="+mn-lt"/>
                <a:cs typeface="+mn-lt"/>
              </a:rPr>
              <a:t>infinitary </a:t>
            </a:r>
            <a:r>
              <a:rPr lang="en-US" sz="1600" dirty="0" err="1">
                <a:ea typeface="+mn-lt"/>
                <a:cs typeface="+mn-lt"/>
              </a:rPr>
              <a:t>DeMorgan's</a:t>
            </a:r>
            <a:r>
              <a:rPr lang="en-US" sz="1600" dirty="0">
                <a:ea typeface="+mn-lt"/>
                <a:cs typeface="+mn-lt"/>
              </a:rPr>
              <a:t> law</a:t>
            </a:r>
          </a:p>
          <a:p>
            <a:r>
              <a:rPr lang="en-US" dirty="0"/>
              <a:t>      ≡ (∀x)(¬P(x)∨Q(x))∧(∀x)P(x)∧</a:t>
            </a:r>
            <a:r>
              <a:rPr lang="en-US" dirty="0">
                <a:ea typeface="+mn-lt"/>
                <a:cs typeface="+mn-lt"/>
              </a:rPr>
              <a:t>(∀x)¬Q(x)         </a:t>
            </a:r>
            <a:r>
              <a:rPr lang="en-US" sz="1600" dirty="0">
                <a:ea typeface="+mn-lt"/>
                <a:cs typeface="+mn-lt"/>
              </a:rPr>
              <a:t>rename variables</a:t>
            </a:r>
          </a:p>
          <a:p>
            <a:r>
              <a:rPr lang="en-US" dirty="0"/>
              <a:t>      </a:t>
            </a:r>
            <a:r>
              <a:rPr lang="en-US" dirty="0">
                <a:ea typeface="+mn-lt"/>
                <a:cs typeface="+mn-lt"/>
              </a:rPr>
              <a:t>≡ (∀x)(¬P(x)∨Q(x))∧(∀y)P(y)∧</a:t>
            </a:r>
            <a:r>
              <a:rPr lang="en-US" dirty="0"/>
              <a:t>(∀z)</a:t>
            </a:r>
            <a:r>
              <a:rPr lang="en-US" dirty="0">
                <a:ea typeface="+mn-lt"/>
                <a:cs typeface="+mn-lt"/>
              </a:rPr>
              <a:t>¬Q(z)</a:t>
            </a:r>
            <a:r>
              <a:rPr lang="en-US" dirty="0"/>
              <a:t>     </a:t>
            </a:r>
            <a:r>
              <a:rPr lang="en-US" sz="1600" dirty="0"/>
              <a:t>extraction of quantifiers</a:t>
            </a:r>
          </a:p>
          <a:p>
            <a:r>
              <a:rPr lang="en-US" dirty="0"/>
              <a:t>(</a:t>
            </a:r>
            <a:r>
              <a:rPr lang="en-US" dirty="0">
                <a:ea typeface="+mn-lt"/>
                <a:cs typeface="+mn-lt"/>
              </a:rPr>
              <a:t>¬U1</a:t>
            </a:r>
            <a:r>
              <a:rPr lang="en-US" dirty="0"/>
              <a:t>)</a:t>
            </a:r>
            <a:r>
              <a:rPr lang="en-US" baseline="30000" dirty="0"/>
              <a:t>p</a:t>
            </a:r>
            <a:r>
              <a:rPr lang="en-US" dirty="0"/>
              <a:t> = (∀x)(∀y)</a:t>
            </a:r>
            <a:r>
              <a:rPr lang="en-US" dirty="0">
                <a:ea typeface="+mn-lt"/>
                <a:cs typeface="+mn-lt"/>
              </a:rPr>
              <a:t>(∀z)(¬P(x)∨Q(x))∧P(y)∧¬Q(z)        </a:t>
            </a:r>
            <a:r>
              <a:rPr lang="en-US" sz="1600" dirty="0" err="1">
                <a:ea typeface="+mn-lt"/>
                <a:cs typeface="+mn-lt"/>
              </a:rPr>
              <a:t>prenex</a:t>
            </a:r>
            <a:r>
              <a:rPr lang="en-US" sz="1600" dirty="0">
                <a:ea typeface="+mn-lt"/>
                <a:cs typeface="+mn-lt"/>
              </a:rPr>
              <a:t> form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(¬U1)</a:t>
            </a:r>
            <a:r>
              <a:rPr lang="en-US" baseline="30000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 = (∀x)(∀y)(∀z)(¬P(x)∨Q(x))∧P(y)∧¬Q(z)        </a:t>
            </a:r>
            <a:r>
              <a:rPr lang="en-US" sz="1600" dirty="0" err="1">
                <a:ea typeface="+mn-lt"/>
                <a:cs typeface="+mn-lt"/>
              </a:rPr>
              <a:t>Skolen</a:t>
            </a:r>
            <a:r>
              <a:rPr lang="en-US" sz="1600" dirty="0">
                <a:ea typeface="+mn-lt"/>
                <a:cs typeface="+mn-lt"/>
              </a:rPr>
              <a:t> form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(¬U1)</a:t>
            </a:r>
            <a:r>
              <a:rPr lang="en-US" baseline="30000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= (¬P(x)∨Q(x))∧P(y)∧¬Q(z)                          </a:t>
            </a:r>
            <a:r>
              <a:rPr lang="en-US" sz="1600" dirty="0">
                <a:ea typeface="+mn-lt"/>
                <a:cs typeface="+mn-lt"/>
              </a:rPr>
              <a:t>clausal normal form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28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1B30-8A5E-482C-9BA2-8B9CEFBE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82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set of clauses:</a:t>
            </a:r>
          </a:p>
          <a:p>
            <a:r>
              <a:rPr lang="en-US" dirty="0"/>
              <a:t>S1 = {C1 = </a:t>
            </a:r>
            <a:r>
              <a:rPr lang="en-US" dirty="0">
                <a:ea typeface="+mn-lt"/>
                <a:cs typeface="+mn-lt"/>
              </a:rPr>
              <a:t>¬P(x)∨Q(x),</a:t>
            </a:r>
            <a:r>
              <a:rPr lang="en-US" dirty="0"/>
              <a:t> C2 = </a:t>
            </a:r>
            <a:r>
              <a:rPr lang="en-US" dirty="0">
                <a:ea typeface="+mn-lt"/>
                <a:cs typeface="+mn-lt"/>
              </a:rPr>
              <a:t>P(y)</a:t>
            </a:r>
            <a:r>
              <a:rPr lang="en-US" dirty="0"/>
              <a:t>, C3 = </a:t>
            </a:r>
            <a:r>
              <a:rPr lang="en-US" dirty="0">
                <a:ea typeface="+mn-lt"/>
                <a:cs typeface="+mn-lt"/>
              </a:rPr>
              <a:t>¬Q(z)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The resolvents:</a:t>
            </a:r>
          </a:p>
          <a:p>
            <a:endParaRPr lang="en-US" dirty="0"/>
          </a:p>
          <a:p>
            <a:r>
              <a:rPr lang="en-US" dirty="0"/>
              <a:t>C4 = </a:t>
            </a:r>
            <a:r>
              <a:rPr lang="en-US" dirty="0" err="1"/>
              <a:t>Res</a:t>
            </a:r>
            <a:r>
              <a:rPr lang="en-US" baseline="30000" dirty="0" err="1"/>
              <a:t>Pr</a:t>
            </a:r>
            <a:r>
              <a:rPr lang="en-US" baseline="-25000" dirty="0"/>
              <a:t>[</a:t>
            </a:r>
            <a:r>
              <a:rPr lang="en-US" baseline="-25000" dirty="0" err="1"/>
              <a:t>x</a:t>
            </a:r>
            <a:r>
              <a:rPr lang="en-US" baseline="-25000" dirty="0" err="1">
                <a:ea typeface="+mn-lt"/>
                <a:cs typeface="+mn-lt"/>
              </a:rPr>
              <a:t>←</a:t>
            </a:r>
            <a:r>
              <a:rPr lang="en-US" baseline="-25000" dirty="0" err="1"/>
              <a:t>z</a:t>
            </a:r>
            <a:r>
              <a:rPr lang="en-US" baseline="-25000" dirty="0"/>
              <a:t>]</a:t>
            </a:r>
            <a:r>
              <a:rPr lang="en-US" dirty="0"/>
              <a:t>(C1, C3) = ¬P(z)</a:t>
            </a:r>
          </a:p>
          <a:p>
            <a:r>
              <a:rPr lang="en-US" dirty="0"/>
              <a:t>C5 = </a:t>
            </a:r>
            <a:r>
              <a:rPr lang="en-US" dirty="0" err="1"/>
              <a:t>Res</a:t>
            </a:r>
            <a:r>
              <a:rPr lang="en-US" baseline="30000" dirty="0" err="1"/>
              <a:t>Pr</a:t>
            </a:r>
            <a:r>
              <a:rPr lang="en-US" baseline="-25000" dirty="0"/>
              <a:t>[</a:t>
            </a:r>
            <a:r>
              <a:rPr lang="en-US" baseline="-25000" dirty="0" err="1"/>
              <a:t>y←z</a:t>
            </a:r>
            <a:r>
              <a:rPr lang="en-US" baseline="-25000" dirty="0"/>
              <a:t>]</a:t>
            </a:r>
            <a:r>
              <a:rPr lang="en-US" dirty="0"/>
              <a:t>(C2, C4) = □</a:t>
            </a:r>
          </a:p>
          <a:p>
            <a:endParaRPr lang="en-US" dirty="0"/>
          </a:p>
          <a:p>
            <a:r>
              <a:rPr lang="en-US" dirty="0"/>
              <a:t>Thus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/>
              <a:t>¬U1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baseline="30000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⊢</a:t>
            </a:r>
            <a:r>
              <a:rPr lang="en-US" baseline="30000" dirty="0" err="1"/>
              <a:t>Pr</a:t>
            </a:r>
            <a:r>
              <a:rPr lang="en-US" baseline="-25000" dirty="0" err="1"/>
              <a:t>Res</a:t>
            </a:r>
            <a:r>
              <a:rPr lang="en-US" dirty="0"/>
              <a:t>□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Thus </a:t>
            </a:r>
            <a:r>
              <a:rPr lang="en-US" dirty="0">
                <a:ea typeface="+mn-lt"/>
                <a:cs typeface="+mn-lt"/>
              </a:rPr>
              <a:t>⊢U1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2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98B7-F298-4573-A07E-1AC4891C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21E-6FED-4B17-9654-CEDF9562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7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¬U2 = </a:t>
            </a:r>
            <a:r>
              <a:rPr lang="en-US" dirty="0">
                <a:ea typeface="+mn-lt"/>
                <a:cs typeface="+mn-lt"/>
              </a:rPr>
              <a:t>¬((∃x)P(x)∧(∃x)Q(x))→(∀x)(P(x)∧Q(x))</a:t>
            </a:r>
            <a:r>
              <a:rPr lang="en-US" dirty="0"/>
              <a:t>       </a:t>
            </a:r>
            <a:r>
              <a:rPr lang="en-US" sz="1600" dirty="0"/>
              <a:t>replace '</a:t>
            </a:r>
            <a:r>
              <a:rPr lang="en-US" sz="1600" dirty="0">
                <a:ea typeface="+mn-lt"/>
                <a:cs typeface="+mn-lt"/>
              </a:rPr>
              <a:t>→</a:t>
            </a:r>
            <a:r>
              <a:rPr lang="en-US" sz="1600" dirty="0"/>
              <a:t>'</a:t>
            </a:r>
            <a:endParaRPr lang="en-US" sz="16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≡ ((∃x)P(x)∧(∃x)Q(x))∧¬(∀x)(P(x)∧Q(x))      </a:t>
            </a:r>
            <a:r>
              <a:rPr lang="en-US" sz="1700" dirty="0">
                <a:ea typeface="+mn-lt"/>
                <a:cs typeface="+mn-lt"/>
              </a:rPr>
              <a:t>infinitary </a:t>
            </a:r>
            <a:r>
              <a:rPr lang="en-US" sz="1700" dirty="0" err="1">
                <a:ea typeface="+mn-lt"/>
                <a:cs typeface="+mn-lt"/>
              </a:rPr>
              <a:t>DeMorgan's</a:t>
            </a:r>
            <a:r>
              <a:rPr lang="en-US" sz="1700" dirty="0">
                <a:ea typeface="+mn-lt"/>
                <a:cs typeface="+mn-lt"/>
              </a:rPr>
              <a:t> law</a:t>
            </a:r>
          </a:p>
          <a:p>
            <a:r>
              <a:rPr lang="en-US" dirty="0">
                <a:ea typeface="+mn-lt"/>
                <a:cs typeface="+mn-lt"/>
              </a:rPr>
              <a:t>      ≡ (∃x)P(x)∧(∃x)Q(x)∧(∃x)(¬P(x)∨¬Q(x))</a:t>
            </a:r>
            <a:r>
              <a:rPr lang="en-US" dirty="0"/>
              <a:t>      </a:t>
            </a:r>
            <a:r>
              <a:rPr lang="en-US" dirty="0">
                <a:ea typeface="+mn-lt"/>
                <a:cs typeface="+mn-lt"/>
              </a:rPr>
              <a:t>   </a:t>
            </a:r>
            <a:r>
              <a:rPr lang="en-US" sz="1600" dirty="0">
                <a:ea typeface="+mn-lt"/>
                <a:cs typeface="+mn-lt"/>
              </a:rPr>
              <a:t>rename variables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      </a:t>
            </a:r>
            <a:r>
              <a:rPr lang="en-US" dirty="0">
                <a:ea typeface="+mn-lt"/>
                <a:cs typeface="+mn-lt"/>
              </a:rPr>
              <a:t>≡ (∃x)P(x)∧(∃y)Q(y)∧(∃z)(¬P(</a:t>
            </a:r>
            <a:r>
              <a:rPr lang="en-US" dirty="0"/>
              <a:t>z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/>
              <a:t>∨¬</a:t>
            </a:r>
            <a:r>
              <a:rPr lang="en-US" dirty="0">
                <a:ea typeface="+mn-lt"/>
                <a:cs typeface="+mn-lt"/>
              </a:rPr>
              <a:t>Q(z))</a:t>
            </a:r>
            <a:r>
              <a:rPr lang="en-US" dirty="0"/>
              <a:t>     </a:t>
            </a:r>
            <a:r>
              <a:rPr lang="en-US" sz="1600" dirty="0"/>
              <a:t>extraction of quantifiers</a:t>
            </a:r>
          </a:p>
          <a:p>
            <a:r>
              <a:rPr lang="en-US" dirty="0"/>
              <a:t>(</a:t>
            </a:r>
            <a:r>
              <a:rPr lang="en-US" dirty="0">
                <a:ea typeface="+mn-lt"/>
                <a:cs typeface="+mn-lt"/>
              </a:rPr>
              <a:t>¬U2</a:t>
            </a:r>
            <a:r>
              <a:rPr lang="en-US" dirty="0"/>
              <a:t>)</a:t>
            </a:r>
            <a:r>
              <a:rPr lang="en-US" baseline="30000" dirty="0"/>
              <a:t>p</a:t>
            </a:r>
            <a:r>
              <a:rPr lang="en-US" dirty="0"/>
              <a:t> = </a:t>
            </a:r>
            <a:r>
              <a:rPr lang="en-US" dirty="0">
                <a:ea typeface="+mn-lt"/>
                <a:cs typeface="+mn-lt"/>
              </a:rPr>
              <a:t>(∃x)(∃y)(∃z)P(x)∧Q(y)∧(¬P(z)∨¬Q(z))       </a:t>
            </a:r>
            <a:r>
              <a:rPr lang="en-US" sz="1600" dirty="0" err="1">
                <a:ea typeface="+mn-lt"/>
                <a:cs typeface="+mn-lt"/>
              </a:rPr>
              <a:t>prenex</a:t>
            </a:r>
            <a:r>
              <a:rPr lang="en-US" sz="1600" dirty="0">
                <a:ea typeface="+mn-lt"/>
                <a:cs typeface="+mn-lt"/>
              </a:rPr>
              <a:t> form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         </a:t>
            </a:r>
            <a:r>
              <a:rPr lang="en-US" sz="1600" dirty="0">
                <a:ea typeface="+mn-lt"/>
                <a:cs typeface="+mn-lt"/>
              </a:rPr>
              <a:t>[</a:t>
            </a:r>
            <a:r>
              <a:rPr lang="en-US" sz="1600" dirty="0" err="1">
                <a:ea typeface="+mn-lt"/>
                <a:cs typeface="+mn-lt"/>
              </a:rPr>
              <a:t>x←a</a:t>
            </a:r>
            <a:r>
              <a:rPr lang="en-US" sz="1600" dirty="0">
                <a:ea typeface="+mn-lt"/>
                <a:cs typeface="+mn-lt"/>
              </a:rPr>
              <a:t>], [</a:t>
            </a:r>
            <a:r>
              <a:rPr lang="en-US" sz="1600" dirty="0" err="1">
                <a:ea typeface="+mn-lt"/>
                <a:cs typeface="+mn-lt"/>
              </a:rPr>
              <a:t>y←b</a:t>
            </a:r>
            <a:r>
              <a:rPr lang="en-US" sz="1600" dirty="0">
                <a:ea typeface="+mn-lt"/>
                <a:cs typeface="+mn-lt"/>
              </a:rPr>
              <a:t>], [</a:t>
            </a:r>
            <a:r>
              <a:rPr lang="en-US" sz="1600" dirty="0" err="1">
                <a:ea typeface="+mn-lt"/>
                <a:cs typeface="+mn-lt"/>
              </a:rPr>
              <a:t>z←c</a:t>
            </a:r>
            <a:r>
              <a:rPr lang="en-US" sz="1600" dirty="0">
                <a:ea typeface="+mn-lt"/>
                <a:cs typeface="+mn-lt"/>
              </a:rPr>
              <a:t>]</a:t>
            </a:r>
          </a:p>
          <a:p>
            <a:r>
              <a:rPr lang="en-US" dirty="0">
                <a:ea typeface="+mn-lt"/>
                <a:cs typeface="+mn-lt"/>
              </a:rPr>
              <a:t>(¬U2)</a:t>
            </a:r>
            <a:r>
              <a:rPr lang="en-US" baseline="30000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 = P(a)∧Q(b)∧(¬P(c)∨¬Q(c))                          </a:t>
            </a:r>
            <a:r>
              <a:rPr lang="en-US" sz="1600" dirty="0" err="1">
                <a:ea typeface="+mn-lt"/>
                <a:cs typeface="+mn-lt"/>
              </a:rPr>
              <a:t>Skolen</a:t>
            </a:r>
            <a:r>
              <a:rPr lang="en-US" sz="1600" dirty="0">
                <a:ea typeface="+mn-lt"/>
                <a:cs typeface="+mn-lt"/>
              </a:rPr>
              <a:t> form</a:t>
            </a:r>
          </a:p>
          <a:p>
            <a:r>
              <a:rPr lang="en-US" dirty="0">
                <a:ea typeface="+mn-lt"/>
                <a:cs typeface="+mn-lt"/>
              </a:rPr>
              <a:t>(¬U2)</a:t>
            </a:r>
            <a:r>
              <a:rPr lang="en-US" baseline="30000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= P(a)∧Q(b)∧(¬P(c)∨¬Q(c))                        </a:t>
            </a:r>
            <a:r>
              <a:rPr lang="en-US" sz="1600" dirty="0">
                <a:ea typeface="+mn-lt"/>
                <a:cs typeface="+mn-lt"/>
              </a:rPr>
              <a:t>clausal normal form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19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1B30-8A5E-482C-9BA2-8B9CEFBE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8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set of clauses:</a:t>
            </a:r>
          </a:p>
          <a:p>
            <a:r>
              <a:rPr lang="en-US" dirty="0"/>
              <a:t>S2 = {C1' = </a:t>
            </a:r>
            <a:r>
              <a:rPr lang="en-US" dirty="0">
                <a:ea typeface="+mn-lt"/>
                <a:cs typeface="+mn-lt"/>
              </a:rPr>
              <a:t>P(a),</a:t>
            </a:r>
            <a:r>
              <a:rPr lang="en-US" dirty="0"/>
              <a:t> C2' = </a:t>
            </a:r>
            <a:r>
              <a:rPr lang="en-US" dirty="0">
                <a:ea typeface="+mn-lt"/>
                <a:cs typeface="+mn-lt"/>
              </a:rPr>
              <a:t>Q(b)</a:t>
            </a:r>
            <a:r>
              <a:rPr lang="en-US" dirty="0"/>
              <a:t>, C3' = </a:t>
            </a:r>
            <a:r>
              <a:rPr lang="en-US" dirty="0">
                <a:ea typeface="+mn-lt"/>
                <a:cs typeface="+mn-lt"/>
              </a:rPr>
              <a:t>¬P(c)∨¬Q(c)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P(a), P(c) and Q(b), Q(c) are not unifiable, as a, b, c are distinct constants, so the clauses C1', C2', C3' do not resolve.</a:t>
            </a:r>
          </a:p>
          <a:p>
            <a:endParaRPr lang="en-US" dirty="0"/>
          </a:p>
          <a:p>
            <a:r>
              <a:rPr lang="en-US" dirty="0"/>
              <a:t>Thus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/>
              <a:t>¬U2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baseline="30000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⊬</a:t>
            </a:r>
            <a:r>
              <a:rPr lang="en-US" baseline="30000" dirty="0" err="1"/>
              <a:t>Pr</a:t>
            </a:r>
            <a:r>
              <a:rPr lang="en-US" baseline="-25000" dirty="0" err="1"/>
              <a:t>Res</a:t>
            </a:r>
            <a:r>
              <a:rPr lang="en-US" dirty="0"/>
              <a:t>□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Thus </a:t>
            </a:r>
            <a:r>
              <a:rPr lang="en-US" dirty="0">
                <a:ea typeface="+mn-lt"/>
                <a:cs typeface="+mn-lt"/>
              </a:rPr>
              <a:t>⊬U2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9877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C1CCA1-6363-4B88-8B4D-30CE0BC89376}"/>
</file>

<file path=customXml/itemProps2.xml><?xml version="1.0" encoding="utf-8"?>
<ds:datastoreItem xmlns:ds="http://schemas.openxmlformats.org/officeDocument/2006/customXml" ds:itemID="{97083676-C779-4B21-A3D1-7368BA920057}"/>
</file>

<file path=customXml/itemProps3.xml><?xml version="1.0" encoding="utf-8"?>
<ds:datastoreItem xmlns:ds="http://schemas.openxmlformats.org/officeDocument/2006/customXml" ds:itemID="{2F6B2B58-38C9-4E25-9C5A-E5179AB359C2}"/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TM04033917[[fn=Berlin]]_novariants</vt:lpstr>
      <vt:lpstr>Predicate Resolution</vt:lpstr>
      <vt:lpstr>4. Using a refinement of predicate resolution prove:</vt:lpstr>
      <vt:lpstr>The algorithm for Predicate Resolution</vt:lpstr>
      <vt:lpstr>Theoretical Results</vt:lpstr>
      <vt:lpstr>We consider the formulas:</vt:lpstr>
      <vt:lpstr>Normal forms</vt:lpstr>
      <vt:lpstr>PowerPoint Presentation</vt:lpstr>
      <vt:lpstr>Normal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217</cp:revision>
  <dcterms:created xsi:type="dcterms:W3CDTF">2015-09-21T23:12:49Z</dcterms:created>
  <dcterms:modified xsi:type="dcterms:W3CDTF">2021-12-07T17:27:03Z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