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0642B-7B79-423D-91C3-961C04C07E23}" v="10" dt="2021-12-07T17:27:02.966"/>
    <p1510:client id="{BEEB1B7F-DA3A-44AD-8416-58F3DABB2974}" v="565" dt="2022-01-10T15:58:19.557"/>
    <p1510:client id="{F92BB102-DF9C-400C-8847-40EE6A62105A}" v="772" dt="2021-12-07T17:17:45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Exercise 6.3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6E0-95F4-4810-9872-12FA5989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Using </a:t>
            </a:r>
            <a:r>
              <a:rPr lang="en-US" sz="2800" dirty="0">
                <a:ea typeface="+mj-lt"/>
                <a:cs typeface="+mj-lt"/>
              </a:rPr>
              <a:t>the appropriate normal form write all the models of the following formulas: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2785-B10D-4E9E-9DBD-B6A87082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U3 = (</a:t>
            </a:r>
            <a:r>
              <a:rPr lang="en-US" sz="2800" dirty="0" err="1">
                <a:ea typeface="+mn-lt"/>
                <a:cs typeface="+mn-lt"/>
              </a:rPr>
              <a:t>p∧q→r</a:t>
            </a:r>
            <a:r>
              <a:rPr lang="en-US" sz="2800" dirty="0">
                <a:ea typeface="+mn-lt"/>
                <a:cs typeface="+mn-lt"/>
              </a:rPr>
              <a:t>)→(</a:t>
            </a:r>
            <a:r>
              <a:rPr lang="en-US" sz="2800" dirty="0" err="1">
                <a:ea typeface="+mn-lt"/>
                <a:cs typeface="+mn-lt"/>
              </a:rPr>
              <a:t>p→r</a:t>
            </a:r>
            <a:r>
              <a:rPr lang="en-US" sz="2800" dirty="0">
                <a:ea typeface="+mn-lt"/>
                <a:cs typeface="+mn-lt"/>
              </a:rPr>
              <a:t>)∧q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24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1596-C723-4E27-B65D-F903EEF0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E111BF-4C40-4E25-9630-5A8746CB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literal</a:t>
            </a:r>
            <a:r>
              <a:rPr lang="en-US" dirty="0"/>
              <a:t> is a propositional variable or its negation.</a:t>
            </a:r>
          </a:p>
          <a:p>
            <a:r>
              <a:rPr lang="en-US" dirty="0"/>
              <a:t>A </a:t>
            </a:r>
            <a:r>
              <a:rPr lang="en-US" b="1" i="1" dirty="0"/>
              <a:t>clause </a:t>
            </a:r>
            <a:r>
              <a:rPr lang="en-US" dirty="0"/>
              <a:t>is a disjunction of a finite number of literals.</a:t>
            </a:r>
          </a:p>
          <a:p>
            <a:r>
              <a:rPr lang="en-US" dirty="0"/>
              <a:t>A </a:t>
            </a:r>
            <a:r>
              <a:rPr lang="en-US" b="1" i="1" dirty="0"/>
              <a:t>cube</a:t>
            </a:r>
            <a:r>
              <a:rPr lang="en-US" dirty="0"/>
              <a:t> is a conjunction of a finite number of literals.</a:t>
            </a:r>
          </a:p>
          <a:p>
            <a:r>
              <a:rPr lang="en-US" dirty="0"/>
              <a:t>A formula is in </a:t>
            </a:r>
            <a:r>
              <a:rPr lang="en-US" b="1" i="1" dirty="0"/>
              <a:t>disjunctive normal form </a:t>
            </a:r>
            <a:r>
              <a:rPr lang="en-US" dirty="0"/>
              <a:t>if it is written as a disjunction of cubes.</a:t>
            </a:r>
            <a:endParaRPr lang="en-US" b="1" i="1" dirty="0"/>
          </a:p>
          <a:p>
            <a:r>
              <a:rPr lang="en-US" dirty="0">
                <a:ea typeface="+mn-lt"/>
                <a:cs typeface="+mn-lt"/>
              </a:rPr>
              <a:t>A formula is in </a:t>
            </a:r>
            <a:r>
              <a:rPr lang="en-US" b="1" i="1" dirty="0">
                <a:ea typeface="+mn-lt"/>
                <a:cs typeface="+mn-lt"/>
              </a:rPr>
              <a:t>conjunctive normal form </a:t>
            </a:r>
            <a:r>
              <a:rPr lang="en-US" dirty="0">
                <a:ea typeface="+mn-lt"/>
                <a:cs typeface="+mn-lt"/>
              </a:rPr>
              <a:t>if it is written as a conjunction of clauses.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0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C9FF-DA87-44E5-BE46-20BEA84F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U3 in DNF (normalization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8FCF-5939-4556-B43E-4A391509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U3 = (p∧q→</a:t>
            </a:r>
            <a:r>
              <a:rPr lang="en-US" baseline="-25000" dirty="0"/>
              <a:t>2</a:t>
            </a:r>
            <a:r>
              <a:rPr lang="en-US" dirty="0"/>
              <a:t>r)→</a:t>
            </a:r>
            <a:r>
              <a:rPr lang="en-US" baseline="-25000" dirty="0"/>
              <a:t>1</a:t>
            </a:r>
            <a:r>
              <a:rPr lang="en-US" dirty="0"/>
              <a:t>(p→</a:t>
            </a:r>
            <a:r>
              <a:rPr lang="en-US" baseline="-25000" dirty="0"/>
              <a:t>3</a:t>
            </a:r>
            <a:r>
              <a:rPr lang="en-US" dirty="0"/>
              <a:t>r)∧q</a:t>
            </a:r>
            <a:r>
              <a:rPr lang="en-US" dirty="0">
                <a:ea typeface="+mn-lt"/>
                <a:cs typeface="+mn-lt"/>
              </a:rPr>
              <a:t> ≡       </a:t>
            </a:r>
            <a:r>
              <a:rPr lang="en-US" sz="1400" dirty="0">
                <a:ea typeface="+mn-lt"/>
                <a:cs typeface="+mn-lt"/>
              </a:rPr>
              <a:t>replace implication 1 (U→V ≡ ¬U∨V) </a:t>
            </a:r>
            <a:endParaRPr lang="en-US" sz="1400" dirty="0"/>
          </a:p>
          <a:p>
            <a:r>
              <a:rPr lang="en-US" dirty="0"/>
              <a:t>     </a:t>
            </a:r>
            <a:r>
              <a:rPr lang="en-US" dirty="0">
                <a:ea typeface="+mn-lt"/>
                <a:cs typeface="+mn-lt"/>
              </a:rPr>
              <a:t>≡ ¬(p∧q→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r)∨(p→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r)∧q ≡       </a:t>
            </a:r>
            <a:r>
              <a:rPr lang="en-US" sz="1400" dirty="0">
                <a:ea typeface="+mn-lt"/>
                <a:cs typeface="+mn-lt"/>
              </a:rPr>
              <a:t>replace implication 1 (U→V ≡ ¬U∨V) </a:t>
            </a:r>
          </a:p>
          <a:p>
            <a:r>
              <a:rPr lang="en-US" dirty="0">
                <a:ea typeface="+mn-lt"/>
                <a:cs typeface="+mn-lt"/>
              </a:rPr>
              <a:t>     </a:t>
            </a:r>
            <a:r>
              <a:rPr lang="en-US" dirty="0"/>
              <a:t>≡ </a:t>
            </a:r>
            <a:r>
              <a:rPr lang="en-US" dirty="0">
                <a:ea typeface="+mn-lt"/>
                <a:cs typeface="+mn-lt"/>
              </a:rPr>
              <a:t>¬(¬(</a:t>
            </a:r>
            <a:r>
              <a:rPr lang="en-US" dirty="0" err="1">
                <a:ea typeface="+mn-lt"/>
                <a:cs typeface="+mn-lt"/>
              </a:rPr>
              <a:t>p∧q∨r</a:t>
            </a:r>
            <a:r>
              <a:rPr lang="en-US" dirty="0">
                <a:ea typeface="+mn-lt"/>
                <a:cs typeface="+mn-lt"/>
              </a:rPr>
              <a:t>)∨(¬</a:t>
            </a:r>
            <a:r>
              <a:rPr lang="en-US" dirty="0" err="1">
                <a:ea typeface="+mn-lt"/>
                <a:cs typeface="+mn-lt"/>
              </a:rPr>
              <a:t>p∨r</a:t>
            </a:r>
            <a:r>
              <a:rPr lang="en-US" dirty="0">
                <a:ea typeface="+mn-lt"/>
                <a:cs typeface="+mn-lt"/>
              </a:rPr>
              <a:t>)∧q ≡      </a:t>
            </a:r>
            <a:r>
              <a:rPr lang="en-US" sz="1400" dirty="0">
                <a:ea typeface="+mn-lt"/>
                <a:cs typeface="+mn-lt"/>
              </a:rPr>
              <a:t>apply de Morgan's law</a:t>
            </a:r>
            <a:endParaRPr lang="en-US" dirty="0"/>
          </a:p>
          <a:p>
            <a:r>
              <a:rPr lang="en-US" dirty="0"/>
              <a:t>     </a:t>
            </a:r>
            <a:r>
              <a:rPr lang="en-US" dirty="0">
                <a:ea typeface="+mn-lt"/>
                <a:cs typeface="+mn-lt"/>
              </a:rPr>
              <a:t>≡ (</a:t>
            </a:r>
            <a:r>
              <a:rPr lang="en-US" dirty="0" err="1">
                <a:ea typeface="+mn-lt"/>
                <a:cs typeface="+mn-lt"/>
              </a:rPr>
              <a:t>p∧q</a:t>
            </a:r>
            <a:r>
              <a:rPr lang="en-US" dirty="0">
                <a:ea typeface="+mn-lt"/>
                <a:cs typeface="+mn-lt"/>
              </a:rPr>
              <a:t>∨¬r)∨(¬</a:t>
            </a:r>
            <a:r>
              <a:rPr lang="en-US" dirty="0" err="1">
                <a:ea typeface="+mn-lt"/>
                <a:cs typeface="+mn-lt"/>
              </a:rPr>
              <a:t>p∨r</a:t>
            </a:r>
            <a:r>
              <a:rPr lang="en-US" dirty="0">
                <a:ea typeface="+mn-lt"/>
                <a:cs typeface="+mn-lt"/>
              </a:rPr>
              <a:t>)∧q ≡         </a:t>
            </a:r>
            <a:r>
              <a:rPr lang="en-US" sz="1400" dirty="0">
                <a:ea typeface="+mn-lt"/>
                <a:cs typeface="+mn-lt"/>
              </a:rPr>
              <a:t>distribution</a:t>
            </a:r>
          </a:p>
          <a:p>
            <a:r>
              <a:rPr lang="en-US" dirty="0">
                <a:ea typeface="+mn-lt"/>
                <a:cs typeface="+mn-lt"/>
              </a:rPr>
              <a:t>     ≡ (</a:t>
            </a:r>
            <a:r>
              <a:rPr lang="en-US" dirty="0" err="1">
                <a:ea typeface="+mn-lt"/>
                <a:cs typeface="+mn-lt"/>
              </a:rPr>
              <a:t>p∧q</a:t>
            </a:r>
            <a:r>
              <a:rPr lang="en-US" dirty="0">
                <a:ea typeface="+mn-lt"/>
                <a:cs typeface="+mn-lt"/>
              </a:rPr>
              <a:t>∨¬r)∨(¬</a:t>
            </a:r>
            <a:r>
              <a:rPr lang="en-US" dirty="0" err="1">
                <a:ea typeface="+mn-lt"/>
                <a:cs typeface="+mn-lt"/>
              </a:rPr>
              <a:t>p∧q</a:t>
            </a:r>
            <a:r>
              <a:rPr lang="en-US" dirty="0">
                <a:ea typeface="+mn-lt"/>
                <a:cs typeface="+mn-lt"/>
              </a:rPr>
              <a:t>)∨(</a:t>
            </a:r>
            <a:r>
              <a:rPr lang="en-US" dirty="0" err="1">
                <a:ea typeface="+mn-lt"/>
                <a:cs typeface="+mn-lt"/>
              </a:rPr>
              <a:t>r∧q</a:t>
            </a:r>
            <a:r>
              <a:rPr lang="en-US" dirty="0">
                <a:ea typeface="+mn-lt"/>
                <a:cs typeface="+mn-lt"/>
              </a:rPr>
              <a:t>)     </a:t>
            </a:r>
            <a:r>
              <a:rPr lang="en-US" sz="1400" dirty="0">
                <a:ea typeface="+mn-lt"/>
                <a:cs typeface="+mn-lt"/>
              </a:rPr>
              <a:t>3 cubes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98B7-F298-4573-A07E-1AC4891C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21E-6FED-4B17-9654-CEDF9562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3805"/>
            <a:ext cx="9613861" cy="4580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Cube (</a:t>
            </a:r>
            <a:r>
              <a:rPr lang="en-US" dirty="0" err="1">
                <a:ea typeface="+mn-lt"/>
                <a:cs typeface="+mn-lt"/>
              </a:rPr>
              <a:t>p∧q</a:t>
            </a:r>
            <a:r>
              <a:rPr lang="en-US" dirty="0">
                <a:ea typeface="+mn-lt"/>
                <a:cs typeface="+mn-lt"/>
              </a:rPr>
              <a:t>∨¬r):</a:t>
            </a:r>
          </a:p>
          <a:p>
            <a:r>
              <a:rPr lang="en-US" dirty="0">
                <a:ea typeface="+mn-lt"/>
                <a:cs typeface="+mn-lt"/>
              </a:rPr>
              <a:t>  i1: {p, q, r} → {T, F}; i1(p) = T, i1(q) = T, i1(r) = 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Cube </a:t>
            </a:r>
            <a:r>
              <a:rPr lang="en-US" dirty="0">
                <a:ea typeface="+mn-lt"/>
                <a:cs typeface="+mn-lt"/>
              </a:rPr>
              <a:t>(¬</a:t>
            </a:r>
            <a:r>
              <a:rPr lang="en-US" dirty="0" err="1">
                <a:ea typeface="+mn-lt"/>
                <a:cs typeface="+mn-lt"/>
              </a:rPr>
              <a:t>p∧q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/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  i2: {p, q, r} → {T, F}; i2(p) = F, i2(q) = T, i2(r) = 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  i3: {p, q, r} → {T, F}; i3(p) = F, i3(q) = T, i3(r) = F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Cube (</a:t>
            </a:r>
            <a:r>
              <a:rPr lang="en-US" dirty="0" err="1">
                <a:ea typeface="+mn-lt"/>
                <a:cs typeface="+mn-lt"/>
              </a:rPr>
              <a:t>r∧q</a:t>
            </a:r>
            <a:r>
              <a:rPr lang="en-US" dirty="0">
                <a:ea typeface="+mn-lt"/>
                <a:cs typeface="+mn-lt"/>
              </a:rPr>
              <a:t>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i4: {p, q, r} → {T, F}; i4(p) = T, i4(q) = T, i4(r) = T</a:t>
            </a:r>
          </a:p>
          <a:p>
            <a:r>
              <a:rPr lang="en-US" dirty="0">
                <a:ea typeface="+mn-lt"/>
                <a:cs typeface="+mn-lt"/>
              </a:rPr>
              <a:t>  i5: {p, q, r} → {T, F}; i5(p) = F, i5(q) = T, i5(r) = F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8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1B30-8A5E-482C-9BA2-8B9CEFBE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8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</a:t>
            </a:r>
            <a:r>
              <a:rPr lang="en-US" dirty="0">
                <a:ea typeface="+mn-lt"/>
                <a:cs typeface="+mn-lt"/>
              </a:rPr>
              <a:t> observe that i2 = i5</a:t>
            </a:r>
          </a:p>
          <a:p>
            <a:endParaRPr lang="en-US" dirty="0"/>
          </a:p>
          <a:p>
            <a:r>
              <a:rPr lang="en-US" dirty="0"/>
              <a:t>Thus, the models of U3 are i1, i2, i3, i4</a:t>
            </a:r>
          </a:p>
        </p:txBody>
      </p:sp>
    </p:spTree>
    <p:extLst>
      <p:ext uri="{BB962C8B-B14F-4D97-AF65-F5344CB8AC3E}">
        <p14:creationId xmlns:p14="http://schemas.microsoft.com/office/powerpoint/2010/main" val="476921115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B3754E-D286-47CB-8CF4-AA85C78B550E}"/>
</file>

<file path=customXml/itemProps2.xml><?xml version="1.0" encoding="utf-8"?>
<ds:datastoreItem xmlns:ds="http://schemas.openxmlformats.org/officeDocument/2006/customXml" ds:itemID="{746AAE1B-4FCC-4812-ACF0-258309595229}"/>
</file>

<file path=customXml/itemProps3.xml><?xml version="1.0" encoding="utf-8"?>
<ds:datastoreItem xmlns:ds="http://schemas.openxmlformats.org/officeDocument/2006/customXml" ds:itemID="{59990CD1-8805-47BC-BE0F-7BACB7D86E77}"/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TM04033917[[fn=Berlin]]_novariants</vt:lpstr>
      <vt:lpstr>Propositional Logic</vt:lpstr>
      <vt:lpstr>4. Using the appropriate normal form write all the models of the following formulas:</vt:lpstr>
      <vt:lpstr>Theoretical Results</vt:lpstr>
      <vt:lpstr>Convert U3 in DNF (normalization algorithm)</vt:lpstr>
      <vt:lpstr>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334</cp:revision>
  <dcterms:created xsi:type="dcterms:W3CDTF">2015-09-21T23:12:49Z</dcterms:created>
  <dcterms:modified xsi:type="dcterms:W3CDTF">2022-01-10T15:58:25Z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