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3813F-E614-12C8-23EF-C9EF6AD47330}" v="717" dt="2021-10-27T07:48:37.862"/>
    <p1510:client id="{5B35DC44-79F1-6D04-FE87-8A389BBD6ED3}" v="69" dt="2021-10-25T09:36:32.673"/>
    <p1510:client id="{6B90A6E6-E2F2-4FB2-8FAB-CF8E412FF6DB}" v="2590" dt="2021-10-19T11:34:05.256"/>
    <p1510:client id="{C0EA1BBE-6893-65C0-B91D-ED092B64E55F}" v="740" dt="2021-10-25T09:55:5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at empty education desk">
            <a:extLst>
              <a:ext uri="{FF2B5EF4-FFF2-40B4-BE49-F238E27FC236}">
                <a16:creationId xmlns:a16="http://schemas.microsoft.com/office/drawing/2014/main" id="{3C2E29C1-3DF7-4A67-B81A-5F1FE85BC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cs typeface="Calibri Light"/>
              </a:rPr>
              <a:t>Individual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György Ferenc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2021.10.20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738CB36-D375-4B94-A57E-5FB93EA3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595688"/>
            <a:ext cx="10064750" cy="704850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DCA8BF6-753C-4625-B472-EBADDE66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63" y="4368800"/>
            <a:ext cx="10064750" cy="779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81C39-7BB8-4749-8298-96225CFB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1033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DE690-F310-44D4-968F-9E46B6B5E2DC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Theoretical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AF22FD-F039-4DA7-99EF-D19D9D844E38}"/>
              </a:ext>
            </a:extLst>
          </p:cNvPr>
          <p:cNvSpPr>
            <a:spLocks noGrp="1"/>
          </p:cNvSpPr>
          <p:nvPr/>
        </p:nvSpPr>
        <p:spPr>
          <a:xfrm>
            <a:off x="4885518" y="894073"/>
            <a:ext cx="6555347" cy="362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i="1" dirty="0"/>
              <a:t>Inconsistency</a:t>
            </a:r>
            <a:endParaRPr lang="en-US" dirty="0"/>
          </a:p>
          <a:p>
            <a:pPr marL="457200" lvl="1">
              <a:spcBef>
                <a:spcPts val="0"/>
              </a:spcBef>
            </a:pPr>
            <a:r>
              <a:rPr lang="en-US" sz="2000" dirty="0"/>
              <a:t>      A formula U is inconsistent if it has no models &lt;=&gt; all interpretations are anti-models &lt;=&gt; all interpretations evaluate the formula as false.</a:t>
            </a:r>
            <a:endParaRPr lang="en-US" sz="2000" dirty="0">
              <a:latin typeface="Calibri"/>
              <a:cs typeface="Calibri"/>
            </a:endParaRPr>
          </a:p>
          <a:p>
            <a:pPr marL="457200"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Times New Roman"/>
              </a:rPr>
              <a:t>Disjunctive normal form</a:t>
            </a:r>
            <a:endParaRPr lang="en-US" sz="200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Times New Roman"/>
              </a:rPr>
              <a:t>A formula is in 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disjunctive normal form </a:t>
            </a:r>
            <a:r>
              <a:rPr lang="en-US" sz="2000">
                <a:latin typeface="Times New Roman"/>
                <a:ea typeface="+mn-lt"/>
                <a:cs typeface="Times New Roman"/>
              </a:rPr>
              <a:t>(DNF), if it is written as a disjunction of cubes: </a:t>
            </a:r>
            <a:endParaRPr lang="en-US" sz="200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6858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Arial,Sans-Serif"/>
              <a:buChar char="•"/>
            </a:pPr>
            <a:r>
              <a:rPr lang="en-US" sz="2000" b="1">
                <a:latin typeface="Times New Roman"/>
                <a:cs typeface="Times New Roman"/>
              </a:rPr>
              <a:t>Conjuctive normal form</a:t>
            </a:r>
            <a:endParaRPr lang="en-US" sz="200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,Sans-Serif"/>
              <a:buChar char="•"/>
            </a:pPr>
            <a:r>
              <a:rPr lang="en-US" sz="2000">
                <a:latin typeface="Times New Roman"/>
                <a:cs typeface="Times New Roman"/>
              </a:rPr>
              <a:t>A formula is in </a:t>
            </a:r>
            <a:r>
              <a:rPr lang="en-US" sz="2000" b="1">
                <a:latin typeface="Times New Roman"/>
                <a:cs typeface="Times New Roman"/>
              </a:rPr>
              <a:t>conjunctive normal form</a:t>
            </a:r>
            <a:r>
              <a:rPr lang="en-US" sz="2000">
                <a:latin typeface="Times New Roman"/>
                <a:cs typeface="Times New Roman"/>
              </a:rPr>
              <a:t> (CNF), if it is written as a conjunction of clauses:</a:t>
            </a:r>
            <a:r>
              <a:rPr lang="ro-RO" sz="2000" dirty="0">
                <a:latin typeface="Arial"/>
                <a:cs typeface="Arial"/>
              </a:rPr>
              <a:t> </a:t>
            </a:r>
            <a:endParaRPr lang="en-US" dirty="0"/>
          </a:p>
          <a:p>
            <a:pPr marL="45720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Picture 3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B1BF0025-896A-4325-8D29-88E293B4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240" y="2612761"/>
            <a:ext cx="1762125" cy="552450"/>
          </a:xfrm>
          <a:prstGeom prst="rect">
            <a:avLst/>
          </a:prstGeom>
        </p:spPr>
      </p:pic>
      <p:pic>
        <p:nvPicPr>
          <p:cNvPr id="4" name="Picture 4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479ABBAB-2B1C-47F0-8E85-8CF4C788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704" y="3959202"/>
            <a:ext cx="16097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89C7A-4867-4B64-8E77-4F43B994BD0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9FA2D-415A-41B7-9BD2-C9E513008B10}"/>
              </a:ext>
            </a:extLst>
          </p:cNvPr>
          <p:cNvSpPr txBox="1"/>
          <p:nvPr/>
        </p:nvSpPr>
        <p:spPr>
          <a:xfrm>
            <a:off x="302919" y="227660"/>
            <a:ext cx="111169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U</a:t>
            </a:r>
            <a:r>
              <a:rPr lang="en-US" sz="3600" baseline="-25000" dirty="0">
                <a:cs typeface="Calibri"/>
              </a:rPr>
              <a:t>3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ea typeface="+mn-lt"/>
                <a:cs typeface="+mn-lt"/>
              </a:rPr>
              <a:t>≡</a:t>
            </a:r>
            <a:r>
              <a:rPr lang="en-US" sz="3600" dirty="0">
                <a:cs typeface="Calibri"/>
              </a:rPr>
              <a:t> </a:t>
            </a:r>
            <a:r>
              <a:rPr lang="en-US" sz="3600" dirty="0">
                <a:highlight>
                  <a:srgbClr val="FFFF00"/>
                </a:highlight>
                <a:cs typeface="Calibri"/>
              </a:rPr>
              <a:t>(p </a:t>
            </a:r>
            <a:r>
              <a:rPr lang="en-US" sz="3600" b="1" dirty="0">
                <a:highlight>
                  <a:srgbClr val="FFFF00"/>
                </a:highlight>
                <a:cs typeface="Calibri"/>
              </a:rPr>
              <a:t>→</a:t>
            </a:r>
            <a:r>
              <a:rPr lang="en-US" sz="3600" dirty="0">
                <a:highlight>
                  <a:srgbClr val="FFFF00"/>
                </a:highlight>
                <a:cs typeface="Calibri"/>
              </a:rPr>
              <a:t> q)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cs typeface="Calibri"/>
              </a:rPr>
              <a:t>∧</a:t>
            </a:r>
            <a:r>
              <a:rPr lang="en-US" sz="3600" dirty="0">
                <a:cs typeface="Calibri"/>
              </a:rPr>
              <a:t> </a:t>
            </a:r>
            <a:r>
              <a:rPr lang="en-US" sz="3600" dirty="0">
                <a:highlight>
                  <a:srgbClr val="00FF00"/>
                </a:highlight>
                <a:cs typeface="Calibri"/>
              </a:rPr>
              <a:t>(</a:t>
            </a:r>
            <a:r>
              <a:rPr lang="en-US" sz="3600" dirty="0">
                <a:highlight>
                  <a:srgbClr val="00FFFF"/>
                </a:highlight>
                <a:cs typeface="Calibri"/>
              </a:rPr>
              <a:t>p </a:t>
            </a:r>
            <a:r>
              <a:rPr lang="en-US" sz="3600" b="1" dirty="0">
                <a:highlight>
                  <a:srgbClr val="00FFFF"/>
                </a:highlight>
                <a:cs typeface="Calibri"/>
              </a:rPr>
              <a:t>∧</a:t>
            </a:r>
            <a:r>
              <a:rPr lang="en-US" sz="3600" dirty="0">
                <a:highlight>
                  <a:srgbClr val="00FFFF"/>
                </a:highlight>
                <a:cs typeface="Calibri"/>
              </a:rPr>
              <a:t> q</a:t>
            </a:r>
            <a:r>
              <a:rPr lang="en-US" sz="3600" dirty="0">
                <a:highlight>
                  <a:srgbClr val="00FF00"/>
                </a:highlight>
                <a:cs typeface="Calibri"/>
              </a:rPr>
              <a:t> </a:t>
            </a:r>
            <a:r>
              <a:rPr lang="en-US" sz="3600" b="1" dirty="0">
                <a:highlight>
                  <a:srgbClr val="00FF00"/>
                </a:highlight>
                <a:cs typeface="Calibri"/>
              </a:rPr>
              <a:t>→</a:t>
            </a:r>
            <a:r>
              <a:rPr lang="en-US" sz="3600" dirty="0">
                <a:highlight>
                  <a:srgbClr val="00FF00"/>
                </a:highlight>
                <a:cs typeface="Calibri"/>
              </a:rPr>
              <a:t> r)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cs typeface="Calibri"/>
              </a:rPr>
              <a:t>∧</a:t>
            </a:r>
            <a:r>
              <a:rPr lang="en-US" sz="3600" dirty="0">
                <a:cs typeface="Calibri"/>
              </a:rPr>
              <a:t> (p </a:t>
            </a:r>
            <a:r>
              <a:rPr lang="en-US" sz="3600" b="1" dirty="0">
                <a:cs typeface="Calibri"/>
              </a:rPr>
              <a:t>∧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cs typeface="Calibri"/>
              </a:rPr>
              <a:t>¬</a:t>
            </a:r>
            <a:r>
              <a:rPr lang="en-US" sz="3600">
                <a:cs typeface="Calibri"/>
              </a:rPr>
              <a:t>r)   </a:t>
            </a:r>
            <a:r>
              <a:rPr lang="en-US" sz="2800">
                <a:ea typeface="+mn-lt"/>
                <a:cs typeface="+mn-lt"/>
              </a:rPr>
              <a:t>because (p </a:t>
            </a:r>
            <a:r>
              <a:rPr lang="en-US" sz="2800" b="1">
                <a:ea typeface="+mn-lt"/>
                <a:cs typeface="+mn-lt"/>
              </a:rPr>
              <a:t>→</a:t>
            </a:r>
            <a:r>
              <a:rPr lang="en-US" sz="2800">
                <a:ea typeface="+mn-lt"/>
                <a:cs typeface="+mn-lt"/>
              </a:rPr>
              <a:t> q) </a:t>
            </a:r>
            <a:r>
              <a:rPr lang="en-US" sz="2800" b="1">
                <a:ea typeface="+mn-lt"/>
                <a:cs typeface="+mn-lt"/>
              </a:rPr>
              <a:t>≡ </a:t>
            </a:r>
            <a:r>
              <a:rPr lang="en-US" sz="2800" dirty="0">
                <a:ea typeface="+mn-lt"/>
                <a:cs typeface="+mn-lt"/>
              </a:rPr>
              <a:t>(</a:t>
            </a:r>
            <a:r>
              <a:rPr lang="en-US" sz="2800" b="1" dirty="0">
                <a:ea typeface="+mn-lt"/>
                <a:cs typeface="+mn-lt"/>
              </a:rPr>
              <a:t>¬</a:t>
            </a:r>
            <a:r>
              <a:rPr lang="en-US" sz="2800">
                <a:ea typeface="+mn-lt"/>
                <a:cs typeface="+mn-lt"/>
              </a:rPr>
              <a:t>p </a:t>
            </a:r>
            <a:r>
              <a:rPr lang="en-US" sz="2800" b="1" dirty="0">
                <a:ea typeface="+mn-lt"/>
                <a:cs typeface="+mn-lt"/>
              </a:rPr>
              <a:t>V</a:t>
            </a:r>
            <a:r>
              <a:rPr lang="en-US" sz="2800" dirty="0">
                <a:ea typeface="+mn-lt"/>
                <a:cs typeface="+mn-lt"/>
              </a:rPr>
              <a:t> q)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450EB-B169-4247-82F9-5658B1262865}"/>
              </a:ext>
            </a:extLst>
          </p:cNvPr>
          <p:cNvSpPr txBox="1"/>
          <p:nvPr/>
        </p:nvSpPr>
        <p:spPr>
          <a:xfrm>
            <a:off x="302919" y="875647"/>
            <a:ext cx="11060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U</a:t>
            </a:r>
            <a:r>
              <a:rPr lang="en-US" sz="3600" baseline="-25000" dirty="0">
                <a:cs typeface="Calibri"/>
              </a:rPr>
              <a:t>3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ea typeface="+mn-lt"/>
                <a:cs typeface="+mn-lt"/>
              </a:rPr>
              <a:t>≡</a:t>
            </a:r>
            <a:r>
              <a:rPr lang="en-US" sz="3600" dirty="0">
                <a:cs typeface="Calibri"/>
              </a:rPr>
              <a:t> </a:t>
            </a:r>
            <a:r>
              <a:rPr lang="en-US" sz="3600" dirty="0">
                <a:highlight>
                  <a:srgbClr val="FFFF00"/>
                </a:highlight>
                <a:cs typeface="Calibri"/>
              </a:rPr>
              <a:t>(</a:t>
            </a:r>
            <a:r>
              <a:rPr lang="en-US" sz="3600" b="1" dirty="0">
                <a:highlight>
                  <a:srgbClr val="FFFF00"/>
                </a:highlight>
                <a:cs typeface="Calibri"/>
              </a:rPr>
              <a:t>¬</a:t>
            </a:r>
            <a:r>
              <a:rPr lang="en-US" sz="3600" dirty="0">
                <a:highlight>
                  <a:srgbClr val="FFFF00"/>
                </a:highlight>
                <a:cs typeface="Calibri"/>
              </a:rPr>
              <a:t>p </a:t>
            </a:r>
            <a:r>
              <a:rPr lang="en-US" sz="3600" b="1" dirty="0">
                <a:highlight>
                  <a:srgbClr val="FFFF00"/>
                </a:highlight>
                <a:cs typeface="Calibri"/>
              </a:rPr>
              <a:t>V</a:t>
            </a:r>
            <a:r>
              <a:rPr lang="en-US" sz="3600" dirty="0">
                <a:highlight>
                  <a:srgbClr val="FFFF00"/>
                </a:highlight>
                <a:cs typeface="Calibri"/>
              </a:rPr>
              <a:t> q)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cs typeface="Calibri"/>
              </a:rPr>
              <a:t>∧</a:t>
            </a:r>
            <a:r>
              <a:rPr lang="en-US" sz="3600" dirty="0">
                <a:cs typeface="Calibri"/>
              </a:rPr>
              <a:t> </a:t>
            </a:r>
            <a:r>
              <a:rPr lang="en-US" sz="3600" dirty="0">
                <a:highlight>
                  <a:srgbClr val="00FF00"/>
                </a:highlight>
                <a:cs typeface="Calibri"/>
              </a:rPr>
              <a:t>(</a:t>
            </a:r>
            <a:r>
              <a:rPr lang="en-US" sz="3600" b="1" dirty="0">
                <a:highlight>
                  <a:srgbClr val="00FF00"/>
                </a:highlight>
                <a:cs typeface="Calibri"/>
              </a:rPr>
              <a:t>¬</a:t>
            </a:r>
            <a:r>
              <a:rPr lang="en-US" sz="3600" dirty="0">
                <a:highlight>
                  <a:srgbClr val="00FF00"/>
                </a:highlight>
                <a:cs typeface="Calibri"/>
              </a:rPr>
              <a:t>(</a:t>
            </a:r>
            <a:r>
              <a:rPr lang="en-US" sz="3600" dirty="0">
                <a:highlight>
                  <a:srgbClr val="00FFFF"/>
                </a:highlight>
                <a:cs typeface="Calibri"/>
              </a:rPr>
              <a:t>p </a:t>
            </a:r>
            <a:r>
              <a:rPr lang="en-US" sz="3600" b="1" dirty="0">
                <a:highlight>
                  <a:srgbClr val="00FFFF"/>
                </a:highlight>
                <a:cs typeface="Calibri"/>
              </a:rPr>
              <a:t>∧</a:t>
            </a:r>
            <a:r>
              <a:rPr lang="en-US" sz="3600" dirty="0">
                <a:highlight>
                  <a:srgbClr val="00FFFF"/>
                </a:highlight>
                <a:cs typeface="Calibri"/>
              </a:rPr>
              <a:t> q</a:t>
            </a:r>
            <a:r>
              <a:rPr lang="en-US" sz="3600" dirty="0">
                <a:highlight>
                  <a:srgbClr val="00FF00"/>
                </a:highlight>
                <a:cs typeface="Calibri"/>
              </a:rPr>
              <a:t>) </a:t>
            </a:r>
            <a:r>
              <a:rPr lang="en-US" sz="3600" b="1" dirty="0">
                <a:highlight>
                  <a:srgbClr val="00FF00"/>
                </a:highlight>
                <a:cs typeface="Calibri"/>
              </a:rPr>
              <a:t>V</a:t>
            </a:r>
            <a:r>
              <a:rPr lang="en-US" sz="3600" dirty="0">
                <a:highlight>
                  <a:srgbClr val="00FF00"/>
                </a:highlight>
                <a:cs typeface="Calibri"/>
              </a:rPr>
              <a:t>  r)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cs typeface="Calibri"/>
              </a:rPr>
              <a:t>∧</a:t>
            </a:r>
            <a:r>
              <a:rPr lang="en-US" sz="3600" dirty="0">
                <a:cs typeface="Calibri"/>
              </a:rPr>
              <a:t> (p </a:t>
            </a:r>
            <a:r>
              <a:rPr lang="en-US" sz="3600" b="1" dirty="0">
                <a:cs typeface="Calibri"/>
              </a:rPr>
              <a:t>∧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cs typeface="Calibri"/>
              </a:rPr>
              <a:t>¬</a:t>
            </a:r>
            <a:r>
              <a:rPr lang="en-US" sz="3600" dirty="0">
                <a:cs typeface="Calibri"/>
              </a:rPr>
              <a:t>r) </a:t>
            </a:r>
            <a:r>
              <a:rPr lang="en-US" sz="2800">
                <a:cs typeface="Calibri"/>
              </a:rPr>
              <a:t>De Morgan Law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BDEF8-21A6-4FDF-95BB-ECFCD4F2C284}"/>
              </a:ext>
            </a:extLst>
          </p:cNvPr>
          <p:cNvSpPr txBox="1"/>
          <p:nvPr/>
        </p:nvSpPr>
        <p:spPr>
          <a:xfrm>
            <a:off x="302919" y="1391510"/>
            <a:ext cx="11416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U</a:t>
            </a:r>
            <a:r>
              <a:rPr lang="en-US" sz="3600" baseline="-25000">
                <a:cs typeface="Calibri"/>
              </a:rPr>
              <a:t>3</a:t>
            </a:r>
            <a:r>
              <a:rPr lang="en-US" sz="3600" dirty="0">
                <a:cs typeface="Calibri"/>
              </a:rPr>
              <a:t> </a:t>
            </a:r>
            <a:r>
              <a:rPr lang="en-US" sz="3600" b="1">
                <a:ea typeface="+mn-lt"/>
                <a:cs typeface="+mn-lt"/>
              </a:rPr>
              <a:t>≡</a:t>
            </a:r>
            <a:r>
              <a:rPr lang="en-US" sz="3600">
                <a:cs typeface="Calibri"/>
              </a:rPr>
              <a:t> (</a:t>
            </a:r>
            <a:r>
              <a:rPr lang="en-US" sz="3600" b="1">
                <a:cs typeface="Calibri"/>
              </a:rPr>
              <a:t>¬</a:t>
            </a:r>
            <a:r>
              <a:rPr lang="en-US" sz="3600">
                <a:cs typeface="Calibri"/>
              </a:rPr>
              <a:t>p </a:t>
            </a:r>
            <a:r>
              <a:rPr lang="en-US" sz="3600" b="1">
                <a:cs typeface="Calibri"/>
              </a:rPr>
              <a:t>V</a:t>
            </a:r>
            <a:r>
              <a:rPr lang="en-US" sz="3600">
                <a:cs typeface="Calibri"/>
              </a:rPr>
              <a:t> q) </a:t>
            </a:r>
            <a:r>
              <a:rPr lang="en-US" sz="3600" b="1">
                <a:cs typeface="Calibri"/>
              </a:rPr>
              <a:t>∧</a:t>
            </a:r>
            <a:r>
              <a:rPr lang="en-US" sz="3600">
                <a:cs typeface="Calibri"/>
              </a:rPr>
              <a:t> (</a:t>
            </a:r>
            <a:r>
              <a:rPr lang="en-US" sz="3600" b="1">
                <a:highlight>
                  <a:srgbClr val="00FFFF"/>
                </a:highlight>
                <a:cs typeface="Calibri"/>
              </a:rPr>
              <a:t>¬</a:t>
            </a:r>
            <a:r>
              <a:rPr lang="en-US" sz="3600">
                <a:highlight>
                  <a:srgbClr val="00FFFF"/>
                </a:highlight>
                <a:cs typeface="Calibri"/>
              </a:rPr>
              <a:t>p </a:t>
            </a:r>
            <a:r>
              <a:rPr lang="en-US" sz="3600" b="1" dirty="0">
                <a:highlight>
                  <a:srgbClr val="00FFFF"/>
                </a:highlight>
                <a:cs typeface="Calibri"/>
              </a:rPr>
              <a:t>V</a:t>
            </a:r>
            <a:r>
              <a:rPr lang="en-US" sz="3600" dirty="0">
                <a:highlight>
                  <a:srgbClr val="00FFFF"/>
                </a:highlight>
                <a:cs typeface="Calibri"/>
              </a:rPr>
              <a:t> </a:t>
            </a:r>
            <a:r>
              <a:rPr lang="en-US" sz="3600" b="1" dirty="0">
                <a:highlight>
                  <a:srgbClr val="00FFFF"/>
                </a:highlight>
                <a:ea typeface="+mn-lt"/>
                <a:cs typeface="+mn-lt"/>
              </a:rPr>
              <a:t>¬</a:t>
            </a:r>
            <a:r>
              <a:rPr lang="en-US" sz="3600" dirty="0">
                <a:highlight>
                  <a:srgbClr val="00FFFF"/>
                </a:highlight>
                <a:cs typeface="Calibri"/>
              </a:rPr>
              <a:t>q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cs typeface="Calibri"/>
              </a:rPr>
              <a:t>V</a:t>
            </a:r>
            <a:r>
              <a:rPr lang="en-US" sz="3600" dirty="0">
                <a:cs typeface="Calibri"/>
              </a:rPr>
              <a:t>  r) </a:t>
            </a:r>
            <a:r>
              <a:rPr lang="en-US" sz="3600" b="1" dirty="0">
                <a:cs typeface="Calibri"/>
              </a:rPr>
              <a:t>∧</a:t>
            </a:r>
            <a:r>
              <a:rPr lang="en-US" sz="3600" dirty="0">
                <a:cs typeface="Calibri"/>
              </a:rPr>
              <a:t> p </a:t>
            </a:r>
            <a:r>
              <a:rPr lang="en-US" sz="3600" b="1" dirty="0">
                <a:cs typeface="Calibri"/>
              </a:rPr>
              <a:t>∧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cs typeface="Calibri"/>
              </a:rPr>
              <a:t>¬</a:t>
            </a:r>
            <a:r>
              <a:rPr lang="en-US" sz="3600" dirty="0">
                <a:cs typeface="Calibri"/>
              </a:rPr>
              <a:t>r </a:t>
            </a:r>
            <a:r>
              <a:rPr lang="en-US" sz="2800" dirty="0">
                <a:cs typeface="Calibri"/>
              </a:rPr>
              <a:t>CNF with 4 clauses</a:t>
            </a:r>
            <a:endParaRPr lang="en-US" sz="28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F4217-BBF0-4166-A5AE-6696C4449051}"/>
              </a:ext>
            </a:extLst>
          </p:cNvPr>
          <p:cNvSpPr txBox="1"/>
          <p:nvPr/>
        </p:nvSpPr>
        <p:spPr>
          <a:xfrm>
            <a:off x="302919" y="2036269"/>
            <a:ext cx="11234858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U</a:t>
            </a:r>
            <a:r>
              <a:rPr lang="en-US" sz="3600" baseline="-25000">
                <a:cs typeface="Calibri"/>
              </a:rPr>
              <a:t>3</a:t>
            </a:r>
            <a:r>
              <a:rPr lang="en-US" sz="3600" dirty="0">
                <a:cs typeface="Calibri"/>
              </a:rPr>
              <a:t> </a:t>
            </a:r>
            <a:r>
              <a:rPr lang="en-US" sz="3600" b="1">
                <a:ea typeface="+mn-lt"/>
                <a:cs typeface="+mn-lt"/>
              </a:rPr>
              <a:t>≡</a:t>
            </a:r>
            <a:r>
              <a:rPr lang="en-US" sz="3600" dirty="0">
                <a:cs typeface="Calibri"/>
              </a:rPr>
              <a:t> </a:t>
            </a:r>
            <a:r>
              <a:rPr lang="en-US" sz="3600">
                <a:ea typeface="+mn-lt"/>
                <a:cs typeface="+mn-lt"/>
              </a:rPr>
              <a:t>(</a:t>
            </a:r>
            <a:r>
              <a:rPr lang="en-US" sz="3600" b="1">
                <a:cs typeface="Calibri"/>
              </a:rPr>
              <a:t>¬</a:t>
            </a:r>
            <a:r>
              <a:rPr lang="en-US" sz="3600">
                <a:cs typeface="Calibri"/>
              </a:rPr>
              <a:t>p </a:t>
            </a:r>
            <a:r>
              <a:rPr lang="en-US" sz="3600" b="1">
                <a:ea typeface="+mn-lt"/>
                <a:cs typeface="+mn-lt"/>
              </a:rPr>
              <a:t>∧ </a:t>
            </a:r>
            <a:r>
              <a:rPr lang="en-US" sz="3600" b="1" u="sng">
                <a:ea typeface="+mn-lt"/>
                <a:cs typeface="+mn-lt"/>
              </a:rPr>
              <a:t>¬</a:t>
            </a:r>
            <a:r>
              <a:rPr lang="en-US" sz="3600" u="sng">
                <a:ea typeface="+mn-lt"/>
                <a:cs typeface="+mn-lt"/>
              </a:rPr>
              <a:t>p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>
                <a:ea typeface="+mn-lt"/>
                <a:cs typeface="+mn-lt"/>
              </a:rPr>
              <a:t>∧ </a:t>
            </a:r>
            <a:r>
              <a:rPr lang="en-US" sz="3600" u="sng" dirty="0">
                <a:ea typeface="+mn-lt"/>
                <a:cs typeface="+mn-lt"/>
              </a:rPr>
              <a:t>p</a:t>
            </a:r>
            <a:r>
              <a:rPr lang="en-US" sz="3600" b="1" dirty="0">
                <a:ea typeface="+mn-lt"/>
                <a:cs typeface="+mn-lt"/>
              </a:rPr>
              <a:t> ∧ </a:t>
            </a:r>
            <a:r>
              <a:rPr lang="en-US" sz="3600" dirty="0">
                <a:ea typeface="+mn-lt"/>
                <a:cs typeface="+mn-lt"/>
              </a:rPr>
              <a:t>¬r)</a:t>
            </a:r>
            <a:r>
              <a:rPr lang="en-US" sz="3600" b="1" dirty="0">
                <a:ea typeface="+mn-lt"/>
                <a:cs typeface="+mn-lt"/>
              </a:rPr>
              <a:t> V </a:t>
            </a:r>
            <a:r>
              <a:rPr lang="en-US" sz="3600" dirty="0">
                <a:ea typeface="+mn-lt"/>
                <a:cs typeface="+mn-lt"/>
              </a:rPr>
              <a:t>(</a:t>
            </a:r>
            <a:r>
              <a:rPr lang="en-US" sz="3600" b="1" u="sng" dirty="0">
                <a:ea typeface="+mn-lt"/>
                <a:cs typeface="+mn-lt"/>
              </a:rPr>
              <a:t>¬</a:t>
            </a:r>
            <a:r>
              <a:rPr lang="en-US" sz="3600" u="sng" dirty="0">
                <a:ea typeface="+mn-lt"/>
                <a:cs typeface="+mn-lt"/>
              </a:rPr>
              <a:t>p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>
                <a:ea typeface="+mn-lt"/>
                <a:cs typeface="+mn-lt"/>
              </a:rPr>
              <a:t>∧ ¬</a:t>
            </a:r>
            <a:r>
              <a:rPr lang="en-US" sz="3600" dirty="0">
                <a:ea typeface="+mn-lt"/>
                <a:cs typeface="+mn-lt"/>
              </a:rPr>
              <a:t>q </a:t>
            </a:r>
            <a:r>
              <a:rPr lang="en-US" sz="3600" b="1" dirty="0">
                <a:ea typeface="+mn-lt"/>
                <a:cs typeface="+mn-lt"/>
              </a:rPr>
              <a:t>∧ </a:t>
            </a:r>
            <a:r>
              <a:rPr lang="en-US" sz="3600" u="sng" dirty="0">
                <a:ea typeface="+mn-lt"/>
                <a:cs typeface="+mn-lt"/>
              </a:rPr>
              <a:t>p</a:t>
            </a:r>
            <a:r>
              <a:rPr lang="en-US" sz="3600" b="1" dirty="0">
                <a:ea typeface="+mn-lt"/>
                <a:cs typeface="+mn-lt"/>
              </a:rPr>
              <a:t> ∧ ¬r</a:t>
            </a:r>
            <a:r>
              <a:rPr lang="en-US" sz="3600" dirty="0">
                <a:ea typeface="+mn-lt"/>
                <a:cs typeface="+mn-lt"/>
              </a:rPr>
              <a:t>)</a:t>
            </a:r>
            <a:r>
              <a:rPr lang="en-US" sz="3600" b="1" dirty="0">
                <a:ea typeface="+mn-lt"/>
                <a:cs typeface="+mn-lt"/>
              </a:rPr>
              <a:t> V </a:t>
            </a:r>
            <a:r>
              <a:rPr lang="en-US" sz="3600" dirty="0">
                <a:ea typeface="+mn-lt"/>
                <a:cs typeface="+mn-lt"/>
              </a:rPr>
              <a:t>(</a:t>
            </a:r>
            <a:r>
              <a:rPr lang="en-US" sz="3600" b="1" u="sng" dirty="0">
                <a:cs typeface="Calibri"/>
              </a:rPr>
              <a:t>¬</a:t>
            </a:r>
            <a:r>
              <a:rPr lang="en-US" sz="3600" u="sng" dirty="0">
                <a:ea typeface="+mn-lt"/>
                <a:cs typeface="+mn-lt"/>
              </a:rPr>
              <a:t>p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>
                <a:ea typeface="+mn-lt"/>
                <a:cs typeface="+mn-lt"/>
              </a:rPr>
              <a:t>∧ </a:t>
            </a:r>
            <a:r>
              <a:rPr lang="en-US" sz="3600" u="sng" dirty="0">
                <a:ea typeface="+mn-lt"/>
                <a:cs typeface="+mn-lt"/>
              </a:rPr>
              <a:t>r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>
                <a:ea typeface="+mn-lt"/>
                <a:cs typeface="+mn-lt"/>
              </a:rPr>
              <a:t>∧ </a:t>
            </a:r>
            <a:r>
              <a:rPr lang="en-US" sz="3600" u="sng" dirty="0">
                <a:ea typeface="+mn-lt"/>
                <a:cs typeface="+mn-lt"/>
              </a:rPr>
              <a:t>p</a:t>
            </a:r>
            <a:r>
              <a:rPr lang="en-US" sz="3600" b="1" dirty="0">
                <a:ea typeface="+mn-lt"/>
                <a:cs typeface="+mn-lt"/>
              </a:rPr>
              <a:t> ∧ </a:t>
            </a:r>
            <a:r>
              <a:rPr lang="en-US" sz="3600" u="sng" dirty="0">
                <a:ea typeface="+mn-lt"/>
                <a:cs typeface="+mn-lt"/>
              </a:rPr>
              <a:t>¬r</a:t>
            </a:r>
            <a:r>
              <a:rPr lang="en-US" sz="3600" dirty="0">
                <a:ea typeface="+mn-lt"/>
                <a:cs typeface="+mn-lt"/>
              </a:rPr>
              <a:t>)</a:t>
            </a:r>
            <a:r>
              <a:rPr lang="en-US" sz="3600" b="1">
                <a:ea typeface="+mn-lt"/>
                <a:cs typeface="+mn-lt"/>
              </a:rPr>
              <a:t> V </a:t>
            </a:r>
            <a:r>
              <a:rPr lang="en-US" sz="3600">
                <a:ea typeface="+mn-lt"/>
                <a:cs typeface="+mn-lt"/>
              </a:rPr>
              <a:t> (q </a:t>
            </a:r>
            <a:r>
              <a:rPr lang="en-US" sz="3600" b="1">
                <a:ea typeface="+mn-lt"/>
                <a:cs typeface="+mn-lt"/>
              </a:rPr>
              <a:t>∧ </a:t>
            </a:r>
            <a:r>
              <a:rPr lang="en-US" sz="3600" b="1" u="sng">
                <a:ea typeface="+mn-lt"/>
                <a:cs typeface="+mn-lt"/>
              </a:rPr>
              <a:t>¬</a:t>
            </a:r>
            <a:r>
              <a:rPr lang="en-US" sz="3600" u="sng">
                <a:ea typeface="+mn-lt"/>
                <a:cs typeface="+mn-lt"/>
              </a:rPr>
              <a:t>p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>
                <a:ea typeface="+mn-lt"/>
                <a:cs typeface="+mn-lt"/>
              </a:rPr>
              <a:t>∧ </a:t>
            </a:r>
            <a:r>
              <a:rPr lang="en-US" sz="3600" u="sng">
                <a:ea typeface="+mn-lt"/>
                <a:cs typeface="+mn-lt"/>
              </a:rPr>
              <a:t>p</a:t>
            </a:r>
            <a:r>
              <a:rPr lang="en-US" sz="3600" b="1">
                <a:ea typeface="+mn-lt"/>
                <a:cs typeface="+mn-lt"/>
              </a:rPr>
              <a:t> ∧ </a:t>
            </a:r>
            <a:r>
              <a:rPr lang="en-US" sz="3600">
                <a:ea typeface="+mn-lt"/>
                <a:cs typeface="+mn-lt"/>
              </a:rPr>
              <a:t>¬r)</a:t>
            </a:r>
            <a:r>
              <a:rPr lang="en-US" sz="3600" b="1">
                <a:ea typeface="+mn-lt"/>
                <a:cs typeface="+mn-lt"/>
              </a:rPr>
              <a:t> V </a:t>
            </a:r>
            <a:r>
              <a:rPr lang="en-US" sz="3600">
                <a:ea typeface="+mn-lt"/>
                <a:cs typeface="+mn-lt"/>
              </a:rPr>
              <a:t>(</a:t>
            </a:r>
            <a:r>
              <a:rPr lang="en-US" sz="3600" u="sng">
                <a:ea typeface="+mn-lt"/>
                <a:cs typeface="+mn-lt"/>
              </a:rPr>
              <a:t>q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>
                <a:ea typeface="+mn-lt"/>
                <a:cs typeface="+mn-lt"/>
              </a:rPr>
              <a:t>∧ </a:t>
            </a:r>
            <a:r>
              <a:rPr lang="en-US" sz="3600" b="1" u="sng">
                <a:ea typeface="+mn-lt"/>
                <a:cs typeface="+mn-lt"/>
              </a:rPr>
              <a:t>¬</a:t>
            </a:r>
            <a:r>
              <a:rPr lang="en-US" sz="3600" u="sng">
                <a:ea typeface="+mn-lt"/>
                <a:cs typeface="+mn-lt"/>
              </a:rPr>
              <a:t>q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>
                <a:ea typeface="+mn-lt"/>
                <a:cs typeface="+mn-lt"/>
              </a:rPr>
              <a:t>∧ </a:t>
            </a:r>
            <a:r>
              <a:rPr lang="en-US" sz="3600">
                <a:ea typeface="+mn-lt"/>
                <a:cs typeface="+mn-lt"/>
              </a:rPr>
              <a:t>p</a:t>
            </a:r>
            <a:r>
              <a:rPr lang="en-US" sz="3600" b="1">
                <a:ea typeface="+mn-lt"/>
                <a:cs typeface="+mn-lt"/>
              </a:rPr>
              <a:t> ∧ </a:t>
            </a:r>
            <a:r>
              <a:rPr lang="en-US" sz="3600">
                <a:ea typeface="+mn-lt"/>
                <a:cs typeface="+mn-lt"/>
              </a:rPr>
              <a:t>¬r)</a:t>
            </a:r>
            <a:r>
              <a:rPr lang="en-US" sz="3600" b="1">
                <a:ea typeface="+mn-lt"/>
                <a:cs typeface="+mn-lt"/>
              </a:rPr>
              <a:t> V </a:t>
            </a:r>
            <a:r>
              <a:rPr lang="en-US" sz="3600">
                <a:ea typeface="+mn-lt"/>
                <a:cs typeface="+mn-lt"/>
              </a:rPr>
              <a:t>(q</a:t>
            </a:r>
            <a:r>
              <a:rPr lang="en-US" sz="3600" b="1" dirty="0">
                <a:ea typeface="+mn-lt"/>
                <a:cs typeface="+mn-lt"/>
              </a:rPr>
              <a:t> </a:t>
            </a:r>
            <a:r>
              <a:rPr lang="en-US" sz="3600" b="1">
                <a:ea typeface="+mn-lt"/>
                <a:cs typeface="+mn-lt"/>
              </a:rPr>
              <a:t>∧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u="sng">
                <a:ea typeface="+mn-lt"/>
                <a:cs typeface="+mn-lt"/>
              </a:rPr>
              <a:t>r</a:t>
            </a:r>
            <a:r>
              <a:rPr lang="en-US" sz="3600" b="1" dirty="0">
                <a:ea typeface="+mn-lt"/>
                <a:cs typeface="+mn-lt"/>
              </a:rPr>
              <a:t> </a:t>
            </a:r>
            <a:r>
              <a:rPr lang="en-US" sz="3600" b="1">
                <a:ea typeface="+mn-lt"/>
                <a:cs typeface="+mn-lt"/>
              </a:rPr>
              <a:t>∧ </a:t>
            </a:r>
            <a:r>
              <a:rPr lang="en-US" sz="3600">
                <a:ea typeface="+mn-lt"/>
                <a:cs typeface="+mn-lt"/>
              </a:rPr>
              <a:t>p</a:t>
            </a:r>
            <a:r>
              <a:rPr lang="en-US" sz="3600" b="1">
                <a:ea typeface="+mn-lt"/>
                <a:cs typeface="+mn-lt"/>
              </a:rPr>
              <a:t> ∧ </a:t>
            </a:r>
            <a:r>
              <a:rPr lang="en-US" sz="3600" u="sng">
                <a:ea typeface="+mn-lt"/>
                <a:cs typeface="+mn-lt"/>
              </a:rPr>
              <a:t>¬r</a:t>
            </a:r>
            <a:r>
              <a:rPr lang="en-US" sz="3600">
                <a:ea typeface="+mn-lt"/>
                <a:cs typeface="+mn-lt"/>
              </a:rPr>
              <a:t>)</a:t>
            </a:r>
            <a:r>
              <a:rPr lang="en-US" sz="3600" b="1">
                <a:ea typeface="+mn-lt"/>
                <a:cs typeface="+mn-lt"/>
              </a:rPr>
              <a:t>  ≡ </a:t>
            </a:r>
            <a:r>
              <a:rPr lang="en-US" sz="3600">
                <a:ea typeface="+mn-lt"/>
                <a:cs typeface="+mn-lt"/>
              </a:rPr>
              <a:t>F </a:t>
            </a:r>
            <a:r>
              <a:rPr lang="en-US" sz="3600" b="1">
                <a:ea typeface="+mn-lt"/>
                <a:cs typeface="+mn-lt"/>
              </a:rPr>
              <a:t>V</a:t>
            </a:r>
            <a:r>
              <a:rPr lang="en-US" sz="3600">
                <a:ea typeface="+mn-lt"/>
                <a:cs typeface="+mn-lt"/>
              </a:rPr>
              <a:t> F </a:t>
            </a:r>
            <a:r>
              <a:rPr lang="en-US" sz="3600" b="1">
                <a:ea typeface="+mn-lt"/>
                <a:cs typeface="+mn-lt"/>
              </a:rPr>
              <a:t>V</a:t>
            </a:r>
            <a:r>
              <a:rPr lang="en-US" sz="3600">
                <a:ea typeface="+mn-lt"/>
                <a:cs typeface="+mn-lt"/>
              </a:rPr>
              <a:t> F </a:t>
            </a:r>
            <a:r>
              <a:rPr lang="en-US" sz="3600" b="1">
                <a:ea typeface="+mn-lt"/>
                <a:cs typeface="+mn-lt"/>
              </a:rPr>
              <a:t>V</a:t>
            </a:r>
            <a:r>
              <a:rPr lang="en-US" sz="3600">
                <a:ea typeface="+mn-lt"/>
                <a:cs typeface="+mn-lt"/>
              </a:rPr>
              <a:t> F </a:t>
            </a:r>
            <a:r>
              <a:rPr lang="en-US" sz="3600" b="1">
                <a:ea typeface="+mn-lt"/>
                <a:cs typeface="+mn-lt"/>
              </a:rPr>
              <a:t>V</a:t>
            </a:r>
            <a:r>
              <a:rPr lang="en-US" sz="3600">
                <a:ea typeface="+mn-lt"/>
                <a:cs typeface="+mn-lt"/>
              </a:rPr>
              <a:t> F </a:t>
            </a:r>
            <a:r>
              <a:rPr lang="en-US" sz="3600" b="1">
                <a:ea typeface="+mn-lt"/>
                <a:cs typeface="+mn-lt"/>
              </a:rPr>
              <a:t>V</a:t>
            </a:r>
            <a:r>
              <a:rPr lang="en-US" sz="3600">
                <a:ea typeface="+mn-lt"/>
                <a:cs typeface="+mn-lt"/>
              </a:rPr>
              <a:t> F </a:t>
            </a:r>
            <a:r>
              <a:rPr lang="en-US" sz="3600" b="1">
                <a:ea typeface="+mn-lt"/>
                <a:cs typeface="+mn-lt"/>
              </a:rPr>
              <a:t>≡</a:t>
            </a:r>
            <a:r>
              <a:rPr lang="en-US" sz="3600">
                <a:ea typeface="+mn-lt"/>
                <a:cs typeface="+mn-lt"/>
              </a:rPr>
              <a:t> F  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DNF with 6 cubes, wich</a:t>
            </a:r>
            <a:r>
              <a:rPr lang="en-US" sz="2800" dirty="0">
                <a:ea typeface="+mn-lt"/>
                <a:cs typeface="+mn-lt"/>
              </a:rPr>
              <a:t> are inconsistent because they contain a pair of opposite literals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0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81C39-7BB8-4749-8298-96225CFB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Conclusion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326E6-A17C-4D8E-885B-C7CB6CD80218}"/>
              </a:ext>
            </a:extLst>
          </p:cNvPr>
          <p:cNvSpPr txBox="1"/>
          <p:nvPr/>
        </p:nvSpPr>
        <p:spPr>
          <a:xfrm>
            <a:off x="970844" y="2748844"/>
            <a:ext cx="105043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Because of the previous transformations we can say that U</a:t>
            </a:r>
            <a:r>
              <a:rPr lang="en-US" sz="3600" baseline="-25000" dirty="0"/>
              <a:t>3</a:t>
            </a:r>
            <a:r>
              <a:rPr lang="en-US" sz="3600" dirty="0"/>
              <a:t> is inconsistent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208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045C72-CEE6-4174-9BC2-10724A76DA33}"/>
</file>

<file path=customXml/itemProps2.xml><?xml version="1.0" encoding="utf-8"?>
<ds:datastoreItem xmlns:ds="http://schemas.openxmlformats.org/officeDocument/2006/customXml" ds:itemID="{F78E17C5-FE77-44C4-9DAC-DCA97C851882}"/>
</file>

<file path=customXml/itemProps3.xml><?xml version="1.0" encoding="utf-8"?>
<ds:datastoreItem xmlns:ds="http://schemas.openxmlformats.org/officeDocument/2006/customXml" ds:itemID="{DCF33AED-C183-4546-ABA3-5A249249E04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Individual Homework</vt:lpstr>
      <vt:lpstr>Problem Statement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631</cp:revision>
  <dcterms:created xsi:type="dcterms:W3CDTF">2021-10-19T08:56:07Z</dcterms:created>
  <dcterms:modified xsi:type="dcterms:W3CDTF">2021-10-27T07:49:04Z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