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65" r:id="rId6"/>
    <p:sldId id="266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C8E73-5D3E-43AE-9305-296F4D702D45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12091-A1A9-426A-AA1E-77B6475275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71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73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0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60F1FF-3000-41F7-8840-60A9962994C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7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864" y="603849"/>
            <a:ext cx="9653943" cy="2094566"/>
          </a:xfrm>
        </p:spPr>
        <p:txBody>
          <a:bodyPr/>
          <a:lstStyle/>
          <a:p>
            <a:r>
              <a:rPr lang="en-US" dirty="0"/>
              <a:t>Individual 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1600" y="2698415"/>
                <a:ext cx="12090399" cy="2353645"/>
              </a:xfrm>
            </p:spPr>
            <p:txBody>
              <a:bodyPr/>
              <a:lstStyle/>
              <a:p>
                <a:r>
                  <a:rPr lang="en-GB" dirty="0"/>
                  <a:t>2.3) </a:t>
                </a:r>
                <a:r>
                  <a:rPr lang="en-US" dirty="0"/>
                  <a:t>Simplify the following Boolean functions of 4 variables using Karnaugh diagrams</a:t>
                </a:r>
                <a:r>
                  <a:rPr lang="en-GB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∨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∨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∨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∨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∨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∨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				 </a:t>
                </a:r>
                <a:r>
                  <a:rPr lang="ro-RO" dirty="0">
                    <a:solidFill>
                      <a:schemeClr val="tx1"/>
                    </a:solidFill>
                  </a:rPr>
                  <a:t>∨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1600" y="2698415"/>
                <a:ext cx="12090399" cy="2353645"/>
              </a:xfrm>
              <a:blipFill>
                <a:blip r:embed="rId2"/>
                <a:stretch>
                  <a:fillRect l="-555" t="-155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940" y="603849"/>
            <a:ext cx="307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Harangus Dan-</a:t>
            </a:r>
            <a:r>
              <a:rPr lang="en-US" dirty="0" err="1"/>
              <a:t>Ioan</a:t>
            </a:r>
            <a:endParaRPr lang="en-US" dirty="0"/>
          </a:p>
          <a:p>
            <a:r>
              <a:rPr lang="en-US" dirty="0"/>
              <a:t>Group 913</a:t>
            </a:r>
          </a:p>
        </p:txBody>
      </p:sp>
    </p:spTree>
    <p:extLst>
      <p:ext uri="{BB962C8B-B14F-4D97-AF65-F5344CB8AC3E}">
        <p14:creationId xmlns:p14="http://schemas.microsoft.com/office/powerpoint/2010/main" val="27317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Theoretical results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955D5EFC-5601-4872-90D6-D4C0B024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68993"/>
            <a:ext cx="8393114" cy="53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Theoretical results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BB71580C-7BFD-4FD9-B057-C198C628B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545" y="1285874"/>
            <a:ext cx="8019005" cy="5303021"/>
          </a:xfrm>
        </p:spPr>
      </p:pic>
    </p:spTree>
    <p:extLst>
      <p:ext uri="{BB962C8B-B14F-4D97-AF65-F5344CB8AC3E}">
        <p14:creationId xmlns:p14="http://schemas.microsoft.com/office/powerpoint/2010/main" val="348122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Theoretical results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D34F4285-88E6-4135-8EC0-5FD2EC3D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234113"/>
            <a:ext cx="7743826" cy="54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6" y="252693"/>
            <a:ext cx="9404723" cy="1400530"/>
          </a:xfrm>
        </p:spPr>
        <p:txBody>
          <a:bodyPr/>
          <a:lstStyle/>
          <a:p>
            <a:r>
              <a:rPr lang="en-US" b="1" dirty="0"/>
              <a:t>Theoretical results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A46DA6C-D447-4AD4-8D24-C5F09BE5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6" y="1123950"/>
            <a:ext cx="7200108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6" y="252693"/>
            <a:ext cx="9404723" cy="1400530"/>
          </a:xfrm>
        </p:spPr>
        <p:txBody>
          <a:bodyPr/>
          <a:lstStyle/>
          <a:p>
            <a:r>
              <a:rPr lang="en-US" b="1" dirty="0"/>
              <a:t>Theoretical results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48413C0A-C486-471C-B672-0BD236F2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5" y="1048208"/>
            <a:ext cx="7737904" cy="56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3747" y="1152983"/>
                <a:ext cx="9957234" cy="54002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/>
                      <m:t>∨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- DCF</a:t>
                </a:r>
              </a:p>
              <a:p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747" y="1152983"/>
                <a:ext cx="9957234" cy="5400217"/>
              </a:xfrm>
              <a:blipFill>
                <a:blip r:embed="rId2"/>
                <a:stretch>
                  <a:fillRect l="-306" t="-564" r="-10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5">
                <a:extLst>
                  <a:ext uri="{FF2B5EF4-FFF2-40B4-BE49-F238E27FC236}">
                    <a16:creationId xmlns:a16="http://schemas.microsoft.com/office/drawing/2014/main" id="{A939F375-7C47-42A2-A8F3-7C3152EDA7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395021"/>
                  </p:ext>
                </p:extLst>
              </p:nvPr>
            </p:nvGraphicFramePr>
            <p:xfrm>
              <a:off x="129308" y="2618460"/>
              <a:ext cx="7084292" cy="33443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0954">
                      <a:extLst>
                        <a:ext uri="{9D8B030D-6E8A-4147-A177-3AD203B41FA5}">
                          <a16:colId xmlns:a16="http://schemas.microsoft.com/office/drawing/2014/main" val="1051488257"/>
                        </a:ext>
                      </a:extLst>
                    </a:gridCol>
                    <a:gridCol w="1172764">
                      <a:extLst>
                        <a:ext uri="{9D8B030D-6E8A-4147-A177-3AD203B41FA5}">
                          <a16:colId xmlns:a16="http://schemas.microsoft.com/office/drawing/2014/main" val="3467798779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424060199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548178651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1028292368"/>
                        </a:ext>
                      </a:extLst>
                    </a:gridCol>
                  </a:tblGrid>
                  <a:tr h="66886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840494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ro-RO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1634863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ro-RO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960827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6971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8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/>
                        </a:p>
                        <a:p>
                          <a:endParaRPr lang="ro-RO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1260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5">
                <a:extLst>
                  <a:ext uri="{FF2B5EF4-FFF2-40B4-BE49-F238E27FC236}">
                    <a16:creationId xmlns:a16="http://schemas.microsoft.com/office/drawing/2014/main" id="{A939F375-7C47-42A2-A8F3-7C3152EDA7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395021"/>
                  </p:ext>
                </p:extLst>
              </p:nvPr>
            </p:nvGraphicFramePr>
            <p:xfrm>
              <a:off x="129308" y="2618460"/>
              <a:ext cx="7084292" cy="33443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0954">
                      <a:extLst>
                        <a:ext uri="{9D8B030D-6E8A-4147-A177-3AD203B41FA5}">
                          <a16:colId xmlns:a16="http://schemas.microsoft.com/office/drawing/2014/main" val="1051488257"/>
                        </a:ext>
                      </a:extLst>
                    </a:gridCol>
                    <a:gridCol w="1172764">
                      <a:extLst>
                        <a:ext uri="{9D8B030D-6E8A-4147-A177-3AD203B41FA5}">
                          <a16:colId xmlns:a16="http://schemas.microsoft.com/office/drawing/2014/main" val="3467798779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424060199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548178651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1028292368"/>
                        </a:ext>
                      </a:extLst>
                    </a:gridCol>
                  </a:tblGrid>
                  <a:tr h="668867"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366" t="-4545" r="-326740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840494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142708" t="-104545" r="-364583" b="-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545" r="-200429" b="-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1634863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142708" t="-204545" r="-36458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301293" t="-204545" r="-10129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399571" t="-204545" r="-858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960827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6971"/>
                      </a:ext>
                    </a:extLst>
                  </a:tr>
                  <a:tr h="66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142708" t="-404545" r="-36458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4545" r="-20042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301293" t="-404545" r="-10129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>
                        <a:blipFill>
                          <a:blip r:embed="rId3"/>
                          <a:stretch>
                            <a:fillRect l="-399571" t="-404545" r="-858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12603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Conector drept 6">
            <a:extLst>
              <a:ext uri="{FF2B5EF4-FFF2-40B4-BE49-F238E27FC236}">
                <a16:creationId xmlns:a16="http://schemas.microsoft.com/office/drawing/2014/main" id="{382216FC-E30A-4529-90E3-53F60B0BFDA6}"/>
              </a:ext>
            </a:extLst>
          </p:cNvPr>
          <p:cNvCxnSpPr>
            <a:cxnSpLocks/>
          </p:cNvCxnSpPr>
          <p:nvPr/>
        </p:nvCxnSpPr>
        <p:spPr>
          <a:xfrm>
            <a:off x="129308" y="2627696"/>
            <a:ext cx="1662545" cy="65655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Dreptunghi: colțuri rotunjite 16">
            <a:extLst>
              <a:ext uri="{FF2B5EF4-FFF2-40B4-BE49-F238E27FC236}">
                <a16:creationId xmlns:a16="http://schemas.microsoft.com/office/drawing/2014/main" id="{8BC27144-6F98-4B68-85B4-FFBDA9E8974E}"/>
              </a:ext>
            </a:extLst>
          </p:cNvPr>
          <p:cNvSpPr/>
          <p:nvPr/>
        </p:nvSpPr>
        <p:spPr>
          <a:xfrm>
            <a:off x="1958109" y="5340353"/>
            <a:ext cx="4969164" cy="38313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27A46070-47F4-4684-A7DE-BEAE327CBAA8}"/>
              </a:ext>
            </a:extLst>
          </p:cNvPr>
          <p:cNvSpPr/>
          <p:nvPr/>
        </p:nvSpPr>
        <p:spPr>
          <a:xfrm>
            <a:off x="4705926" y="4002781"/>
            <a:ext cx="2189018" cy="38313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Formă liberă: formă 30">
            <a:extLst>
              <a:ext uri="{FF2B5EF4-FFF2-40B4-BE49-F238E27FC236}">
                <a16:creationId xmlns:a16="http://schemas.microsoft.com/office/drawing/2014/main" id="{EB310285-8EEA-46BF-956B-41A63B0FFB42}"/>
              </a:ext>
            </a:extLst>
          </p:cNvPr>
          <p:cNvSpPr/>
          <p:nvPr/>
        </p:nvSpPr>
        <p:spPr>
          <a:xfrm>
            <a:off x="1560945" y="4014143"/>
            <a:ext cx="1330087" cy="473324"/>
          </a:xfrm>
          <a:custGeom>
            <a:avLst/>
            <a:gdLst>
              <a:gd name="connsiteX0" fmla="*/ 36946 w 1099179"/>
              <a:gd name="connsiteY0" fmla="*/ 0 h 387927"/>
              <a:gd name="connsiteX1" fmla="*/ 1099127 w 1099179"/>
              <a:gd name="connsiteY1" fmla="*/ 138545 h 387927"/>
              <a:gd name="connsiteX2" fmla="*/ 0 w 1099179"/>
              <a:gd name="connsiteY2" fmla="*/ 387927 h 38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179" h="387927">
                <a:moveTo>
                  <a:pt x="36946" y="0"/>
                </a:moveTo>
                <a:cubicBezTo>
                  <a:pt x="571115" y="36945"/>
                  <a:pt x="1105285" y="73891"/>
                  <a:pt x="1099127" y="138545"/>
                </a:cubicBezTo>
                <a:cubicBezTo>
                  <a:pt x="1092969" y="203199"/>
                  <a:pt x="546484" y="295563"/>
                  <a:pt x="0" y="387927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Formă liberă: formă 31">
            <a:extLst>
              <a:ext uri="{FF2B5EF4-FFF2-40B4-BE49-F238E27FC236}">
                <a16:creationId xmlns:a16="http://schemas.microsoft.com/office/drawing/2014/main" id="{0C23A452-B050-4AA6-8682-DEAB48DCBF67}"/>
              </a:ext>
            </a:extLst>
          </p:cNvPr>
          <p:cNvSpPr/>
          <p:nvPr/>
        </p:nvSpPr>
        <p:spPr>
          <a:xfrm rot="10800000">
            <a:off x="6225310" y="3910421"/>
            <a:ext cx="1191491" cy="447788"/>
          </a:xfrm>
          <a:custGeom>
            <a:avLst/>
            <a:gdLst>
              <a:gd name="connsiteX0" fmla="*/ 36946 w 1099179"/>
              <a:gd name="connsiteY0" fmla="*/ 0 h 387927"/>
              <a:gd name="connsiteX1" fmla="*/ 1099127 w 1099179"/>
              <a:gd name="connsiteY1" fmla="*/ 138545 h 387927"/>
              <a:gd name="connsiteX2" fmla="*/ 0 w 1099179"/>
              <a:gd name="connsiteY2" fmla="*/ 387927 h 38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179" h="387927">
                <a:moveTo>
                  <a:pt x="36946" y="0"/>
                </a:moveTo>
                <a:cubicBezTo>
                  <a:pt x="571115" y="36945"/>
                  <a:pt x="1105285" y="73891"/>
                  <a:pt x="1099127" y="138545"/>
                </a:cubicBezTo>
                <a:cubicBezTo>
                  <a:pt x="1092969" y="203199"/>
                  <a:pt x="546484" y="295563"/>
                  <a:pt x="0" y="387927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D4CF8C2C-76E6-4298-9228-3A8EE3D5121B}"/>
              </a:ext>
            </a:extLst>
          </p:cNvPr>
          <p:cNvSpPr/>
          <p:nvPr/>
        </p:nvSpPr>
        <p:spPr>
          <a:xfrm>
            <a:off x="2078182" y="3410567"/>
            <a:ext cx="600363" cy="10769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Formă liberă: formă 35">
            <a:extLst>
              <a:ext uri="{FF2B5EF4-FFF2-40B4-BE49-F238E27FC236}">
                <a16:creationId xmlns:a16="http://schemas.microsoft.com/office/drawing/2014/main" id="{8D3CCBF8-77EC-4C57-A1DD-9A5069C47B5A}"/>
              </a:ext>
            </a:extLst>
          </p:cNvPr>
          <p:cNvSpPr/>
          <p:nvPr/>
        </p:nvSpPr>
        <p:spPr>
          <a:xfrm rot="5400000">
            <a:off x="2455053" y="2292441"/>
            <a:ext cx="797966" cy="2586181"/>
          </a:xfrm>
          <a:custGeom>
            <a:avLst/>
            <a:gdLst>
              <a:gd name="connsiteX0" fmla="*/ 36946 w 1099179"/>
              <a:gd name="connsiteY0" fmla="*/ 0 h 387927"/>
              <a:gd name="connsiteX1" fmla="*/ 1099127 w 1099179"/>
              <a:gd name="connsiteY1" fmla="*/ 138545 h 387927"/>
              <a:gd name="connsiteX2" fmla="*/ 0 w 1099179"/>
              <a:gd name="connsiteY2" fmla="*/ 387927 h 38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179" h="387927">
                <a:moveTo>
                  <a:pt x="36946" y="0"/>
                </a:moveTo>
                <a:cubicBezTo>
                  <a:pt x="571115" y="36945"/>
                  <a:pt x="1105285" y="73891"/>
                  <a:pt x="1099127" y="138545"/>
                </a:cubicBezTo>
                <a:cubicBezTo>
                  <a:pt x="1092969" y="203199"/>
                  <a:pt x="546484" y="295563"/>
                  <a:pt x="0" y="387927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Formă liberă: formă 38">
            <a:extLst>
              <a:ext uri="{FF2B5EF4-FFF2-40B4-BE49-F238E27FC236}">
                <a16:creationId xmlns:a16="http://schemas.microsoft.com/office/drawing/2014/main" id="{3C9DEBA6-4F9D-470E-AE4F-57B9ED121AF2}"/>
              </a:ext>
            </a:extLst>
          </p:cNvPr>
          <p:cNvSpPr/>
          <p:nvPr/>
        </p:nvSpPr>
        <p:spPr>
          <a:xfrm>
            <a:off x="1450108" y="5187732"/>
            <a:ext cx="3186546" cy="922513"/>
          </a:xfrm>
          <a:custGeom>
            <a:avLst/>
            <a:gdLst>
              <a:gd name="connsiteX0" fmla="*/ 0 w 2632364"/>
              <a:gd name="connsiteY0" fmla="*/ 665066 h 692775"/>
              <a:gd name="connsiteX1" fmla="*/ 1154546 w 2632364"/>
              <a:gd name="connsiteY1" fmla="*/ 47 h 692775"/>
              <a:gd name="connsiteX2" fmla="*/ 2632364 w 2632364"/>
              <a:gd name="connsiteY2" fmla="*/ 692775 h 69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2364" h="692775">
                <a:moveTo>
                  <a:pt x="0" y="665066"/>
                </a:moveTo>
                <a:cubicBezTo>
                  <a:pt x="357909" y="330247"/>
                  <a:pt x="715819" y="-4571"/>
                  <a:pt x="1154546" y="47"/>
                </a:cubicBezTo>
                <a:cubicBezTo>
                  <a:pt x="1593273" y="4665"/>
                  <a:pt x="2112818" y="348720"/>
                  <a:pt x="2632364" y="692775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99C6A1EE-279C-4282-954D-6B66A7F76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4510" y="1760093"/>
                <a:ext cx="4466107" cy="48808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GB" sz="1800" i="1" dirty="0">
                    <a:latin typeface="Cambria Math" panose="02040503050406030204" pitchFamily="18" charset="0"/>
                  </a:rPr>
                  <a:t>Double factorizations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ro-RO" sz="1800" dirty="0"/>
                  <a:t>∨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ro-RO" sz="1800" dirty="0"/>
                  <a:t>∨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ro-RO" sz="1800" dirty="0"/>
                  <a:t>∨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GB" sz="1800" i="1" dirty="0">
                    <a:latin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i="1" dirty="0">
                    <a:latin typeface="Cambria Math" panose="02040503050406030204" pitchFamily="18" charset="0"/>
                  </a:rPr>
                  <a:t> = max1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ro-RO" sz="1800" dirty="0"/>
                  <a:t>∨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ro-RO" sz="1800" dirty="0"/>
                  <a:t>∨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ro-RO" sz="1800" dirty="0"/>
                  <a:t>∨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800" i="1" dirty="0">
                    <a:latin typeface="Cambria Math" panose="02040503050406030204" pitchFamily="18" charset="0"/>
                  </a:rPr>
                  <a:t> = max2</a:t>
                </a:r>
              </a:p>
              <a:p>
                <a:r>
                  <a:rPr lang="en-GB" sz="1800" i="1" dirty="0">
                    <a:latin typeface="Cambria Math" panose="02040503050406030204" pitchFamily="18" charset="0"/>
                  </a:rPr>
                  <a:t>Simple factorizations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ro-RO" sz="1800" dirty="0"/>
                  <a:t>∨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8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en-GB" sz="1800" i="1" dirty="0">
                    <a:latin typeface="Cambria Math" panose="02040503050406030204" pitchFamily="18" charset="0"/>
                  </a:rPr>
                  <a:t>= max3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ro-RO" sz="1800" dirty="0"/>
                  <a:t>∨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sz="18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en-GB" sz="1800" i="1" dirty="0">
                    <a:latin typeface="Cambria Math" panose="02040503050406030204" pitchFamily="18" charset="0"/>
                  </a:rPr>
                  <a:t>= max4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1800" dirty="0"/>
                  <a:t> ∨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en-GB" sz="1800" i="1" dirty="0">
                    <a:latin typeface="Cambria Math" panose="02040503050406030204" pitchFamily="18" charset="0"/>
                  </a:rPr>
                  <a:t>= max5</a:t>
                </a:r>
                <a:endParaRPr lang="en-GB" sz="1800" dirty="0"/>
              </a:p>
              <a:p>
                <a:pPr marL="0" indent="0">
                  <a:buFont typeface="Wingdings 3" charset="2"/>
                  <a:buNone/>
                </a:pPr>
                <a:r>
                  <a:rPr lang="en-GB" sz="1800" i="1" dirty="0">
                    <a:latin typeface="Cambria Math" panose="02040503050406030204" pitchFamily="18" charset="0"/>
                  </a:rPr>
                  <a:t>M(f) = {max1, max2, max3, max4, max5}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GB" sz="1800" i="1" dirty="0">
                    <a:latin typeface="Cambria Math" panose="02040503050406030204" pitchFamily="18" charset="0"/>
                  </a:rPr>
                  <a:t>C(f) = {max1,  max2,  max4}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GB" sz="1800" b="1" i="1" dirty="0">
                    <a:latin typeface="Cambria Math" panose="02040503050406030204" pitchFamily="18" charset="0"/>
                  </a:rPr>
                  <a:t>max1</a:t>
                </a:r>
                <a:r>
                  <a:rPr lang="en-GB" sz="1800" i="1" dirty="0">
                    <a:latin typeface="Cambria Math" panose="02040503050406030204" pitchFamily="18" charset="0"/>
                  </a:rPr>
                  <a:t>, </a:t>
                </a:r>
                <a:r>
                  <a:rPr lang="en-GB" sz="1800" b="1" i="1" dirty="0">
                    <a:latin typeface="Cambria Math" panose="02040503050406030204" pitchFamily="18" charset="0"/>
                  </a:rPr>
                  <a:t>max2</a:t>
                </a:r>
                <a:r>
                  <a:rPr lang="en-GB" sz="1800" i="1" dirty="0">
                    <a:latin typeface="Cambria Math" panose="02040503050406030204" pitchFamily="18" charset="0"/>
                  </a:rPr>
                  <a:t> and </a:t>
                </a:r>
                <a:r>
                  <a:rPr lang="en-GB" sz="1800" b="1" i="1" dirty="0">
                    <a:latin typeface="Cambria Math" panose="02040503050406030204" pitchFamily="18" charset="0"/>
                  </a:rPr>
                  <a:t>max4</a:t>
                </a:r>
                <a:r>
                  <a:rPr lang="en-GB" sz="1800" i="1" dirty="0">
                    <a:latin typeface="Cambria Math" panose="02040503050406030204" pitchFamily="18" charset="0"/>
                  </a:rPr>
                  <a:t> are in C(f) because they contain  at least one cell that is only circled once.</a:t>
                </a:r>
              </a:p>
              <a:p>
                <a:pPr marL="0" indent="0">
                  <a:buFont typeface="Wingdings 3" charset="2"/>
                  <a:buNone/>
                </a:pP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99C6A1EE-279C-4282-954D-6B66A7F76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510" y="1760093"/>
                <a:ext cx="4466107" cy="4880852"/>
              </a:xfrm>
              <a:prstGeom prst="rect">
                <a:avLst/>
              </a:prstGeom>
              <a:blipFill>
                <a:blip r:embed="rId4"/>
                <a:stretch>
                  <a:fillRect l="-1091" t="-87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00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775" y="1260456"/>
                <a:ext cx="11051113" cy="40504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denote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max1 </a:t>
                </a:r>
                <a:r>
                  <a:rPr lang="ro-RO" dirty="0"/>
                  <a:t>∨</a:t>
                </a:r>
                <a:r>
                  <a:rPr lang="en-US" dirty="0"/>
                  <a:t> max2 </a:t>
                </a:r>
                <a:r>
                  <a:rPr lang="ro-RO" dirty="0"/>
                  <a:t>∨</a:t>
                </a:r>
                <a:r>
                  <a:rPr lang="en-US" dirty="0"/>
                  <a:t> max4</a:t>
                </a:r>
              </a:p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is not covered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we can cover it in two ways (with max3 and max5).</a:t>
                </a:r>
              </a:p>
              <a:p>
                <a:r>
                  <a:rPr lang="en-US" dirty="0"/>
                  <a:t>Therefore, there are two disjunctive simplified forms of f: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p>
                    </m:sSubSup>
                  </m:oMath>
                </a14:m>
                <a:r>
                  <a:rPr lang="en-US" dirty="0"/>
                  <a:t> = g </a:t>
                </a:r>
                <a:r>
                  <a:rPr lang="ro-RO" dirty="0"/>
                  <a:t>∨</a:t>
                </a:r>
                <a:r>
                  <a:rPr lang="en-US" dirty="0"/>
                  <a:t> max2 = max1 </a:t>
                </a:r>
                <a:r>
                  <a:rPr lang="ro-RO" dirty="0"/>
                  <a:t>∨</a:t>
                </a:r>
                <a:r>
                  <a:rPr lang="en-US" dirty="0"/>
                  <a:t> max2 </a:t>
                </a:r>
                <a:r>
                  <a:rPr lang="ro-RO" dirty="0"/>
                  <a:t>∨</a:t>
                </a:r>
                <a:r>
                  <a:rPr lang="en-US" dirty="0"/>
                  <a:t> max4 </a:t>
                </a:r>
                <a:r>
                  <a:rPr lang="ro-RO" dirty="0"/>
                  <a:t>∨</a:t>
                </a:r>
                <a:r>
                  <a:rPr lang="en-US" dirty="0"/>
                  <a:t> max3</a:t>
                </a:r>
              </a:p>
              <a:p>
                <a:pPr marL="0" indent="0">
                  <a:buNone/>
                </a:pPr>
                <a:r>
                  <a:rPr lang="en-US" dirty="0"/>
                  <a:t>				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𝐷𝑆</m:t>
                        </m:r>
                      </m:sup>
                    </m:sSubSup>
                  </m:oMath>
                </a14:m>
                <a:r>
                  <a:rPr lang="en-US" dirty="0"/>
                  <a:t> = g </a:t>
                </a:r>
                <a:r>
                  <a:rPr lang="ro-RO" dirty="0"/>
                  <a:t>∨</a:t>
                </a:r>
                <a:r>
                  <a:rPr lang="en-US" dirty="0"/>
                  <a:t> max2 = max1 </a:t>
                </a:r>
                <a:r>
                  <a:rPr lang="ro-RO" dirty="0"/>
                  <a:t>∨</a:t>
                </a:r>
                <a:r>
                  <a:rPr lang="en-US" dirty="0"/>
                  <a:t> max2 </a:t>
                </a:r>
                <a:r>
                  <a:rPr lang="ro-RO" dirty="0"/>
                  <a:t>∨</a:t>
                </a:r>
                <a:r>
                  <a:rPr lang="en-US" dirty="0"/>
                  <a:t> max4 </a:t>
                </a:r>
                <a:r>
                  <a:rPr lang="ro-RO" dirty="0"/>
                  <a:t>∨</a:t>
                </a:r>
                <a:r>
                  <a:rPr lang="en-US" dirty="0"/>
                  <a:t> max5</a:t>
                </a:r>
              </a:p>
              <a:p>
                <a:pPr marL="0" indent="0">
                  <a:buNone/>
                </a:pPr>
                <a:r>
                  <a:rPr lang="en-US" dirty="0"/>
                  <a:t>				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o-RO" dirty="0"/>
                  <a:t>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775" y="1260456"/>
                <a:ext cx="11051113" cy="4050453"/>
              </a:xfrm>
              <a:blipFill>
                <a:blip r:embed="rId2"/>
                <a:stretch>
                  <a:fillRect l="-221" t="-90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32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6A09FF-D6A5-49BC-B55D-CBB931E5ABE4}"/>
</file>

<file path=customXml/itemProps2.xml><?xml version="1.0" encoding="utf-8"?>
<ds:datastoreItem xmlns:ds="http://schemas.openxmlformats.org/officeDocument/2006/customXml" ds:itemID="{63FB3EB0-0AE3-42E2-8788-DB352AA6EC82}"/>
</file>

<file path=customXml/itemProps3.xml><?xml version="1.0" encoding="utf-8"?>
<ds:datastoreItem xmlns:ds="http://schemas.openxmlformats.org/officeDocument/2006/customXml" ds:itemID="{9017C96B-60A0-4262-8DF3-F9E8AB6F13E5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598</TotalTime>
  <Words>386</Words>
  <Application>Microsoft Office PowerPoint</Application>
  <PresentationFormat>Ecran lat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Ion</vt:lpstr>
      <vt:lpstr>Individual homework</vt:lpstr>
      <vt:lpstr>Theoretical results</vt:lpstr>
      <vt:lpstr>Theoretical results</vt:lpstr>
      <vt:lpstr>Theoretical results</vt:lpstr>
      <vt:lpstr>Theoretical results</vt:lpstr>
      <vt:lpstr>Theoretical results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Dan Harangus</dc:creator>
  <cp:lastModifiedBy>DAN-IOAN HARANGUȘ</cp:lastModifiedBy>
  <cp:revision>18</cp:revision>
  <dcterms:created xsi:type="dcterms:W3CDTF">2021-11-16T19:34:21Z</dcterms:created>
  <dcterms:modified xsi:type="dcterms:W3CDTF">2021-12-16T16:43:11Z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