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4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734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5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0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3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9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7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3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3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4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4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5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60F1FF-3000-41F7-8840-60A9962994C5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ADC3-A8CB-4D99-B13B-ED0167843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7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864" y="603849"/>
            <a:ext cx="9653943" cy="2094566"/>
          </a:xfrm>
        </p:spPr>
        <p:txBody>
          <a:bodyPr/>
          <a:lstStyle/>
          <a:p>
            <a:r>
              <a:rPr lang="en-US" dirty="0"/>
              <a:t>Individual homework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985" y="2698415"/>
            <a:ext cx="8823076" cy="2353645"/>
          </a:xfrm>
        </p:spPr>
        <p:txBody>
          <a:bodyPr/>
          <a:lstStyle/>
          <a:p>
            <a:r>
              <a:rPr lang="en-GB" dirty="0"/>
              <a:t>1.3) Using general resolution prove that the following formula is a theorem:</a:t>
            </a:r>
          </a:p>
          <a:p>
            <a:r>
              <a:rPr lang="en-US" dirty="0"/>
              <a:t>U3 = (B → A) ^ (C → A) → (B ∨ C → A)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" y="603849"/>
            <a:ext cx="307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Harangus Dan-</a:t>
            </a:r>
            <a:r>
              <a:rPr lang="en-US" dirty="0" err="1"/>
              <a:t>Ioan</a:t>
            </a:r>
            <a:endParaRPr lang="en-US" dirty="0"/>
          </a:p>
          <a:p>
            <a:r>
              <a:rPr lang="en-US" dirty="0"/>
              <a:t>Group 913</a:t>
            </a:r>
          </a:p>
        </p:txBody>
      </p:sp>
    </p:spTree>
    <p:extLst>
      <p:ext uri="{BB962C8B-B14F-4D97-AF65-F5344CB8AC3E}">
        <p14:creationId xmlns:p14="http://schemas.microsoft.com/office/powerpoint/2010/main" val="273176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12" y="1676400"/>
            <a:ext cx="8946541" cy="41376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u="sng" dirty="0"/>
              <a:t>Resolution method</a:t>
            </a:r>
            <a:endParaRPr lang="en-US" sz="4400" b="1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 = (</a:t>
            </a:r>
            <a:r>
              <a:rPr lang="ro-RO" dirty="0"/>
              <a:t>Σ</a:t>
            </a:r>
            <a:r>
              <a:rPr lang="ro-RO" baseline="-25000" dirty="0"/>
              <a:t>Res</a:t>
            </a:r>
            <a:r>
              <a:rPr lang="ro-RO" dirty="0"/>
              <a:t>,</a:t>
            </a:r>
            <a:r>
              <a:rPr lang="en-US" dirty="0"/>
              <a:t> </a:t>
            </a:r>
            <a:r>
              <a:rPr lang="ro-RO" dirty="0"/>
              <a:t>F</a:t>
            </a:r>
            <a:r>
              <a:rPr lang="ro-RO" baseline="-25000" dirty="0"/>
              <a:t>Res</a:t>
            </a:r>
            <a:r>
              <a:rPr lang="ro-RO" dirty="0"/>
              <a:t>,</a:t>
            </a:r>
            <a:r>
              <a:rPr lang="en-US" dirty="0"/>
              <a:t> </a:t>
            </a:r>
            <a:r>
              <a:rPr lang="ro-RO" dirty="0"/>
              <a:t>A</a:t>
            </a:r>
            <a:r>
              <a:rPr lang="ro-RO" baseline="-25000" dirty="0"/>
              <a:t>Res</a:t>
            </a:r>
            <a:r>
              <a:rPr lang="ro-RO" dirty="0"/>
              <a:t>,</a:t>
            </a:r>
            <a:r>
              <a:rPr lang="en-US" dirty="0"/>
              <a:t> </a:t>
            </a:r>
            <a:r>
              <a:rPr lang="ro-RO" dirty="0"/>
              <a:t>R</a:t>
            </a:r>
            <a:r>
              <a:rPr lang="ro-RO" baseline="-25000" dirty="0"/>
              <a:t>res</a:t>
            </a:r>
            <a:r>
              <a:rPr lang="en-US" dirty="0"/>
              <a:t>), where:</a:t>
            </a:r>
          </a:p>
          <a:p>
            <a:r>
              <a:rPr lang="ro-RO" dirty="0"/>
              <a:t>Σ</a:t>
            </a:r>
            <a:r>
              <a:rPr lang="ro-RO" baseline="-25000" dirty="0"/>
              <a:t>res</a:t>
            </a:r>
            <a:r>
              <a:rPr lang="en-US" dirty="0"/>
              <a:t> = </a:t>
            </a:r>
            <a:r>
              <a:rPr lang="ro-RO" dirty="0"/>
              <a:t>Σ</a:t>
            </a:r>
            <a:r>
              <a:rPr lang="en-US" dirty="0"/>
              <a:t>p – {→, ↔, ∧} – the alphabet;</a:t>
            </a:r>
          </a:p>
          <a:p>
            <a:r>
              <a:rPr lang="ro-RO" dirty="0"/>
              <a:t>F</a:t>
            </a:r>
            <a:r>
              <a:rPr lang="ro-RO" baseline="-25000" dirty="0"/>
              <a:t>res</a:t>
            </a:r>
            <a:r>
              <a:rPr lang="en-US" baseline="-25000" dirty="0"/>
              <a:t> </a:t>
            </a:r>
            <a:r>
              <a:rPr lang="en-US" dirty="0"/>
              <a:t>∪ {</a:t>
            </a:r>
            <a:r>
              <a:rPr lang="en-GB" dirty="0"/>
              <a:t>□</a:t>
            </a: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ro-RO" dirty="0"/>
              <a:t>F</a:t>
            </a:r>
            <a:r>
              <a:rPr lang="ro-RO" baseline="-25000" dirty="0"/>
              <a:t>res</a:t>
            </a:r>
            <a:r>
              <a:rPr lang="en-US" dirty="0"/>
              <a:t> – the set of all clauses built using the alphabet </a:t>
            </a:r>
            <a:r>
              <a:rPr lang="ro-RO" dirty="0"/>
              <a:t>Σ</a:t>
            </a:r>
            <a:r>
              <a:rPr lang="ro-RO" baseline="-25000" dirty="0"/>
              <a:t>res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GB" dirty="0"/>
              <a:t>- □ is the empty clause, does not contain any literal, it symbolizes inconsistency;</a:t>
            </a:r>
          </a:p>
          <a:p>
            <a:r>
              <a:rPr lang="ro-RO" dirty="0"/>
              <a:t>A</a:t>
            </a:r>
            <a:r>
              <a:rPr lang="ro-RO" baseline="-25000" dirty="0"/>
              <a:t>res</a:t>
            </a:r>
            <a:r>
              <a:rPr lang="en-US" baseline="-25000" dirty="0"/>
              <a:t> </a:t>
            </a:r>
            <a:r>
              <a:rPr lang="en-US" dirty="0"/>
              <a:t>= ∅ is the set of axioms;</a:t>
            </a:r>
          </a:p>
          <a:p>
            <a:r>
              <a:rPr lang="ro-RO" dirty="0"/>
              <a:t>R</a:t>
            </a:r>
            <a:r>
              <a:rPr lang="ro-RO" baseline="-25000" dirty="0"/>
              <a:t>res</a:t>
            </a:r>
            <a:r>
              <a:rPr lang="en-US" baseline="-25000" dirty="0"/>
              <a:t> </a:t>
            </a:r>
            <a:r>
              <a:rPr lang="en-US" dirty="0"/>
              <a:t>is the set of inference rules containing the </a:t>
            </a:r>
            <a:r>
              <a:rPr lang="en-US" b="1" i="1" dirty="0"/>
              <a:t>resolution rule</a:t>
            </a:r>
            <a:r>
              <a:rPr lang="en-US" i="1" dirty="0"/>
              <a:t> (res):</a:t>
            </a:r>
          </a:p>
          <a:p>
            <a:pPr marL="0" indent="0">
              <a:buNone/>
            </a:pPr>
            <a:r>
              <a:rPr lang="en-US" dirty="0"/>
              <a:t>	f ∨ l, g ∨ ¬l |-</a:t>
            </a:r>
            <a:r>
              <a:rPr lang="en-US" baseline="-25000" dirty="0"/>
              <a:t>res</a:t>
            </a:r>
            <a:r>
              <a:rPr lang="en-US" dirty="0"/>
              <a:t> f ∨ g, where l is a literal and f, g ∈ </a:t>
            </a:r>
            <a:r>
              <a:rPr lang="ro-RO" dirty="0"/>
              <a:t>F</a:t>
            </a:r>
            <a:r>
              <a:rPr lang="ro-RO" baseline="-25000" dirty="0"/>
              <a:t>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2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912" y="147379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GB" sz="3600" u="sng" dirty="0"/>
              <a:t>Definitions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l be a literal and </a:t>
            </a:r>
            <a:r>
              <a:rPr lang="en-US" dirty="0"/>
              <a:t>f, g ∈ </a:t>
            </a:r>
            <a:r>
              <a:rPr lang="ro-RO" dirty="0"/>
              <a:t>F</a:t>
            </a:r>
            <a:r>
              <a:rPr lang="ro-RO" baseline="-25000" dirty="0"/>
              <a:t>res</a:t>
            </a:r>
            <a:r>
              <a:rPr lang="en-US" dirty="0"/>
              <a:t>.</a:t>
            </a:r>
          </a:p>
          <a:p>
            <a:r>
              <a:rPr lang="en-US" dirty="0"/>
              <a:t>The clauses C</a:t>
            </a:r>
            <a:r>
              <a:rPr lang="en-US" baseline="-25000" dirty="0"/>
              <a:t>1</a:t>
            </a:r>
            <a:r>
              <a:rPr lang="en-US" dirty="0"/>
              <a:t> = f ∨ l and C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baseline="-25000" dirty="0"/>
              <a:t>=</a:t>
            </a:r>
            <a:r>
              <a:rPr lang="en-US" dirty="0"/>
              <a:t> g ∨ ¬l are called </a:t>
            </a:r>
            <a:r>
              <a:rPr lang="en-US" b="1" i="1" dirty="0"/>
              <a:t>clashing clauses</a:t>
            </a:r>
            <a:r>
              <a:rPr lang="en-US" dirty="0"/>
              <a:t> and they </a:t>
            </a:r>
            <a:r>
              <a:rPr lang="en-US" b="1" i="1" dirty="0"/>
              <a:t>resolve upon the literal </a:t>
            </a:r>
            <a:r>
              <a:rPr lang="en-US" dirty="0"/>
              <a:t>l</a:t>
            </a:r>
          </a:p>
          <a:p>
            <a:r>
              <a:rPr lang="en-US" u="sng" dirty="0"/>
              <a:t>Notation</a:t>
            </a:r>
            <a:r>
              <a:rPr lang="en-US" dirty="0"/>
              <a:t> : C = </a:t>
            </a:r>
            <a:r>
              <a:rPr lang="en-US" dirty="0" err="1"/>
              <a:t>Res</a:t>
            </a:r>
            <a:r>
              <a:rPr lang="en-US" baseline="-25000" dirty="0" err="1"/>
              <a:t>l</a:t>
            </a:r>
            <a:r>
              <a:rPr lang="en-US" dirty="0"/>
              <a:t>(C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) = f ∨ g, where C is called the </a:t>
            </a:r>
            <a:r>
              <a:rPr lang="en-US" b="1" i="1" dirty="0" err="1"/>
              <a:t>resolvent</a:t>
            </a:r>
            <a:r>
              <a:rPr lang="en-US" dirty="0"/>
              <a:t> of the </a:t>
            </a:r>
            <a:r>
              <a:rPr lang="en-US" b="1" i="1" dirty="0"/>
              <a:t>parent clauses</a:t>
            </a:r>
            <a:r>
              <a:rPr lang="en-US" dirty="0"/>
              <a:t> C</a:t>
            </a:r>
            <a:r>
              <a:rPr lang="en-US" baseline="-25000" dirty="0"/>
              <a:t>1</a:t>
            </a:r>
            <a:r>
              <a:rPr lang="en-US" dirty="0"/>
              <a:t> and C</a:t>
            </a:r>
            <a:r>
              <a:rPr lang="en-US" baseline="-25000" dirty="0"/>
              <a:t>2</a:t>
            </a:r>
          </a:p>
          <a:p>
            <a:r>
              <a:rPr lang="en-US" dirty="0"/>
              <a:t>If C</a:t>
            </a:r>
            <a:r>
              <a:rPr lang="en-US" baseline="-25000" dirty="0"/>
              <a:t>1 </a:t>
            </a:r>
            <a:r>
              <a:rPr lang="en-US" dirty="0"/>
              <a:t>= l and C</a:t>
            </a:r>
            <a:r>
              <a:rPr lang="en-US" baseline="-25000" dirty="0"/>
              <a:t>2 </a:t>
            </a:r>
            <a:r>
              <a:rPr lang="en-US" dirty="0"/>
              <a:t>= ¬l, then </a:t>
            </a:r>
            <a:r>
              <a:rPr lang="en-US" dirty="0" err="1"/>
              <a:t>Res</a:t>
            </a:r>
            <a:r>
              <a:rPr lang="en-US" baseline="-25000" dirty="0" err="1"/>
              <a:t>l</a:t>
            </a:r>
            <a:r>
              <a:rPr lang="en-US" dirty="0"/>
              <a:t>(C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) = </a:t>
            </a:r>
            <a:r>
              <a:rPr lang="en-GB" dirty="0"/>
              <a:t>□ (empty clause) which is inconsistent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Theoretical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u="sng" dirty="0"/>
              <a:t>Theorem</a:t>
            </a:r>
            <a:endParaRPr lang="en-GB" sz="3600" dirty="0"/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A proposition formula U is a theorem (tautology) if and only if the empty clause can be derived from the conjunctive normal form of ¬U, using the resolution algorithm.</a:t>
            </a:r>
          </a:p>
          <a:p>
            <a:r>
              <a:rPr lang="en-US" dirty="0"/>
              <a:t>U is a theorem (tautology) if and only if CNF(¬U)|-Res □.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398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2983"/>
            <a:ext cx="9957234" cy="5400217"/>
          </a:xfrm>
        </p:spPr>
        <p:txBody>
          <a:bodyPr>
            <a:normAutofit/>
          </a:bodyPr>
          <a:lstStyle/>
          <a:p>
            <a:r>
              <a:rPr lang="en-US" dirty="0"/>
              <a:t>U3 = (B → A) ^ (C → A) → (B ∨ C → A)</a:t>
            </a:r>
          </a:p>
          <a:p>
            <a:r>
              <a:rPr lang="en-US" dirty="0"/>
              <a:t>¬U3 = ¬((B → A) ^ (C → A) → (B ∨ C → A))</a:t>
            </a:r>
          </a:p>
          <a:p>
            <a:r>
              <a:rPr lang="en-US" dirty="0"/>
              <a:t>We apply the normalization algorithm in order to obtain CNF(¬U3)</a:t>
            </a:r>
          </a:p>
          <a:p>
            <a:r>
              <a:rPr lang="en-US" dirty="0"/>
              <a:t>1. We replace the implications</a:t>
            </a:r>
          </a:p>
          <a:p>
            <a:pPr lvl="1"/>
            <a:r>
              <a:rPr lang="en-US" dirty="0"/>
              <a:t>¬U3 ≡ ¬((¬B ∨ A) ^ (¬C ∨ A) → (¬(B ∨ C) ∨ A)) – we replace implications 1, 2 and 4</a:t>
            </a:r>
          </a:p>
          <a:p>
            <a:pPr lvl="1"/>
            <a:r>
              <a:rPr lang="en-US" dirty="0"/>
              <a:t>¬U3 ≡ ¬(¬((¬B ∨ A) ^ (¬C ∨ A)) v ¬(B ∨ C) ∨ A) – we replace implication 3</a:t>
            </a:r>
          </a:p>
          <a:p>
            <a:pPr lvl="1"/>
            <a:endParaRPr lang="en-US" dirty="0"/>
          </a:p>
          <a:p>
            <a:r>
              <a:rPr lang="en-US" dirty="0"/>
              <a:t>2. We push the negation inward (de Morgan’s law)</a:t>
            </a:r>
          </a:p>
          <a:p>
            <a:pPr lvl="1"/>
            <a:r>
              <a:rPr lang="en-US" dirty="0"/>
              <a:t>¬U3 ≡ (¬B ∨ A) ^ (¬C ∨ A) ^ (B ∨ C) ^ ¬A = CNF(¬U3)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0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05237"/>
            <a:ext cx="9762809" cy="1185582"/>
          </a:xfrm>
        </p:spPr>
        <p:txBody>
          <a:bodyPr/>
          <a:lstStyle/>
          <a:p>
            <a:r>
              <a:rPr lang="en-US" dirty="0"/>
              <a:t>2. Now we apply the resolution algorithm</a:t>
            </a:r>
          </a:p>
          <a:p>
            <a:pPr marL="342900" lvl="2" indent="-342900"/>
            <a:r>
              <a:rPr lang="en-US" dirty="0"/>
              <a:t>We have the clauses C1: (¬B ∨ A), C2: (¬C ∨ A), C3: (B ∨ C), C4: ¬A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6111" y="2615940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C1: (</a:t>
            </a:r>
            <a:r>
              <a:rPr lang="en-US" u="sng" dirty="0"/>
              <a:t>¬B</a:t>
            </a:r>
            <a:r>
              <a:rPr lang="en-US" dirty="0"/>
              <a:t> ∨ A) 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5555" y="2621101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/>
            <a:r>
              <a:rPr lang="en-US" dirty="0"/>
              <a:t>C3: (</a:t>
            </a:r>
            <a:r>
              <a:rPr lang="en-US" u="sng" dirty="0"/>
              <a:t>B</a:t>
            </a:r>
            <a:r>
              <a:rPr lang="en-US" dirty="0"/>
              <a:t> ∨ C)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9907" y="3102228"/>
            <a:ext cx="929868" cy="60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406140" y="3071551"/>
            <a:ext cx="601707" cy="60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4147" y="3711138"/>
            <a:ext cx="332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C5 = Res(C1, C3) =  A ∨ </a:t>
            </a:r>
            <a:r>
              <a:rPr lang="en-US" u="sng" dirty="0"/>
              <a:t>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13897" y="3711138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C2: (</a:t>
            </a:r>
            <a:r>
              <a:rPr lang="en-US" u="sng" dirty="0"/>
              <a:t>¬C</a:t>
            </a:r>
            <a:r>
              <a:rPr lang="en-US" dirty="0"/>
              <a:t> ∨ A)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83732" y="4080470"/>
            <a:ext cx="923261" cy="72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626217" y="4125301"/>
            <a:ext cx="975360" cy="63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621007" y="4845610"/>
            <a:ext cx="3401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C6 = Res(C5, C2) = </a:t>
            </a:r>
            <a:r>
              <a:rPr lang="en-US" u="sng" dirty="0"/>
              <a:t>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58840" y="4831457"/>
            <a:ext cx="1003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C4: </a:t>
            </a:r>
            <a:r>
              <a:rPr lang="en-US" u="sng" dirty="0"/>
              <a:t>¬A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750959" y="5200789"/>
            <a:ext cx="415761" cy="43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2"/>
          </p:cNvCxnSpPr>
          <p:nvPr/>
        </p:nvCxnSpPr>
        <p:spPr>
          <a:xfrm>
            <a:off x="4321757" y="5214942"/>
            <a:ext cx="633281" cy="421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162646" y="5636196"/>
            <a:ext cx="3472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 C7 = Res(C6, C4) = </a:t>
            </a:r>
            <a:r>
              <a:rPr lang="en-GB" dirty="0">
                <a:effectLst/>
              </a:rPr>
              <a:t>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2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CNF(¬U3)|-Res □ </a:t>
            </a:r>
          </a:p>
          <a:p>
            <a:r>
              <a:rPr lang="en-US" dirty="0"/>
              <a:t>Considering that the empty clause can be derived from the conjunctive normal form of ¬U3, it results that the formula U3 is a theorem (tautology).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44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BB6788-0570-4A0F-B8F1-A01C70DC9154}"/>
</file>

<file path=customXml/itemProps2.xml><?xml version="1.0" encoding="utf-8"?>
<ds:datastoreItem xmlns:ds="http://schemas.openxmlformats.org/officeDocument/2006/customXml" ds:itemID="{822F646C-A406-4334-9FBE-B41AFD511E7B}"/>
</file>

<file path=customXml/itemProps3.xml><?xml version="1.0" encoding="utf-8"?>
<ds:datastoreItem xmlns:ds="http://schemas.openxmlformats.org/officeDocument/2006/customXml" ds:itemID="{28D122D4-D995-495C-913D-D4CCD82B01EF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342</TotalTime>
  <Words>606</Words>
  <Application>Microsoft Office PowerPoint</Application>
  <PresentationFormat>Ecran lat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Individual homework</vt:lpstr>
      <vt:lpstr>Theoretical results</vt:lpstr>
      <vt:lpstr>Theoretical results</vt:lpstr>
      <vt:lpstr>Theoretical results</vt:lpstr>
      <vt:lpstr>Solution</vt:lpstr>
      <vt:lpstr>Solution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homework</dc:title>
  <dc:creator>Dan Harangus</dc:creator>
  <cp:lastModifiedBy>DAN-IOAN HARANGUȘ</cp:lastModifiedBy>
  <cp:revision>13</cp:revision>
  <dcterms:created xsi:type="dcterms:W3CDTF">2021-11-16T19:34:21Z</dcterms:created>
  <dcterms:modified xsi:type="dcterms:W3CDTF">2021-11-24T10:08:28Z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