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4"/>
  </p:sldMasterIdLst>
  <p:sldIdLst>
    <p:sldId id="264" r:id="rId5"/>
    <p:sldId id="258" r:id="rId6"/>
    <p:sldId id="261" r:id="rId7"/>
    <p:sldId id="273" r:id="rId8"/>
    <p:sldId id="262" r:id="rId9"/>
    <p:sldId id="266" r:id="rId10"/>
    <p:sldId id="267" r:id="rId11"/>
    <p:sldId id="268" r:id="rId12"/>
    <p:sldId id="275" r:id="rId13"/>
    <p:sldId id="263" r:id="rId14"/>
    <p:sldId id="265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32" autoAdjust="0"/>
    <p:restoredTop sz="94660"/>
  </p:normalViewPr>
  <p:slideViewPr>
    <p:cSldViewPr>
      <p:cViewPr varScale="1">
        <p:scale>
          <a:sx n="113" d="100"/>
          <a:sy n="113" d="100"/>
        </p:scale>
        <p:origin x="115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7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432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1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760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47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68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5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0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8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3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3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3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3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7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2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FE7D6-68E4-4974-8F63-8AF3C51616C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7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029200" cy="6858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7086600" cy="48006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GB" b="1" dirty="0"/>
                  <a:t>Exercise 2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GB" dirty="0"/>
                  <a:t>Consider the following </a:t>
                </a:r>
                <a:r>
                  <a:rPr lang="en-GB" i="1" dirty="0"/>
                  <a:t>hypotheses</a:t>
                </a:r>
                <a:r>
                  <a:rPr lang="en-GB" dirty="0"/>
                  <a:t>: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: Mary will go to London this summer if both her friends Kate and Susan go.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GB" dirty="0"/>
                  <a:t> If Kate passes the English exam in May then she will go to London.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GB" dirty="0"/>
                  <a:t>Kate was in hospital from April until July and she didn’t take the English exam.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: This summer Susan will go to London on a business trip.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 conclusion:</a:t>
                </a:r>
              </a:p>
              <a:p>
                <a:pPr marL="0" indent="0">
                  <a:buNone/>
                </a:pPr>
                <a:r>
                  <a:rPr lang="en-GB" dirty="0"/>
                  <a:t>	 C: Mary will  go to London this summer.</a:t>
                </a: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Try to simplify the initial set of clauses by applying the transformations based on Davis-Putman procedure.</a:t>
                </a:r>
                <a:endParaRPr lang="en-US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GB" dirty="0"/>
                  <a:t>	Using level-saturation strategy and the deletion strategy in propositional resolution check whether the following deduction holds: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 C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7086600" cy="4800600"/>
              </a:xfrm>
              <a:blipFill>
                <a:blip r:embed="rId2"/>
                <a:stretch>
                  <a:fillRect l="-344" t="-1271" r="-2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ndrei\Documents\Lightshot\Screenshot_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7" y="5600700"/>
            <a:ext cx="100584" cy="31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14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857500"/>
            <a:ext cx="5181600" cy="1104900"/>
          </a:xfrm>
        </p:spPr>
        <p:txBody>
          <a:bodyPr/>
          <a:lstStyle/>
          <a:p>
            <a:r>
              <a:rPr lang="en-US" dirty="0"/>
              <a:t>HOMEWORK SOLUTION</a:t>
            </a:r>
          </a:p>
        </p:txBody>
      </p:sp>
    </p:spTree>
    <p:extLst>
      <p:ext uri="{BB962C8B-B14F-4D97-AF65-F5344CB8AC3E}">
        <p14:creationId xmlns:p14="http://schemas.microsoft.com/office/powerpoint/2010/main" val="378345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2400"/>
                <a:ext cx="6934200" cy="6172200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  <a:r>
                  <a:rPr lang="en-GB" sz="2000" dirty="0"/>
                  <a:t>Mary will go to London this summer if both her friends Kate and Susan go.</a:t>
                </a:r>
                <a:endParaRPr lang="en-US" sz="2000" dirty="0"/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  <a:r>
                  <a:rPr lang="en-GB" sz="2000" dirty="0"/>
                  <a:t>If Kate passes the English exam in May then she will go to London.</a:t>
                </a:r>
                <a:endParaRPr lang="en-US" sz="2000" dirty="0"/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  <a:r>
                  <a:rPr lang="en-GB" sz="2000" dirty="0"/>
                  <a:t>Kate was in hospital from April until July and she didn’t take the English exam.</a:t>
                </a:r>
                <a:endParaRPr lang="en-US" sz="2000" dirty="0"/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  <a:r>
                  <a:rPr lang="en-GB" sz="2000" dirty="0"/>
                  <a:t>This summer Susan will go to London on a business trip.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GB" sz="2000" dirty="0"/>
                  <a:t>C: Mary will  go to London this summer.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b="1" dirty="0"/>
                  <a:t>Propositional variable definition: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b="1" dirty="0"/>
                  <a:t>M</a:t>
                </a:r>
                <a:r>
                  <a:rPr lang="en-US" sz="2000" dirty="0"/>
                  <a:t> – Mary will go to London this summer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b="1" dirty="0"/>
                  <a:t>K</a:t>
                </a:r>
                <a:r>
                  <a:rPr lang="en-US" sz="2000" dirty="0"/>
                  <a:t> – Kate will go to London this summer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b="1" dirty="0"/>
                  <a:t>S </a:t>
                </a:r>
                <a:r>
                  <a:rPr lang="en-US" sz="2000" dirty="0"/>
                  <a:t>– Susan will go to London this summer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H – Kate is in the hospital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b="1" dirty="0"/>
                  <a:t>Ke</a:t>
                </a:r>
                <a:r>
                  <a:rPr lang="en-US" sz="2000" dirty="0"/>
                  <a:t> – Kate will pass the English exam in May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We have: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: (</a:t>
                </a:r>
                <a:r>
                  <a:rPr lang="en-US" sz="2000" b="1" dirty="0"/>
                  <a:t>K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Symbol"/>
                  </a:rPr>
                  <a:t> </a:t>
                </a:r>
                <a:r>
                  <a:rPr lang="en-US" sz="2000" b="1" dirty="0"/>
                  <a:t>S)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Symbol"/>
                  </a:rPr>
                  <a:t> </a:t>
                </a:r>
                <a:r>
                  <a:rPr lang="en-US" sz="2000" b="1" dirty="0"/>
                  <a:t>M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Symbol"/>
                  </a:rPr>
                  <a:t> (</a:t>
                </a:r>
                <a:r>
                  <a:rPr lang="en-US" sz="2000" b="1" dirty="0">
                    <a:sym typeface="Symbol"/>
                  </a:rPr>
                  <a:t>K</a:t>
                </a:r>
                <a:r>
                  <a:rPr lang="en-US" sz="2000" dirty="0">
                    <a:sym typeface="Symbol"/>
                  </a:rPr>
                  <a:t>  </a:t>
                </a:r>
                <a:r>
                  <a:rPr lang="en-US" sz="2000" b="1" dirty="0">
                    <a:sym typeface="Symbol"/>
                  </a:rPr>
                  <a:t>S)</a:t>
                </a:r>
                <a:r>
                  <a:rPr lang="en-US" sz="2000" dirty="0">
                    <a:sym typeface="Symbol"/>
                  </a:rPr>
                  <a:t>  </a:t>
                </a:r>
                <a:r>
                  <a:rPr lang="en-US" sz="2000" b="1" dirty="0">
                    <a:sym typeface="Symbol"/>
                  </a:rPr>
                  <a:t>M </a:t>
                </a:r>
                <a:r>
                  <a:rPr lang="en-US" sz="2000" dirty="0">
                    <a:sym typeface="Symbol"/>
                  </a:rPr>
                  <a:t>  </a:t>
                </a:r>
                <a:r>
                  <a:rPr lang="en-US" sz="2000" b="1" dirty="0">
                    <a:sym typeface="Symbol"/>
                  </a:rPr>
                  <a:t>K</a:t>
                </a:r>
                <a:r>
                  <a:rPr lang="en-US" sz="2000" dirty="0">
                    <a:sym typeface="Symbol"/>
                  </a:rPr>
                  <a:t>  </a:t>
                </a:r>
                <a:r>
                  <a:rPr lang="en-US" sz="2000" b="1" dirty="0">
                    <a:sym typeface="Symbol"/>
                  </a:rPr>
                  <a:t>S</a:t>
                </a:r>
                <a:r>
                  <a:rPr lang="en-US" sz="2000" dirty="0">
                    <a:sym typeface="Symbol"/>
                  </a:rPr>
                  <a:t>  </a:t>
                </a:r>
                <a:r>
                  <a:rPr lang="en-US" sz="2000" b="1" dirty="0">
                    <a:sym typeface="Symbol"/>
                  </a:rPr>
                  <a:t>M</a:t>
                </a:r>
                <a:r>
                  <a:rPr lang="en-US" sz="2000" dirty="0">
                    <a:sym typeface="Symbol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:r>
                  <a:rPr lang="en-US" sz="2000" b="1" dirty="0"/>
                  <a:t>Ke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Symbol"/>
                  </a:rPr>
                  <a:t> </a:t>
                </a:r>
                <a:r>
                  <a:rPr lang="en-US" sz="2000" b="1" dirty="0"/>
                  <a:t>K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Symbol"/>
                  </a:rPr>
                  <a:t> </a:t>
                </a:r>
                <a:r>
                  <a:rPr lang="en-US" sz="2000" b="1" dirty="0">
                    <a:sym typeface="Symbol"/>
                  </a:rPr>
                  <a:t>Ke</a:t>
                </a:r>
                <a:r>
                  <a:rPr lang="en-US" sz="2000" dirty="0">
                    <a:sym typeface="Symbol"/>
                  </a:rPr>
                  <a:t>  </a:t>
                </a:r>
                <a:r>
                  <a:rPr lang="en-US" sz="2000" b="1" dirty="0">
                    <a:sym typeface="Symbol"/>
                  </a:rPr>
                  <a:t>K</a:t>
                </a:r>
                <a:r>
                  <a:rPr lang="en-US" sz="2000" dirty="0">
                    <a:sym typeface="Symbol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:r>
                  <a:rPr lang="en-US" sz="2000" dirty="0">
                    <a:sym typeface="Symbol"/>
                  </a:rPr>
                  <a:t>H  </a:t>
                </a:r>
                <a:r>
                  <a:rPr lang="en-US" sz="2000" b="1" dirty="0" err="1">
                    <a:sym typeface="Symbol"/>
                  </a:rPr>
                  <a:t>Ke</a:t>
                </a:r>
                <a:r>
                  <a:rPr lang="en-US" sz="2000" dirty="0">
                    <a:sym typeface="Symbol"/>
                  </a:rPr>
                  <a:t> 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ym typeface="Symbol"/>
                  </a:rPr>
                  <a:t> 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GB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:r>
                  <a:rPr lang="en-US" sz="2000" b="1" dirty="0"/>
                  <a:t>S</a:t>
                </a:r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eqArr>
                          <m:eqArr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e>
                        </m:eqAr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		C: </a:t>
                </a:r>
                <a:r>
                  <a:rPr lang="en-US" sz="2000" b="1" dirty="0"/>
                  <a:t>M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			 </a:t>
                </a:r>
                <a:r>
                  <a:rPr lang="en-US" sz="2000" dirty="0">
                    <a:sym typeface="Symbol"/>
                  </a:rPr>
                  <a:t>C   M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ym typeface="Symbol"/>
                  </a:rPr>
                  <a:t>				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2400"/>
                <a:ext cx="6934200" cy="6172200"/>
              </a:xfrm>
              <a:blipFill>
                <a:blip r:embed="rId2"/>
                <a:stretch>
                  <a:fillRect l="-264" t="-9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37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6019800" cy="685800"/>
          </a:xfrm>
        </p:spPr>
        <p:txBody>
          <a:bodyPr/>
          <a:lstStyle/>
          <a:p>
            <a:pPr algn="l"/>
            <a:r>
              <a:rPr lang="en-US" sz="2800" b="1" dirty="0"/>
              <a:t>THE DAVIS-PUTMAN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>
                    <a:latin typeface="Cambria Math"/>
                  </a:rPr>
                  <a:t>X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}</a:t>
                </a:r>
                <a:r>
                  <a:rPr lang="en-US" sz="1600" dirty="0">
                    <a:latin typeface="Cambria Math"/>
                  </a:rPr>
                  <a:t> - CLAUSES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Symbol"/>
                  </a:rPr>
                  <a:t>=   </a:t>
                </a:r>
                <a:r>
                  <a:rPr lang="en-US" sz="1600" b="1" dirty="0">
                    <a:sym typeface="Symbol"/>
                  </a:rPr>
                  <a:t>K</a:t>
                </a:r>
                <a:r>
                  <a:rPr lang="en-US" sz="1600" dirty="0">
                    <a:sym typeface="Symbol"/>
                  </a:rPr>
                  <a:t>  </a:t>
                </a:r>
                <a:r>
                  <a:rPr lang="en-US" sz="1600" b="1" dirty="0">
                    <a:sym typeface="Symbol"/>
                  </a:rPr>
                  <a:t>S</a:t>
                </a:r>
                <a:r>
                  <a:rPr lang="en-US" sz="1600" dirty="0">
                    <a:sym typeface="Symbol"/>
                  </a:rPr>
                  <a:t>  </a:t>
                </a:r>
                <a:r>
                  <a:rPr lang="en-US" sz="1600" b="1" dirty="0">
                    <a:sym typeface="Symbol"/>
                  </a:rPr>
                  <a:t>M</a:t>
                </a:r>
                <a:r>
                  <a:rPr lang="en-US" sz="1600" dirty="0">
                    <a:sym typeface="Symbol"/>
                  </a:rPr>
                  <a:t> </a:t>
                </a:r>
                <a:endParaRPr lang="en-GB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 = </a:t>
                </a:r>
                <a:r>
                  <a:rPr lang="en-US" sz="1600" dirty="0">
                    <a:sym typeface="Symbol"/>
                  </a:rPr>
                  <a:t></a:t>
                </a:r>
                <a:r>
                  <a:rPr lang="en-US" sz="1600" b="1" dirty="0">
                    <a:sym typeface="Symbol"/>
                  </a:rPr>
                  <a:t>Ke</a:t>
                </a:r>
                <a:r>
                  <a:rPr lang="en-US" sz="1600" dirty="0">
                    <a:sym typeface="Symbol"/>
                  </a:rPr>
                  <a:t>  </a:t>
                </a:r>
                <a:r>
                  <a:rPr lang="en-US" sz="1600" b="1" dirty="0">
                    <a:sym typeface="Symbol"/>
                  </a:rPr>
                  <a:t>K</a:t>
                </a:r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Symbol"/>
                  </a:rPr>
                  <a:t>= </a:t>
                </a:r>
                <a:r>
                  <a:rPr lang="en-GB" sz="1600" b="1" dirty="0">
                    <a:sym typeface="Symbol"/>
                  </a:rPr>
                  <a:t>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1600" i="1" dirty="0">
                    <a:latin typeface="Cambria Math" panose="02040503050406030204" pitchFamily="18" charset="0"/>
                  </a:rPr>
                  <a:t> = </a:t>
                </a:r>
                <a:r>
                  <a:rPr lang="en-US" sz="1600" dirty="0">
                    <a:sym typeface="Symbol"/>
                  </a:rPr>
                  <a:t></a:t>
                </a:r>
                <a:r>
                  <a:rPr lang="en-US" sz="1600" b="1" dirty="0" err="1">
                    <a:sym typeface="Symbol"/>
                  </a:rPr>
                  <a:t>Ke</a:t>
                </a:r>
                <a:r>
                  <a:rPr lang="en-US" sz="1600" dirty="0">
                    <a:sym typeface="Symbol"/>
                  </a:rPr>
                  <a:t> </a:t>
                </a:r>
                <a:endParaRPr lang="en-GB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= </a:t>
                </a:r>
                <a:r>
                  <a:rPr lang="en-US" sz="1600" b="1" dirty="0"/>
                  <a:t>S</a:t>
                </a: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600" dirty="0"/>
                  <a:t> = </a:t>
                </a:r>
                <a:r>
                  <a:rPr lang="en-US" sz="1600" dirty="0">
                    <a:sym typeface="Symbol"/>
                  </a:rPr>
                  <a:t></a:t>
                </a:r>
                <a:r>
                  <a:rPr lang="en-US" sz="1600" b="1" dirty="0">
                    <a:sym typeface="Symbol"/>
                  </a:rPr>
                  <a:t>M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We have the pure literals </a:t>
                </a:r>
                <a:r>
                  <a:rPr lang="en-US" sz="1600" b="1" dirty="0"/>
                  <a:t>H</a:t>
                </a:r>
                <a:r>
                  <a:rPr lang="en-US" sz="1600" dirty="0"/>
                  <a:t> and </a:t>
                </a:r>
                <a:r>
                  <a:rPr lang="en-US" sz="1600" dirty="0">
                    <a:sym typeface="Symbol"/>
                  </a:rPr>
                  <a:t></a:t>
                </a:r>
                <a:r>
                  <a:rPr lang="en-US" sz="1600" b="1" dirty="0" err="1">
                    <a:sym typeface="Symbol"/>
                  </a:rPr>
                  <a:t>Ke</a:t>
                </a:r>
                <a:r>
                  <a:rPr lang="en-US" sz="1600" dirty="0">
                    <a:sym typeface="Symbol"/>
                  </a:rPr>
                  <a:t> </a:t>
                </a:r>
                <a:r>
                  <a:rPr lang="en-US" sz="1600" dirty="0"/>
                  <a:t>: we delete Clauses 2, 3 and 4</a:t>
                </a:r>
                <a:endParaRPr lang="en-US" sz="16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dirty="0"/>
                  <a:t>There are no tautologies amongst the clauses.</a:t>
                </a:r>
              </a:p>
              <a:p>
                <a:pPr marL="0" indent="0">
                  <a:buNone/>
                </a:pPr>
                <a:r>
                  <a:rPr lang="en-US" sz="1600" dirty="0"/>
                  <a:t>The set of remaining clauses is:</a:t>
                </a:r>
              </a:p>
              <a:p>
                <a:pPr marL="0" indent="0">
                  <a:buNone/>
                </a:pPr>
                <a:r>
                  <a:rPr lang="en-US" sz="1600" dirty="0"/>
                  <a:t>	 </a:t>
                </a:r>
                <a:r>
                  <a:rPr lang="en-US" sz="1600" b="1" dirty="0">
                    <a:sym typeface="Symbol"/>
                  </a:rPr>
                  <a:t>S</a:t>
                </a:r>
                <a:r>
                  <a:rPr lang="en-US" sz="1600" dirty="0">
                    <a:sym typeface="Symbol"/>
                  </a:rPr>
                  <a:t> = </a:t>
                </a:r>
                <a:r>
                  <a:rPr lang="en-US" sz="1600" b="1" dirty="0">
                    <a:sym typeface="Symbol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6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sz="16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1600" b="1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486400"/>
              </a:xfrm>
              <a:blipFill>
                <a:blip r:embed="rId2"/>
                <a:stretch>
                  <a:fillRect l="-370" t="-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49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5532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/>
              <a:t>THE LEVEL SATURATION AND DELETION 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219200"/>
                <a:ext cx="8077200" cy="5562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400" dirty="0"/>
                  <a:t>The initial level:</a:t>
                </a:r>
              </a:p>
              <a:p>
                <a:pPr marL="0" indent="0">
                  <a:buNone/>
                </a:pPr>
                <a:r>
                  <a:rPr lang="en-US" sz="1400" dirty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 smtClean="0"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= </a:t>
                </a:r>
                <a:r>
                  <a:rPr lang="en-US" sz="1400" b="1" dirty="0"/>
                  <a:t>S</a:t>
                </a:r>
                <a:r>
                  <a:rPr lang="en-US" sz="1400" dirty="0"/>
                  <a:t> = {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4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b="1" dirty="0">
                    <a:sym typeface="Symbol"/>
                  </a:rPr>
                  <a:t>= </a:t>
                </a:r>
                <a:r>
                  <a:rPr lang="en-US" sz="1400" dirty="0">
                    <a:sym typeface="Symbol"/>
                  </a:rPr>
                  <a:t></a:t>
                </a:r>
                <a:r>
                  <a:rPr lang="en-US" sz="1400" b="1" dirty="0">
                    <a:sym typeface="Symbol"/>
                  </a:rPr>
                  <a:t>K</a:t>
                </a:r>
                <a:r>
                  <a:rPr lang="en-US" sz="1400" dirty="0">
                    <a:sym typeface="Symbol"/>
                  </a:rPr>
                  <a:t>  </a:t>
                </a:r>
                <a:r>
                  <a:rPr lang="en-US" sz="1400" b="1" dirty="0">
                    <a:sym typeface="Symbol"/>
                  </a:rPr>
                  <a:t>S</a:t>
                </a:r>
                <a:r>
                  <a:rPr lang="en-US" sz="1400" dirty="0">
                    <a:sym typeface="Symbol"/>
                  </a:rPr>
                  <a:t>  </a:t>
                </a:r>
                <a:r>
                  <a:rPr lang="en-US" sz="1400" b="1" dirty="0">
                    <a:sym typeface="Symbol"/>
                  </a:rPr>
                  <a:t>M</a:t>
                </a:r>
                <a:r>
                  <a:rPr lang="en-US" sz="1400" dirty="0">
                    <a:sym typeface="Symbol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14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b="1" dirty="0"/>
                  <a:t>= S</a:t>
                </a:r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1400" b="1" dirty="0"/>
                  <a:t> = </a:t>
                </a:r>
                <a:r>
                  <a:rPr lang="en-US" sz="1400" b="1" dirty="0">
                    <a:sym typeface="Symbol"/>
                  </a:rPr>
                  <a:t>M </a:t>
                </a:r>
                <a:r>
                  <a:rPr lang="en-US" sz="1400" dirty="0">
                    <a:sym typeface="Symbol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400" dirty="0">
                    <a:sym typeface="Symbol"/>
                  </a:rPr>
                  <a:t>The first level:</a:t>
                </a:r>
              </a:p>
              <a:p>
                <a:pPr marL="0" indent="0">
                  <a:buNone/>
                </a:pPr>
                <a:r>
                  <a:rPr lang="en-US" sz="1400" dirty="0">
                    <a:sym typeface="Symbol"/>
                  </a:rPr>
                  <a:t>	Both parent clauses are from the initial level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r>
                  <a:rPr lang="en-US" sz="1400" b="1" dirty="0">
                    <a:sym typeface="Symbol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/>
                          </a:rPr>
                          <m:t>𝑹𝒆𝒔</m:t>
                        </m:r>
                      </m:e>
                      <m:sub>
                        <m:r>
                          <a:rPr lang="en-US" sz="1400" b="1" i="1" smtClean="0">
                            <a:latin typeface="Cambria Math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1400" b="1" dirty="0">
                    <a:sym typeface="Symbo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b="1" dirty="0">
                    <a:sym typeface="Symbo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sz="1400" b="1" dirty="0">
                    <a:sym typeface="Symbol"/>
                  </a:rPr>
                  <a:t>) = K  M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US" sz="1400" b="1" dirty="0">
                    <a:sym typeface="Symbol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/>
                          </a:rPr>
                          <m:t>𝑹𝒆𝒔</m:t>
                        </m:r>
                      </m:e>
                      <m:sub>
                        <m:r>
                          <a:rPr lang="en-US" sz="1400" b="1" i="1">
                            <a:latin typeface="Cambria Math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1400" b="1" dirty="0">
                    <a:sym typeface="Symbo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b="1" dirty="0">
                    <a:sym typeface="Symbo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1400" b="1" dirty="0">
                    <a:sym typeface="Symbol"/>
                  </a:rPr>
                  <a:t>) = K  S</a:t>
                </a:r>
              </a:p>
              <a:p>
                <a:pPr marL="0" indent="0">
                  <a:buNone/>
                </a:pPr>
                <a:r>
                  <a:rPr lang="en-US" sz="1400" dirty="0">
                    <a:sym typeface="Symbol"/>
                  </a:rPr>
                  <a:t>There are no tautologies 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/>
                            <a:sym typeface="Symbol"/>
                          </a:rPr>
                          <m:t>𝑺</m:t>
                        </m:r>
                      </m:e>
                      <m:sup>
                        <m:r>
                          <a:rPr lang="en-US" sz="1400" b="1" i="1" smtClean="0">
                            <a:latin typeface="Cambria Math"/>
                            <a:sym typeface="Symbol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1400" b="1" dirty="0">
                    <a:sym typeface="Symbol"/>
                  </a:rPr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r>
                  <a:rPr lang="en-US" sz="1400" b="1" dirty="0">
                    <a:sym typeface="Symbo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US" sz="1400" b="1" dirty="0">
                    <a:sym typeface="Symbol"/>
                  </a:rPr>
                  <a:t>}</a:t>
                </a:r>
                <a:endParaRPr lang="en-US" sz="1400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sym typeface="Symbol"/>
                  </a:rPr>
                  <a:t>The second level:</a:t>
                </a:r>
              </a:p>
              <a:p>
                <a:pPr marL="0" indent="0">
                  <a:buNone/>
                </a:pPr>
                <a:r>
                  <a:rPr lang="en-US" sz="1400" dirty="0">
                    <a:sym typeface="Symbol"/>
                  </a:rPr>
                  <a:t>	One parent clause is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/>
                            <a:sym typeface="Symbol"/>
                          </a:rPr>
                          <m:t>𝑺</m:t>
                        </m:r>
                      </m:e>
                      <m:sup>
                        <m:r>
                          <a:rPr lang="en-US" sz="1400" b="1" i="1">
                            <a:latin typeface="Cambria Math"/>
                            <a:sym typeface="Symbol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1400" dirty="0">
                    <a:sym typeface="Symbol"/>
                  </a:rPr>
                  <a:t> and the other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/>
                            <a:sym typeface="Symbol"/>
                          </a:rPr>
                          <m:t>𝑺</m:t>
                        </m:r>
                      </m:e>
                      <m:sup>
                        <m:r>
                          <a:rPr lang="en-US" sz="1400" b="1" i="1">
                            <a:latin typeface="Cambria Math"/>
                            <a:sym typeface="Symbol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1400" dirty="0">
                    <a:sym typeface="Symbol"/>
                  </a:rPr>
                  <a:t>⋃</a:t>
                </a:r>
                <a:r>
                  <a:rPr lang="en-US" sz="1400" b="1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/>
                            <a:sym typeface="Symbol"/>
                          </a:rPr>
                          <m:t>𝑺</m:t>
                        </m:r>
                      </m:e>
                      <m:sup>
                        <m:r>
                          <a:rPr lang="en-GB" sz="1400" b="1" i="1" smtClean="0">
                            <a:latin typeface="Cambria Math" panose="02040503050406030204" pitchFamily="18" charset="0"/>
                            <a:sym typeface="Symbol"/>
                          </a:rPr>
                          <m:t>𝟎</m:t>
                        </m:r>
                      </m:sup>
                    </m:sSup>
                  </m:oMath>
                </a14:m>
                <a:endParaRPr lang="en-US" sz="1400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r>
                  <a:rPr lang="en-US" sz="1400" b="1" dirty="0">
                    <a:sym typeface="Symbol"/>
                  </a:rPr>
                  <a:t>=</a:t>
                </a:r>
                <a:r>
                  <a:rPr lang="en-US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/>
                          </a:rPr>
                          <m:t>𝑹𝒆𝒔</m:t>
                        </m:r>
                      </m:e>
                      <m:sub>
                        <m:r>
                          <a:rPr lang="en-US" sz="1400" b="1" i="1" smtClean="0">
                            <a:latin typeface="Cambria Math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1400" b="1" dirty="0">
                    <a:sym typeface="Symbo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r>
                  <a:rPr lang="en-US" sz="1400" b="1" dirty="0">
                    <a:sym typeface="Symbo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1400" b="1" dirty="0">
                    <a:sym typeface="Symbol"/>
                  </a:rPr>
                  <a:t>) = K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sz="1400" b="1" dirty="0">
                    <a:sym typeface="Symbol"/>
                  </a:rPr>
                  <a:t>=</a:t>
                </a:r>
                <a:r>
                  <a:rPr lang="en-US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/>
                          </a:rPr>
                          <m:t>𝑹𝒆𝒔</m:t>
                        </m:r>
                      </m:e>
                      <m:sub>
                        <m:r>
                          <a:rPr lang="en-US" sz="1400" b="1" i="1" smtClean="0">
                            <a:latin typeface="Cambria Math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1400" b="1" dirty="0">
                    <a:sym typeface="Symbo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US" sz="1400" b="1" dirty="0">
                    <a:sym typeface="Symbo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sz="1400" b="1" dirty="0">
                    <a:sym typeface="Symbol"/>
                  </a:rPr>
                  <a:t>) = K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1400" b="1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sym typeface="Symbol"/>
                  </a:rPr>
                  <a:t>There are no tautologies </a:t>
                </a:r>
                <a:r>
                  <a:rPr lang="en-US" sz="1400" b="1" dirty="0">
                    <a:sym typeface="Symbol"/>
                  </a:rPr>
                  <a:t>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/>
                            <a:sym typeface="Symbol"/>
                          </a:rPr>
                          <m:t>𝑺</m:t>
                        </m:r>
                      </m:e>
                      <m:sup>
                        <m:r>
                          <a:rPr lang="en-US" sz="1400" b="1" i="1" smtClean="0"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400" b="1" dirty="0">
                    <a:sym typeface="Symbol"/>
                  </a:rPr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r>
                  <a:rPr lang="en-US" sz="1400" b="1" dirty="0">
                    <a:sym typeface="Symbol"/>
                  </a:rPr>
                  <a:t>}</a:t>
                </a:r>
                <a:endParaRPr lang="en-US" sz="1400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1400" dirty="0"/>
                  <a:t>The third level:</a:t>
                </a:r>
              </a:p>
              <a:p>
                <a:pPr marL="0" indent="0">
                  <a:buNone/>
                </a:pPr>
                <a:r>
                  <a:rPr lang="en-US" sz="1400" dirty="0">
                    <a:sym typeface="Symbol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/>
                            <a:sym typeface="Symbol"/>
                          </a:rPr>
                          <m:t>𝑺</m:t>
                        </m:r>
                      </m:e>
                      <m:sup>
                        <m:r>
                          <a:rPr lang="en-US" sz="1400" b="1" i="1">
                            <a:latin typeface="Cambria Math"/>
                            <a:sym typeface="Symbol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1400" dirty="0">
                    <a:sym typeface="Symbol"/>
                  </a:rPr>
                  <a:t> is empty because the parent clause is </a:t>
                </a:r>
                <a:r>
                  <a:rPr lang="en-US" sz="1400" b="1" dirty="0">
                    <a:sym typeface="Symbol"/>
                  </a:rPr>
                  <a:t>K </a:t>
                </a:r>
                <a:r>
                  <a:rPr lang="en-US" sz="1400" dirty="0">
                    <a:sym typeface="Symbol"/>
                  </a:rPr>
                  <a:t>And no clauses resolve </a:t>
                </a:r>
              </a:p>
              <a:p>
                <a:pPr marL="0" indent="0">
                  <a:buNone/>
                </a:pPr>
                <a:r>
                  <a:rPr lang="en-US" sz="1400" dirty="0">
                    <a:sym typeface="Symbol"/>
                  </a:rPr>
                  <a:t>with the parent clause </a:t>
                </a:r>
                <a:r>
                  <a:rPr lang="en-US" sz="1400" b="1" dirty="0">
                    <a:sym typeface="Symbol"/>
                  </a:rPr>
                  <a:t></a:t>
                </a:r>
                <a:r>
                  <a:rPr lang="en-US" sz="1400" dirty="0">
                    <a:sym typeface="Symbol"/>
                  </a:rPr>
                  <a:t> The set of clauses </a:t>
                </a:r>
                <a:r>
                  <a:rPr lang="en-US" sz="1400" b="1" dirty="0">
                    <a:sym typeface="Symbol"/>
                  </a:rPr>
                  <a:t>S </a:t>
                </a:r>
                <a:r>
                  <a:rPr lang="en-US" sz="1400" dirty="0">
                    <a:sym typeface="Symbol"/>
                  </a:rPr>
                  <a:t>is consistent </a:t>
                </a:r>
                <a:r>
                  <a:rPr lang="en-US" sz="1400" b="1" dirty="0">
                    <a:sym typeface="Symbol"/>
                  </a:rPr>
                  <a:t></a:t>
                </a:r>
                <a:r>
                  <a:rPr lang="en-US" sz="1400" dirty="0">
                    <a:sym typeface="Symbol"/>
                  </a:rPr>
                  <a:t> The conclusion cannot be deduced from the set of hypotheses.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600" dirty="0">
                  <a:sym typeface="Symbo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219200"/>
                <a:ext cx="8077200" cy="5562600"/>
              </a:xfrm>
              <a:blipFill>
                <a:blip r:embed="rId2"/>
                <a:stretch>
                  <a:fillRect l="-226" t="-3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75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3048000"/>
            <a:ext cx="4724400" cy="762000"/>
          </a:xfrm>
        </p:spPr>
        <p:txBody>
          <a:bodyPr/>
          <a:lstStyle/>
          <a:p>
            <a:r>
              <a:rPr lang="en-US" dirty="0"/>
              <a:t>THEOR</a:t>
            </a:r>
            <a:r>
              <a:rPr lang="ro-RO" dirty="0"/>
              <a:t>ETICAL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6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2971800" cy="914400"/>
          </a:xfrm>
        </p:spPr>
        <p:txBody>
          <a:bodyPr/>
          <a:lstStyle/>
          <a:p>
            <a:pPr algn="l"/>
            <a:r>
              <a:rPr lang="en-US" sz="3200" b="1" dirty="0"/>
              <a:t>DEFINITIONS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941"/>
          <a:stretch/>
        </p:blipFill>
        <p:spPr bwMode="auto">
          <a:xfrm>
            <a:off x="914401" y="1295400"/>
            <a:ext cx="60007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427D6D-3746-40B9-8866-0692D17F6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05200"/>
            <a:ext cx="6248400" cy="176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3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6553200" cy="9144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ALGORITHM FOR GENERAL PROPOSITIONAL RESOLUTION</a:t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87D682-D11B-4EE6-B0BB-828E038CA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5649172" cy="384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49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4267200" cy="838200"/>
          </a:xfrm>
        </p:spPr>
        <p:txBody>
          <a:bodyPr/>
          <a:lstStyle/>
          <a:p>
            <a:pPr algn="l"/>
            <a:r>
              <a:rPr lang="en-US" sz="2800" b="1" dirty="0"/>
              <a:t>THEORETICAL RESULTS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799" y="2057400"/>
            <a:ext cx="6719591" cy="2667000"/>
          </a:xfrm>
          <a:noFill/>
        </p:spPr>
      </p:pic>
    </p:spTree>
    <p:extLst>
      <p:ext uri="{BB962C8B-B14F-4D97-AF65-F5344CB8AC3E}">
        <p14:creationId xmlns:p14="http://schemas.microsoft.com/office/powerpoint/2010/main" val="220766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6400800" cy="1066800"/>
          </a:xfrm>
        </p:spPr>
        <p:txBody>
          <a:bodyPr/>
          <a:lstStyle/>
          <a:p>
            <a:pPr algn="l"/>
            <a:r>
              <a:rPr lang="en-GB" sz="2800" b="1" dirty="0"/>
              <a:t>RESOLUTION</a:t>
            </a:r>
            <a:br>
              <a:rPr lang="en-GB" sz="2800" b="1" dirty="0"/>
            </a:br>
            <a:r>
              <a:rPr lang="en-GB" sz="2800" b="1" dirty="0"/>
              <a:t> -&gt;a refutation proof method</a:t>
            </a:r>
            <a:endParaRPr lang="en-US" sz="2800" b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809116"/>
            <a:ext cx="6795774" cy="3601083"/>
          </a:xfrm>
          <a:noFill/>
        </p:spPr>
      </p:pic>
    </p:spTree>
    <p:extLst>
      <p:ext uri="{BB962C8B-B14F-4D97-AF65-F5344CB8AC3E}">
        <p14:creationId xmlns:p14="http://schemas.microsoft.com/office/powerpoint/2010/main" val="58573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6872519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GB" sz="3200" b="1" dirty="0"/>
              <a:t>THEOREM</a:t>
            </a:r>
            <a:r>
              <a:rPr lang="ro-RO" sz="3200" b="1" dirty="0"/>
              <a:t> </a:t>
            </a:r>
            <a:r>
              <a:rPr lang="en-GB" sz="2800" b="1" dirty="0"/>
              <a:t>BASED ON THE DAVIS-PUTMAN PROCEDURE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950255"/>
            <a:ext cx="6720118" cy="29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3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7696200" cy="762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STRATEGIES AND REFINEMENTS OF RESOLUTION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4D00E7-0BE7-4100-A24F-6C7C09B6C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5942308" cy="36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4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27661C-01A8-496C-BAE0-A76FDAE2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4BC09-82C8-441B-B8A2-81784D3A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6976129" cy="31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323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9E4C2C-F2D5-47DD-A959-77C16B1EDA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3F05A6A-81C7-4696-9D76-5E85F6AB77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960240-B7C1-415F-AF0F-7463228D8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1070</TotalTime>
  <Words>674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Trebuchet MS</vt:lpstr>
      <vt:lpstr>Wingdings</vt:lpstr>
      <vt:lpstr>Wingdings 3</vt:lpstr>
      <vt:lpstr>Facet</vt:lpstr>
      <vt:lpstr>PROBLEM STATEMENT</vt:lpstr>
      <vt:lpstr>THEORETICAL DETAILS</vt:lpstr>
      <vt:lpstr>DEFINITIONS</vt:lpstr>
      <vt:lpstr>ALGORITHM FOR GENERAL PROPOSITIONAL RESOLUTION </vt:lpstr>
      <vt:lpstr>THEORETICAL RESULTS</vt:lpstr>
      <vt:lpstr>RESOLUTION  -&gt;a refutation proof method</vt:lpstr>
      <vt:lpstr>THEOREM BASED ON THE DAVIS-PUTMAN PROCEDURE</vt:lpstr>
      <vt:lpstr>STRATEGIES AND REFINEMENTS OF RESOLUTION</vt:lpstr>
      <vt:lpstr>PowerPoint Presentation</vt:lpstr>
      <vt:lpstr>HOMEWORK SOLUTION</vt:lpstr>
      <vt:lpstr>PowerPoint Presentation</vt:lpstr>
      <vt:lpstr>THE DAVIS-PUTMAN PROCEDURE</vt:lpstr>
      <vt:lpstr>THE LEVEL SATURATION AND DELETION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RESOLUTION PROOF METHOD</dc:title>
  <dc:creator>Andrei</dc:creator>
  <cp:lastModifiedBy>ROBERT-ADRIAN HARANGUȘ</cp:lastModifiedBy>
  <cp:revision>49</cp:revision>
  <dcterms:created xsi:type="dcterms:W3CDTF">2021-11-14T12:46:51Z</dcterms:created>
  <dcterms:modified xsi:type="dcterms:W3CDTF">2021-12-08T07:46:31Z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