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2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4.jpeg" ContentType="image/jpeg"/>
  <Override PartName="/ppt/media/image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o-RO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DA9D912-0931-4E3D-A278-27E19917B8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646327-1585-46D4-938C-EC1E8E9968F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o-R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in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" name="Imagin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1f2d29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rgbClr val="8ec0c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rgbClr val="1f2d29">
              <a:alpha val="92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rgbClr val="8ec0c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 fontScale="57000"/>
          </a:bodyPr>
          <a:p>
            <a:pPr algn="r">
              <a:lnSpc>
                <a:spcPct val="90000"/>
              </a:lnSpc>
            </a:pPr>
            <a:r>
              <a:rPr b="0" lang="ro-RO" sz="6000" spc="-1" strike="noStrike">
                <a:solidFill>
                  <a:srgbClr val="ffffff"/>
                </a:solidFill>
                <a:latin typeface="Arial"/>
              </a:rPr>
              <a:t>Faceți clic pentru a edita stilul de titlu coordonator</a:t>
            </a:r>
            <a:endParaRPr b="0" lang="ro-RO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C5B92A2B-9533-4D4B-B4F2-1A86EFBF4873}" type="datetime1">
              <a:rPr b="0" lang="en-US" sz="800" spc="-1" strike="noStrike">
                <a:solidFill>
                  <a:srgbClr val="ffffff"/>
                </a:solidFill>
                <a:latin typeface="Arial"/>
              </a:rPr>
              <a:t>01/09/2022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186266E1-0F65-4114-AD5B-D19F93D0ECEF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ro-RO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ro-RO" sz="1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ro-RO" sz="1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in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Imagin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1f2d29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rgbClr val="8ec0c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rgbClr val="1f2d29">
              <a:alpha val="92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rgbClr val="8ec0c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ro-RO" sz="3400" spc="-1" strike="noStrike">
                <a:solidFill>
                  <a:srgbClr val="ffffff"/>
                </a:solidFill>
                <a:latin typeface="Arial"/>
              </a:rPr>
              <a:t>Clic pentru editare stil titlu Coordonator</a:t>
            </a:r>
            <a:endParaRPr b="0" lang="ro-R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anchor="ctr">
            <a:noAutofit/>
          </a:bodyPr>
          <a:p>
            <a:pPr marL="432000" indent="-324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Editați stilurile de text coordonator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ffffff"/>
                </a:solidFill>
                <a:latin typeface="Arial"/>
              </a:rPr>
              <a:t>Al doilea nivel</a:t>
            </a:r>
            <a:endParaRPr b="0" lang="ro-RO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600" spc="-1" strike="noStrike">
                <a:solidFill>
                  <a:srgbClr val="ffffff"/>
                </a:solidFill>
                <a:latin typeface="Arial"/>
              </a:rPr>
              <a:t>Al treilea nivel</a:t>
            </a:r>
            <a:endParaRPr b="0" lang="ro-RO" sz="16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400" spc="-1" strike="noStrike">
                <a:solidFill>
                  <a:srgbClr val="ffffff"/>
                </a:solidFill>
                <a:latin typeface="Arial"/>
              </a:rPr>
              <a:t>Al patrulea nivel</a:t>
            </a:r>
            <a:endParaRPr b="0" lang="ro-RO" sz="14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200" spc="-1" strike="noStrike">
                <a:solidFill>
                  <a:srgbClr val="ffffff"/>
                </a:solidFill>
                <a:latin typeface="Arial"/>
              </a:rPr>
              <a:t>Al cincilea nivel</a:t>
            </a:r>
            <a:endParaRPr b="0" lang="ro-RO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>
            <a:noAutofit/>
          </a:bodyPr>
          <a:p>
            <a:pPr algn="r">
              <a:lnSpc>
                <a:spcPct val="100000"/>
              </a:lnSpc>
            </a:pPr>
            <a:fld id="{0C844C18-7F98-4FC0-95D9-B195183C44DA}" type="datetime1">
              <a:rPr b="0" lang="en-US" sz="800" spc="-1" strike="noStrike">
                <a:solidFill>
                  <a:srgbClr val="ffffff"/>
                </a:solidFill>
                <a:latin typeface="Arial"/>
              </a:rPr>
              <a:t>01/09/2022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34154AFF-3E60-4179-9F2B-83C0588AB24A}" type="slidenum">
              <a:rPr b="0" lang="en-US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35560" y="1924200"/>
            <a:ext cx="6127200" cy="207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lang="ro-RO" sz="4000" spc="-1" strike="noStrike">
                <a:solidFill>
                  <a:srgbClr val="ffffff"/>
                </a:solidFill>
                <a:latin typeface="Arial"/>
                <a:ea typeface="Arial"/>
              </a:rPr>
              <a:t>BOOLEAN FUNCTIONS</a:t>
            </a:r>
            <a:br/>
            <a:br/>
            <a:r>
              <a:rPr b="0" lang="ro-RO" sz="4000" spc="-1" strike="noStrike">
                <a:solidFill>
                  <a:srgbClr val="ffffff"/>
                </a:solidFill>
                <a:latin typeface="Arial"/>
                <a:ea typeface="Arial"/>
              </a:rPr>
              <a:t>Havirneanu Albert-Andrei</a:t>
            </a:r>
            <a:endParaRPr b="0" lang="ro-RO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73440" y="264960"/>
            <a:ext cx="8929440" cy="107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ro-RO" sz="3400" spc="-1" strike="noStrike">
                <a:solidFill>
                  <a:srgbClr val="ffffff"/>
                </a:solidFill>
                <a:latin typeface="Arial"/>
                <a:ea typeface="Arial"/>
              </a:rPr>
              <a:t>Quine-Mc’Clusky’s Simplification method</a:t>
            </a:r>
            <a:endParaRPr b="0" lang="ro-R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230480" y="1023480"/>
            <a:ext cx="9339120" cy="536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The boolean function f is given in its Disjunctive Canonical Form.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1: We order the support set of f, Sf = { (x1, x2, … , xn) | f(x1, x2, …, xn) = 1 }, in ascending/descending order, with respect to the number of ‘1’ values.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2: We create a tableau, with each minterm on a line(minterms are represented using the power of variables from the function’s expression). They are arranged in asc/desc order with respect to the number of values ‘1’.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3: We make groups of minterm, such that all the minterms belonging to the same group gave the same number of values ‘1’ as power of variables.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Only two neighbor groups can contain 2 adjacent monoms.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83120" y="166320"/>
            <a:ext cx="9739440" cy="630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4: The result of the factorization of 2 neighbor monoms is a new monom represented as a row at the end of the tableau. The row contains the same values(0, 1, -) in the columns corresponding to the common variables and the symbol ‘-’ for the variable which is eliminated. All the new monoms obtained will form a new group(used further in higher order factorization).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The symbol ‘-’ cannot be combined with anything else.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The set of maximal monoms contains the monoms corresponding to all the unmarked rows from the tableau.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5: For obtaining the central monoms we use a new tableau representing the correspondence between the maximal monoms(on columns) and the minterms from the function expression(on rows).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6: A cell is marked with ‘*’ if the minterm corresponding to the row was used in factorization to obtain the maximal monom from the column. A maximal monom is a central monom if there is a ‘*’ on its column, which is unique on its row. The disjunction of all central monoms belongs to all simplified forms of the initial function.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06640" y="242280"/>
            <a:ext cx="7796160" cy="3997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Step 7: According to the previous tableau, the minterms from the function’s expression which are uncovered by the central monoms will be covered in all possible ways using a minimum number of overlaps, resulting all simplified forms of the initial function. 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78200" y="370080"/>
            <a:ext cx="4157640" cy="107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</a:pPr>
            <a:r>
              <a:rPr b="0" lang="ro-RO" sz="3400" spc="-1" strike="noStrike">
                <a:solidFill>
                  <a:srgbClr val="ffffff"/>
                </a:solidFill>
                <a:latin typeface="Arial"/>
                <a:ea typeface="Arial"/>
              </a:rPr>
              <a:t>Exercise 5.8</a:t>
            </a:r>
            <a:endParaRPr b="0" lang="ro-R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30480" y="1166400"/>
            <a:ext cx="7796160" cy="47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Using Quine’s method, simplify the following Boolean function given by their values 0: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f8(0,0,1) = f8(1,0,1) = f2(1,1,0) = 0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f8(0,0,0) = f8(0,1,0) = f8(1,0,0) = f8(0,1,1) = f8(1,1,1) = 1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The Disjunctive Canonical Form is :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f2(x1,x2,x3) = m0 V m2 V m3 V m4 V m7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 marL="344160" indent="-3438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Wingdings" charset="2"/>
              <a:buChar char=""/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Ascending order =&gt; Sf = {(0,0,0), (0,1,0), (1,0,0), (0,1,1), (1,1,1)}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"/>
          <p:cNvGraphicFramePr/>
          <p:nvPr/>
        </p:nvGraphicFramePr>
        <p:xfrm>
          <a:off x="1295280" y="104760"/>
          <a:ext cx="9620640" cy="5213520"/>
        </p:xfrm>
        <a:graphic>
          <a:graphicData uri="http://schemas.openxmlformats.org/drawingml/2006/table">
            <a:tbl>
              <a:tblPr/>
              <a:tblGrid>
                <a:gridCol w="3206880"/>
                <a:gridCol w="3206880"/>
                <a:gridCol w="3207240"/>
              </a:tblGrid>
              <a:tr h="49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Group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X1               X2              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  <a:tr h="49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0                  0                  0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</a:tr>
              <a:tr h="49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0                  1                  0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</a:tr>
              <a:tr h="516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1                   0                 0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</a:tr>
              <a:tr h="505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0                   1                 1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</a:tr>
              <a:tr h="49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1                   1                 1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</a:tr>
              <a:tr h="603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= 1 + 2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                   -                 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m0 V m2 = not(x1)not(x2)=max1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</a:tr>
              <a:tr h="603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                    0                 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m0 V m4 = not(x2)not(x3)=max2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</a:tr>
              <a:tr h="505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 = 2 + 3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                   1                  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m2 V m3 = not(x1)x2=max3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</a:tr>
              <a:tr h="504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 = 3 + 4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                    1                 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m3 V m7 = x2x3=max4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</a:tr>
            </a:tbl>
          </a:graphicData>
        </a:graphic>
      </p:graphicFrame>
      <p:sp>
        <p:nvSpPr>
          <p:cNvPr id="110" name="CustomShape 2"/>
          <p:cNvSpPr/>
          <p:nvPr/>
        </p:nvSpPr>
        <p:spPr>
          <a:xfrm>
            <a:off x="1190520" y="1066680"/>
            <a:ext cx="965808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1190520" y="2104920"/>
            <a:ext cx="9762840" cy="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 flipV="1">
            <a:off x="1076400" y="2665080"/>
            <a:ext cx="9820080" cy="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1114560" y="3162240"/>
            <a:ext cx="955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1114560" y="3209760"/>
            <a:ext cx="97819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1295280" y="4419720"/>
            <a:ext cx="9600840" cy="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1305000" y="4971960"/>
            <a:ext cx="954360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1200240" y="5353200"/>
            <a:ext cx="969624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1209600" y="5391000"/>
            <a:ext cx="9553320" cy="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 flipV="1">
            <a:off x="1076400" y="5465520"/>
            <a:ext cx="982008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"/>
          <p:cNvGraphicFramePr/>
          <p:nvPr/>
        </p:nvGraphicFramePr>
        <p:xfrm>
          <a:off x="1514520" y="723960"/>
          <a:ext cx="9037440" cy="5020200"/>
        </p:xfrm>
        <a:graphic>
          <a:graphicData uri="http://schemas.openxmlformats.org/drawingml/2006/table">
            <a:tbl>
              <a:tblPr/>
              <a:tblGrid>
                <a:gridCol w="1807560"/>
                <a:gridCol w="1797840"/>
                <a:gridCol w="1817280"/>
                <a:gridCol w="1807560"/>
                <a:gridCol w="1807560"/>
              </a:tblGrid>
              <a:tr h="82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Max monoms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Minterms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1d68b"/>
                    </a:solidFill>
                  </a:tcPr>
                </a:tc>
              </a:tr>
              <a:tr h="82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82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869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840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7e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826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fd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                                 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1" name="CustomShape 2"/>
          <p:cNvSpPr/>
          <p:nvPr/>
        </p:nvSpPr>
        <p:spPr>
          <a:xfrm>
            <a:off x="5591160" y="4133880"/>
            <a:ext cx="713880" cy="818640"/>
          </a:xfrm>
          <a:prstGeom prst="ellipse">
            <a:avLst/>
          </a:prstGeom>
          <a:noFill/>
          <a:ln w="15840">
            <a:solidFill>
              <a:srgbClr val="779e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9153360" y="5010120"/>
            <a:ext cx="676080" cy="742680"/>
          </a:xfrm>
          <a:prstGeom prst="ellipse">
            <a:avLst/>
          </a:prstGeom>
          <a:noFill/>
          <a:ln w="15840">
            <a:solidFill>
              <a:srgbClr val="779e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97080" y="480600"/>
            <a:ext cx="9634680" cy="5892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M(f) = {max1 , max2 , max3 , max4}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C(f) = {max2 , max4}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</a:rPr>
              <a:t>M(f) </a:t>
            </a: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≠ C(f) and C(f) ≠ 0 =&gt; second case of simplification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g(x1 , x2 , x3) = max2 V max4 = not(x2)not(x3) V x2x3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There are 2 options(max3 or max1) for h(x1 , x2 , x3) =&gt; there are 2 simplified forms for f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f1(x1 , x2 , x3) = not(x2)not(x3) V x2x3 V not(x1)not(x2)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ro-RO" sz="2000" spc="-1" strike="noStrike">
                <a:solidFill>
                  <a:srgbClr val="ffffff"/>
                </a:solidFill>
                <a:latin typeface="Arial"/>
                <a:ea typeface="Arial"/>
              </a:rPr>
              <a:t>f2(x1 , x2 , x3) = not(x2)not(x3) V x2x3 V not(x1)x2</a:t>
            </a:r>
            <a:endParaRPr b="0" lang="ro-R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C3E69-65B1-422B-8248-715AA96624C4}"/>
</file>

<file path=customXml/itemProps2.xml><?xml version="1.0" encoding="utf-8"?>
<ds:datastoreItem xmlns:ds="http://schemas.openxmlformats.org/officeDocument/2006/customXml" ds:itemID="{6803F9D2-A823-44E2-8B02-D447C0D0C35C}"/>
</file>

<file path=customXml/itemProps3.xml><?xml version="1.0" encoding="utf-8"?>
<ds:datastoreItem xmlns:ds="http://schemas.openxmlformats.org/officeDocument/2006/customXml" ds:itemID="{848F62E2-B9C3-49F2-B358-DE60260B3D1A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subject/>
  <dc:creator/>
  <dc:description/>
  <cp:lastModifiedBy/>
  <cp:revision>258</cp:revision>
  <dcterms:created xsi:type="dcterms:W3CDTF">2022-01-09T15:55:14Z</dcterms:created>
  <dcterms:modified xsi:type="dcterms:W3CDTF">2022-01-09T19:05:11Z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0x01010032F4383B09E06749B7DD530C84419D64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Ecran lat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