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31760-0624-45DB-9463-98905A4BEB02}" v="18" dt="2021-12-08T08:09:58.351"/>
    <p1510:client id="{CBAF330D-7786-402D-AB82-318651FB196F}" v="137" dt="2021-12-07T23:15:44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788F2-B3E0-4112-8E9D-08FBE4DBAE82}" type="datetime1">
              <a:rPr lang="ro-RO" smtClean="0"/>
              <a:t>08.12.2021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976C5B-4DB3-4A13-8CE5-E88AFF3B269F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reptunghi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2139A-245B-4EE5-9107-4346A29F713E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  <p:sp>
        <p:nvSpPr>
          <p:cNvPr id="13" name="Casetă text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reptunghi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reptunghi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setă text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BF68F-0935-4D45-A4BD-58F96C084EA9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reptunghi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setă text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373395-593E-40E2-816D-6BD64706C18F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reptunghi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reptunghi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08BD3-7AFA-4BB6-9F87-AACC1DCE7DAA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  <p:sp>
        <p:nvSpPr>
          <p:cNvPr id="7" name="Casetă text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reptunghi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Dreptunghi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setă text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0E5B00-980B-40E9-9D7A-D5DC7F7EFF34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reptunghi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Dreptunghi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56E14-7255-404A-B66A-C5174F5E49EF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  <p:sp>
        <p:nvSpPr>
          <p:cNvPr id="10" name="Casetă text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reptunghi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Dreptunghi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setă text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1800" noProof="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1000" noProof="1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ro-RO" noProof="1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1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ro-RO" noProof="1"/>
              <a:t>Editați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1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ro-RO" noProof="1"/>
              <a:t>Editați stilurile de text coordonator</a:t>
            </a:r>
          </a:p>
          <a:p>
            <a:pPr lvl="1" rtl="0"/>
            <a:r>
              <a:rPr lang="ro-RO" noProof="1"/>
              <a:t>Al doilea nivel</a:t>
            </a:r>
          </a:p>
          <a:p>
            <a:pPr lvl="2" rtl="0"/>
            <a:r>
              <a:rPr lang="ro-RO" noProof="1"/>
              <a:t>Al treilea nivel</a:t>
            </a:r>
          </a:p>
          <a:p>
            <a:pPr lvl="3" rtl="0"/>
            <a:r>
              <a:rPr lang="ro-RO" noProof="1"/>
              <a:t>Al patrulea nivel</a:t>
            </a:r>
          </a:p>
          <a:p>
            <a:pPr lvl="4" rtl="0"/>
            <a:r>
              <a:rPr lang="ro-RO" noProof="1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17EFBC-F726-4A1D-9D59-C84B183F07CB}" type="datetime1">
              <a:rPr lang="ro-RO" noProof="1" smtClean="0"/>
              <a:t>07.12.2021</a:t>
            </a:fld>
            <a:endParaRPr lang="ro-RO" noProof="1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1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1" dirty="0" smtClean="0"/>
              <a:t>‹#›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reptunghi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Dreptunghi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6C1A91-B0FE-4505-A3C9-2ED8AB677F98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  <p:sp>
        <p:nvSpPr>
          <p:cNvPr id="8" name="Casetă text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reptunghi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reptunghi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387BE-A4BF-41DB-BCC3-CE7F78FDAA26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reptunghi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reptunghi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setă text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A28-1734-41A7-B15B-68B4A27BFB20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reptunghi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reptunghi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10" name="Casetă text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-RO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o-RO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23B2E-E849-4234-A09B-4C2FB851511B}" type="datetime1">
              <a:rPr lang="ro-RO" noProof="0" smtClean="0"/>
              <a:t>07.12.2021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in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Dreptunghi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Editați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  <a:p>
            <a:pPr lvl="5" rtl="0"/>
            <a:r>
              <a:rPr lang="ro-RO" noProof="0" dirty="0"/>
              <a:t>Al șaselea nivel</a:t>
            </a:r>
          </a:p>
          <a:p>
            <a:pPr lvl="6" rtl="0"/>
            <a:r>
              <a:rPr lang="ro-RO" noProof="0" dirty="0"/>
              <a:t>Al șaptelea nivel</a:t>
            </a:r>
          </a:p>
          <a:p>
            <a:pPr lvl="7" rtl="0"/>
            <a:r>
              <a:rPr lang="ro-RO" noProof="0" dirty="0"/>
              <a:t>Al optulea nivel</a:t>
            </a:r>
          </a:p>
          <a:p>
            <a:pPr lvl="8" rtl="0"/>
            <a:r>
              <a:rPr lang="ro-RO" noProof="0" dirty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C9FD3102-2209-41AE-AE36-A651FD62A9E8}" type="datetime1">
              <a:rPr lang="ro-RO" noProof="0" smtClean="0"/>
              <a:t>07.12.2021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ro-RO" noProof="0" smtClean="0"/>
              <a:t>‹#›</a:t>
            </a:fld>
            <a:endParaRPr lang="ro-RO" noProof="0"/>
          </a:p>
        </p:txBody>
      </p:sp>
      <p:sp>
        <p:nvSpPr>
          <p:cNvPr id="57" name="Dreptunghi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301" y="5892450"/>
            <a:ext cx="5518066" cy="638779"/>
          </a:xfrm>
        </p:spPr>
        <p:txBody>
          <a:bodyPr rtlCol="0"/>
          <a:lstStyle/>
          <a:p>
            <a:r>
              <a:rPr lang="ro-RO" sz="2500" dirty="0" err="1">
                <a:cs typeface="Arial"/>
              </a:rPr>
              <a:t>Havirneanu</a:t>
            </a:r>
            <a:r>
              <a:rPr lang="ro-RO" sz="2500" dirty="0">
                <a:cs typeface="Arial"/>
              </a:rPr>
              <a:t> Albert-Andrei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780" y="1078814"/>
            <a:ext cx="5952586" cy="2256240"/>
          </a:xfrm>
        </p:spPr>
        <p:txBody>
          <a:bodyPr vert="horz" lIns="91440" tIns="0" rIns="91440" bIns="45720" rtlCol="0" anchor="b">
            <a:noAutofit/>
          </a:bodyPr>
          <a:lstStyle/>
          <a:p>
            <a:r>
              <a:rPr lang="ro-RO" sz="4000" dirty="0" err="1">
                <a:cs typeface="Arial"/>
              </a:rPr>
              <a:t>Resolution</a:t>
            </a:r>
            <a:r>
              <a:rPr lang="ro-RO" sz="4000" dirty="0">
                <a:cs typeface="Arial"/>
              </a:rPr>
              <a:t> </a:t>
            </a:r>
            <a:r>
              <a:rPr lang="ro-RO" sz="4000" dirty="0" err="1">
                <a:cs typeface="Arial"/>
              </a:rPr>
              <a:t>proposition</a:t>
            </a:r>
          </a:p>
          <a:p>
            <a:r>
              <a:rPr lang="ro-RO" sz="4000" dirty="0" err="1">
                <a:cs typeface="Arial"/>
              </a:rPr>
              <a:t>Exercise</a:t>
            </a:r>
            <a:r>
              <a:rPr lang="ro-RO" sz="4000" dirty="0">
                <a:cs typeface="Arial"/>
              </a:rPr>
              <a:t> 4.3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413EB253-87BE-48E8-845D-960157E5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14" y="681299"/>
            <a:ext cx="8173896" cy="5601159"/>
          </a:xfrm>
        </p:spPr>
      </p:pic>
    </p:spTree>
    <p:extLst>
      <p:ext uri="{BB962C8B-B14F-4D97-AF65-F5344CB8AC3E}">
        <p14:creationId xmlns:p14="http://schemas.microsoft.com/office/powerpoint/2010/main" val="58411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847177-C238-4D06-A3E1-C52822D7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219" y="954193"/>
            <a:ext cx="5056468" cy="1077229"/>
          </a:xfrm>
        </p:spPr>
        <p:txBody>
          <a:bodyPr/>
          <a:lstStyle/>
          <a:p>
            <a:r>
              <a:rPr lang="ro-RO" dirty="0">
                <a:ea typeface="+mj-lt"/>
                <a:cs typeface="+mj-lt"/>
              </a:rPr>
              <a:t>Problem </a:t>
            </a:r>
            <a:r>
              <a:rPr lang="ro-RO" dirty="0" err="1">
                <a:ea typeface="+mj-lt"/>
                <a:cs typeface="+mj-lt"/>
              </a:rPr>
              <a:t>statement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D2D54E5-FC52-4FC7-B68F-1BD6D143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73" y="1713652"/>
            <a:ext cx="7796540" cy="3997828"/>
          </a:xfrm>
        </p:spPr>
        <p:txBody>
          <a:bodyPr/>
          <a:lstStyle/>
          <a:p>
            <a:pPr marL="344170" indent="-344170"/>
            <a:r>
              <a:rPr lang="ro-RO" sz="2800" dirty="0" err="1">
                <a:ea typeface="+mn-lt"/>
                <a:cs typeface="+mn-lt"/>
              </a:rPr>
              <a:t>Build</a:t>
            </a:r>
            <a:r>
              <a:rPr lang="ro-RO" sz="2800" dirty="0">
                <a:ea typeface="+mn-lt"/>
                <a:cs typeface="+mn-lt"/>
              </a:rPr>
              <a:t> a linear </a:t>
            </a:r>
            <a:r>
              <a:rPr lang="ro-RO" sz="2800" dirty="0" err="1">
                <a:ea typeface="+mn-lt"/>
                <a:cs typeface="+mn-lt"/>
              </a:rPr>
              <a:t>refutation</a:t>
            </a:r>
            <a:r>
              <a:rPr lang="ro-RO" sz="2800" dirty="0">
                <a:ea typeface="+mn-lt"/>
                <a:cs typeface="+mn-lt"/>
              </a:rPr>
              <a:t> </a:t>
            </a:r>
            <a:r>
              <a:rPr lang="ro-RO" sz="2800" dirty="0" err="1">
                <a:ea typeface="+mn-lt"/>
                <a:cs typeface="+mn-lt"/>
              </a:rPr>
              <a:t>from</a:t>
            </a:r>
            <a:r>
              <a:rPr lang="ro-RO" sz="2800" dirty="0">
                <a:ea typeface="+mn-lt"/>
                <a:cs typeface="+mn-lt"/>
              </a:rPr>
              <a:t> </a:t>
            </a:r>
            <a:r>
              <a:rPr lang="ro-RO" sz="2800" dirty="0" err="1">
                <a:ea typeface="+mn-lt"/>
                <a:cs typeface="+mn-lt"/>
              </a:rPr>
              <a:t>the</a:t>
            </a:r>
            <a:r>
              <a:rPr lang="ro-RO" sz="2800" dirty="0">
                <a:ea typeface="+mn-lt"/>
                <a:cs typeface="+mn-lt"/>
              </a:rPr>
              <a:t> </a:t>
            </a:r>
            <a:r>
              <a:rPr lang="ro-RO" sz="2800" dirty="0" err="1">
                <a:ea typeface="+mn-lt"/>
                <a:cs typeface="+mn-lt"/>
              </a:rPr>
              <a:t>following</a:t>
            </a:r>
            <a:r>
              <a:rPr lang="ro-RO" sz="2800" dirty="0">
                <a:ea typeface="+mn-lt"/>
                <a:cs typeface="+mn-lt"/>
              </a:rPr>
              <a:t> set of </a:t>
            </a:r>
            <a:r>
              <a:rPr lang="ro-RO" sz="2800" dirty="0" err="1">
                <a:ea typeface="+mn-lt"/>
                <a:cs typeface="+mn-lt"/>
              </a:rPr>
              <a:t>clauses</a:t>
            </a:r>
            <a:r>
              <a:rPr lang="ro-RO" sz="2800" dirty="0">
                <a:ea typeface="+mn-lt"/>
                <a:cs typeface="+mn-lt"/>
              </a:rPr>
              <a:t>:</a:t>
            </a:r>
            <a:endParaRPr lang="ro-RO" sz="2800" dirty="0">
              <a:cs typeface="Arial" panose="020B0604020202020204"/>
            </a:endParaRPr>
          </a:p>
          <a:p>
            <a:pPr marL="344170" indent="-344170"/>
            <a:r>
              <a:rPr lang="ro-RO" sz="2800" dirty="0">
                <a:ea typeface="+mn-lt"/>
                <a:cs typeface="+mn-lt"/>
              </a:rPr>
              <a:t>S3 = {q ∨ r, ¬p, ¬p ∨ r, p ∨ ¬r}</a:t>
            </a:r>
            <a:endParaRPr lang="ro-RO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28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14B859F-6C89-4157-8739-8F6AEEEB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83" y="1278242"/>
            <a:ext cx="7796540" cy="3997828"/>
          </a:xfrm>
        </p:spPr>
        <p:txBody>
          <a:bodyPr/>
          <a:lstStyle/>
          <a:p>
            <a:pPr marL="344170" indent="-344170"/>
            <a:r>
              <a:rPr lang="ro-RO" sz="2800" dirty="0">
                <a:ea typeface="+mn-lt"/>
                <a:cs typeface="+mn-lt"/>
              </a:rPr>
              <a:t>C1 = q ∨ r</a:t>
            </a:r>
            <a:endParaRPr lang="ro-RO" sz="2800">
              <a:cs typeface="Arial" panose="020B0604020202020204"/>
            </a:endParaRPr>
          </a:p>
          <a:p>
            <a:pPr marL="344170" indent="-344170"/>
            <a:r>
              <a:rPr lang="ro-RO" sz="2800" dirty="0">
                <a:cs typeface="Arial"/>
              </a:rPr>
              <a:t>C2 = ¬p</a:t>
            </a:r>
          </a:p>
          <a:p>
            <a:pPr marL="344170" indent="-344170"/>
            <a:r>
              <a:rPr lang="ro-RO" sz="2800" dirty="0">
                <a:ea typeface="+mn-lt"/>
                <a:cs typeface="+mn-lt"/>
              </a:rPr>
              <a:t>C3 = ¬q ∨ r</a:t>
            </a:r>
            <a:endParaRPr lang="ro-RO" sz="2800">
              <a:cs typeface="Arial"/>
            </a:endParaRPr>
          </a:p>
          <a:p>
            <a:pPr marL="344170" indent="-344170"/>
            <a:r>
              <a:rPr lang="ro-RO" sz="2800" dirty="0">
                <a:ea typeface="+mn-lt"/>
                <a:cs typeface="+mn-lt"/>
              </a:rPr>
              <a:t>C4 = p ∨ ¬r</a:t>
            </a:r>
            <a:endParaRPr lang="ro-RO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92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EB3288-B6B6-425D-AB3C-CACBBAB9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99" y="1280591"/>
            <a:ext cx="9853940" cy="4845553"/>
          </a:xfrm>
        </p:spPr>
        <p:txBody>
          <a:bodyPr/>
          <a:lstStyle/>
          <a:p>
            <a:pPr marL="344170" indent="-344170"/>
            <a:r>
              <a:rPr lang="ro-RO" sz="2800" dirty="0">
                <a:ea typeface="+mn-lt"/>
                <a:cs typeface="+mn-lt"/>
              </a:rPr>
              <a:t>C1 = q ∨ r; C2 = ¬p; C3 = ¬q ∨ r; C4 = p ∨ ¬r</a:t>
            </a:r>
            <a:endParaRPr lang="ro-RO" dirty="0">
              <a:ea typeface="+mn-lt"/>
              <a:cs typeface="+mn-lt"/>
            </a:endParaRPr>
          </a:p>
          <a:p>
            <a:pPr marL="344170" indent="-344170"/>
            <a:r>
              <a:rPr lang="ro-RO" sz="2800" dirty="0">
                <a:ea typeface="+mn-lt"/>
                <a:cs typeface="+mn-lt"/>
              </a:rPr>
              <a:t>C1: top </a:t>
            </a:r>
            <a:r>
              <a:rPr lang="ro-RO" sz="2800" dirty="0" err="1">
                <a:ea typeface="+mn-lt"/>
                <a:cs typeface="+mn-lt"/>
              </a:rPr>
              <a:t>clause</a:t>
            </a:r>
            <a:endParaRPr lang="ro-RO" dirty="0" err="1">
              <a:ea typeface="+mn-lt"/>
              <a:cs typeface="+mn-lt"/>
            </a:endParaRPr>
          </a:p>
          <a:p>
            <a:pPr marL="344170" indent="-344170"/>
            <a:r>
              <a:rPr lang="ro-RO" sz="2800" dirty="0">
                <a:ea typeface="+mn-lt"/>
                <a:cs typeface="+mn-lt"/>
              </a:rPr>
              <a:t>C5 = </a:t>
            </a:r>
            <a:r>
              <a:rPr lang="ro-RO" sz="2800" dirty="0" err="1">
                <a:ea typeface="+mn-lt"/>
                <a:cs typeface="+mn-lt"/>
              </a:rPr>
              <a:t>Res</a:t>
            </a:r>
            <a:r>
              <a:rPr lang="ro-RO" sz="2800" dirty="0">
                <a:ea typeface="+mn-lt"/>
                <a:cs typeface="+mn-lt"/>
              </a:rPr>
              <a:t>(C1 , C3) = r </a:t>
            </a:r>
            <a:endParaRPr lang="ro-RO">
              <a:ea typeface="+mn-lt"/>
              <a:cs typeface="+mn-lt"/>
            </a:endParaRPr>
          </a:p>
          <a:p>
            <a:pPr marL="344170" indent="-344170"/>
            <a:r>
              <a:rPr lang="ro-RO" sz="2800" dirty="0">
                <a:ea typeface="+mn-lt"/>
                <a:cs typeface="+mn-lt"/>
              </a:rPr>
              <a:t>C6 = </a:t>
            </a:r>
            <a:r>
              <a:rPr lang="ro-RO" sz="2800" dirty="0" err="1">
                <a:ea typeface="+mn-lt"/>
                <a:cs typeface="+mn-lt"/>
              </a:rPr>
              <a:t>Res</a:t>
            </a:r>
            <a:r>
              <a:rPr lang="ro-RO" sz="2800" dirty="0">
                <a:ea typeface="+mn-lt"/>
                <a:cs typeface="+mn-lt"/>
              </a:rPr>
              <a:t>(C5 , C4) = p </a:t>
            </a:r>
            <a:endParaRPr lang="ro-RO">
              <a:ea typeface="+mn-lt"/>
              <a:cs typeface="+mn-lt"/>
            </a:endParaRPr>
          </a:p>
          <a:p>
            <a:pPr marL="344170" indent="-344170"/>
            <a:r>
              <a:rPr lang="ro-RO" sz="2800" dirty="0">
                <a:ea typeface="+mn-lt"/>
                <a:cs typeface="+mn-lt"/>
              </a:rPr>
              <a:t>C7 = </a:t>
            </a:r>
            <a:r>
              <a:rPr lang="ro-RO" sz="2800" dirty="0" err="1">
                <a:ea typeface="+mn-lt"/>
                <a:cs typeface="+mn-lt"/>
              </a:rPr>
              <a:t>Res</a:t>
            </a:r>
            <a:r>
              <a:rPr lang="ro-RO" sz="2800" dirty="0">
                <a:ea typeface="+mn-lt"/>
                <a:cs typeface="+mn-lt"/>
              </a:rPr>
              <a:t>(C6 , C2) = □ </a:t>
            </a:r>
            <a:endParaRPr lang="ro-RO"/>
          </a:p>
          <a:p>
            <a:pPr marL="344170" indent="-344170"/>
            <a:r>
              <a:rPr lang="ro-RO" sz="2800" dirty="0">
                <a:ea typeface="+mn-lt"/>
                <a:cs typeface="+mn-lt"/>
              </a:rPr>
              <a:t>In </a:t>
            </a:r>
            <a:r>
              <a:rPr lang="ro-RO" sz="2800" dirty="0" err="1">
                <a:ea typeface="+mn-lt"/>
                <a:cs typeface="+mn-lt"/>
              </a:rPr>
              <a:t>conclusion</a:t>
            </a:r>
            <a:r>
              <a:rPr lang="ro-RO" sz="2800" dirty="0">
                <a:ea typeface="+mn-lt"/>
                <a:cs typeface="+mn-lt"/>
              </a:rPr>
              <a:t>, </a:t>
            </a:r>
            <a:r>
              <a:rPr lang="ro-RO" sz="2800" dirty="0" err="1">
                <a:ea typeface="+mn-lt"/>
                <a:cs typeface="+mn-lt"/>
              </a:rPr>
              <a:t>the</a:t>
            </a:r>
            <a:r>
              <a:rPr lang="ro-RO" sz="2800" dirty="0">
                <a:ea typeface="+mn-lt"/>
                <a:cs typeface="+mn-lt"/>
              </a:rPr>
              <a:t> set S </a:t>
            </a:r>
            <a:r>
              <a:rPr lang="ro-RO" sz="2800" dirty="0" err="1">
                <a:ea typeface="+mn-lt"/>
                <a:cs typeface="+mn-lt"/>
              </a:rPr>
              <a:t>is</a:t>
            </a:r>
            <a:r>
              <a:rPr lang="ro-RO" sz="2800" dirty="0">
                <a:ea typeface="+mn-lt"/>
                <a:cs typeface="+mn-lt"/>
              </a:rPr>
              <a:t> inconsistent </a:t>
            </a:r>
            <a:r>
              <a:rPr lang="ro-RO" sz="2800" dirty="0" err="1">
                <a:ea typeface="+mn-lt"/>
                <a:cs typeface="+mn-lt"/>
              </a:rPr>
              <a:t>because</a:t>
            </a:r>
            <a:r>
              <a:rPr lang="ro-RO" sz="2800" dirty="0">
                <a:ea typeface="+mn-lt"/>
                <a:cs typeface="+mn-lt"/>
              </a:rPr>
              <a:t> □  </a:t>
            </a:r>
            <a:r>
              <a:rPr lang="ro-RO" sz="2800" dirty="0" err="1">
                <a:ea typeface="+mn-lt"/>
                <a:cs typeface="+mn-lt"/>
              </a:rPr>
              <a:t>was</a:t>
            </a:r>
            <a:r>
              <a:rPr lang="ro-RO" sz="2800" dirty="0">
                <a:ea typeface="+mn-lt"/>
                <a:cs typeface="+mn-lt"/>
              </a:rPr>
              <a:t> </a:t>
            </a:r>
            <a:r>
              <a:rPr lang="ro-RO" sz="2800" dirty="0" err="1">
                <a:ea typeface="+mn-lt"/>
                <a:cs typeface="+mn-lt"/>
              </a:rPr>
              <a:t>derived</a:t>
            </a:r>
            <a:r>
              <a:rPr lang="ro-RO" sz="2800" dirty="0">
                <a:ea typeface="+mn-lt"/>
                <a:cs typeface="+mn-lt"/>
              </a:rPr>
              <a:t> </a:t>
            </a:r>
            <a:r>
              <a:rPr lang="ro-RO" sz="2800" dirty="0" err="1">
                <a:ea typeface="+mn-lt"/>
                <a:cs typeface="+mn-lt"/>
              </a:rPr>
              <a:t>from</a:t>
            </a:r>
            <a:r>
              <a:rPr lang="ro-RO" sz="2800" dirty="0">
                <a:ea typeface="+mn-lt"/>
                <a:cs typeface="+mn-lt"/>
              </a:rPr>
              <a:t> it  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554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5">
            <a:extLst>
              <a:ext uri="{FF2B5EF4-FFF2-40B4-BE49-F238E27FC236}">
                <a16:creationId xmlns:a16="http://schemas.microsoft.com/office/drawing/2014/main" id="{B2A066E4-6E5B-467B-AC83-BEE0E6E64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15" y="960789"/>
            <a:ext cx="8767306" cy="4940143"/>
          </a:xfrm>
        </p:spPr>
      </p:pic>
    </p:spTree>
    <p:extLst>
      <p:ext uri="{BB962C8B-B14F-4D97-AF65-F5344CB8AC3E}">
        <p14:creationId xmlns:p14="http://schemas.microsoft.com/office/powerpoint/2010/main" val="320974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F72F69-4BFA-4CE6-8BD9-EC733FB38D64}"/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Ecran lat</PresentationFormat>
  <Paragraphs>1</Paragraphs>
  <Slides>6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7" baseType="lpstr">
      <vt:lpstr>Madison</vt:lpstr>
      <vt:lpstr>Havirneanu Albert-Andrei</vt:lpstr>
      <vt:lpstr>Prezentare PowerPoint</vt:lpstr>
      <vt:lpstr>Problem statement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70</cp:revision>
  <dcterms:created xsi:type="dcterms:W3CDTF">2021-12-07T22:44:41Z</dcterms:created>
  <dcterms:modified xsi:type="dcterms:W3CDTF">2021-12-08T08:10:10Z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