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A0E2-51B3-4E78-ABC6-797F981BFF1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D640-3330-46B1-A7D9-009D096B453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84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A0E2-51B3-4E78-ABC6-797F981BFF1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D640-3330-46B1-A7D9-009D096B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A0E2-51B3-4E78-ABC6-797F981BFF1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D640-3330-46B1-A7D9-009D096B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3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A0E2-51B3-4E78-ABC6-797F981BFF1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D640-3330-46B1-A7D9-009D096B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A0E2-51B3-4E78-ABC6-797F981BFF1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D640-3330-46B1-A7D9-009D096B453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61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A0E2-51B3-4E78-ABC6-797F981BFF1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D640-3330-46B1-A7D9-009D096B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4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A0E2-51B3-4E78-ABC6-797F981BFF1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D640-3330-46B1-A7D9-009D096B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4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A0E2-51B3-4E78-ABC6-797F981BFF1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D640-3330-46B1-A7D9-009D096B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3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A0E2-51B3-4E78-ABC6-797F981BFF1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D640-3330-46B1-A7D9-009D096B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5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24A0E2-51B3-4E78-ABC6-797F981BFF1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A9D640-3330-46B1-A7D9-009D096B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4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A0E2-51B3-4E78-ABC6-797F981BFF1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D640-3330-46B1-A7D9-009D096B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3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24A0E2-51B3-4E78-ABC6-797F981BFF1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3A9D640-3330-46B1-A7D9-009D096B453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9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2DA4-1B36-4DD8-8310-25F09F762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38850"/>
          </a:xfrm>
        </p:spPr>
        <p:txBody>
          <a:bodyPr>
            <a:normAutofit/>
          </a:bodyPr>
          <a:lstStyle/>
          <a:p>
            <a:r>
              <a:rPr lang="en-US" sz="7200" dirty="0"/>
              <a:t>Exercise 9:</a:t>
            </a:r>
            <a:br>
              <a:rPr lang="en-US" dirty="0"/>
            </a:br>
            <a:r>
              <a:rPr lang="en-US" sz="2800" dirty="0"/>
              <a:t>Using the definition of deduction, prove the following deductions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36548C-CC9F-4B18-9F29-54D26B82C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648722"/>
            <a:ext cx="4935609" cy="58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2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C18D-37B9-42DB-854C-EFDE16504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13999"/>
          </a:xfrm>
        </p:spPr>
        <p:txBody>
          <a:bodyPr/>
          <a:lstStyle/>
          <a:p>
            <a:r>
              <a:rPr lang="en-US" dirty="0"/>
              <a:t>Propositional Formulas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A2D92-1913-4174-8741-2BE3038B8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H1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r>
              <a:rPr lang="en-US" b="1" dirty="0"/>
              <a:t>H2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r>
              <a:rPr lang="en-US" b="1" dirty="0"/>
              <a:t>H3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r>
              <a:rPr lang="en-US" dirty="0"/>
              <a:t>H4: 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</a:t>
            </a:r>
            <a:r>
              <a:rPr lang="en-US" dirty="0"/>
              <a:t>: 	</a:t>
            </a:r>
            <a:r>
              <a:rPr lang="en-US" sz="2800" dirty="0"/>
              <a:t>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CBE5F-4BEB-4AEF-B85D-3C29016CC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722" y="2011424"/>
            <a:ext cx="1012655" cy="368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C1C9F2-7309-4121-ADAB-6970515F0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390" y="2545352"/>
            <a:ext cx="932987" cy="5109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7934C7-509A-4113-B7B0-8E63631E2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963" y="3190484"/>
            <a:ext cx="845645" cy="4770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3C29E7-7E05-4CAC-B06A-B0AA0A788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6963" y="3801726"/>
            <a:ext cx="510921" cy="5109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DF5D32-F909-4714-BD29-42543A49E13B}"/>
              </a:ext>
            </a:extLst>
          </p:cNvPr>
          <p:cNvSpPr txBox="1"/>
          <p:nvPr/>
        </p:nvSpPr>
        <p:spPr>
          <a:xfrm>
            <a:off x="1097280" y="1419558"/>
            <a:ext cx="8345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definition of deduction and the axiomatic system are used.</a:t>
            </a:r>
          </a:p>
        </p:txBody>
      </p:sp>
    </p:spTree>
    <p:extLst>
      <p:ext uri="{BB962C8B-B14F-4D97-AF65-F5344CB8AC3E}">
        <p14:creationId xmlns:p14="http://schemas.microsoft.com/office/powerpoint/2010/main" val="283287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531E-3725-42C6-B7FF-15377A3D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deduction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917EF-CBAF-4FE1-A40B-A7885781D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/>
              <a:t>f1 = H1</a:t>
            </a:r>
            <a:r>
              <a:rPr lang="en-US" dirty="0"/>
              <a:t>:		    </a:t>
            </a:r>
            <a:r>
              <a:rPr lang="en-US" i="1" dirty="0"/>
              <a:t>(hypothesis)</a:t>
            </a:r>
          </a:p>
          <a:p>
            <a:pPr>
              <a:lnSpc>
                <a:spcPct val="200000"/>
              </a:lnSpc>
            </a:pPr>
            <a:r>
              <a:rPr lang="en-US" b="1" dirty="0"/>
              <a:t>f2 = H2</a:t>
            </a:r>
            <a:r>
              <a:rPr lang="en-US" dirty="0"/>
              <a:t>:		 </a:t>
            </a:r>
            <a:r>
              <a:rPr lang="en-US" i="1" dirty="0"/>
              <a:t>(hypothesis)</a:t>
            </a:r>
          </a:p>
          <a:p>
            <a:pPr>
              <a:lnSpc>
                <a:spcPct val="200000"/>
              </a:lnSpc>
            </a:pPr>
            <a:r>
              <a:rPr lang="en-US" b="1" dirty="0"/>
              <a:t>f3 = H3</a:t>
            </a:r>
            <a:r>
              <a:rPr lang="en-US" dirty="0"/>
              <a:t>:		 </a:t>
            </a:r>
            <a:r>
              <a:rPr lang="en-US" i="1" dirty="0"/>
              <a:t>(hypothesis)</a:t>
            </a:r>
          </a:p>
          <a:p>
            <a:pPr>
              <a:lnSpc>
                <a:spcPct val="200000"/>
              </a:lnSpc>
            </a:pPr>
            <a:r>
              <a:rPr lang="en-US" b="1" dirty="0"/>
              <a:t>f4 = H4</a:t>
            </a:r>
            <a:r>
              <a:rPr lang="en-US" dirty="0"/>
              <a:t>:		 </a:t>
            </a:r>
            <a:r>
              <a:rPr lang="en-US" i="1" dirty="0"/>
              <a:t>(hypothesis)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446DC1-0E03-46E7-8099-EEBEB8DBD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795" y="2108285"/>
            <a:ext cx="1012655" cy="368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E75A3C-92AE-4AF9-BCA0-A470521EF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067" y="2849261"/>
            <a:ext cx="802113" cy="4392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7B34CC-0763-457A-B58F-626F3F4C6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535" y="3545499"/>
            <a:ext cx="845645" cy="477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B21F36-3193-4907-B27C-27D79037B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5795" y="4381478"/>
            <a:ext cx="510921" cy="51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5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8E94-A56A-4E56-BC2F-D9F97E71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9719" y="1793289"/>
            <a:ext cx="3217268" cy="476877"/>
          </a:xfrm>
        </p:spPr>
        <p:txBody>
          <a:bodyPr>
            <a:noAutofit/>
          </a:bodyPr>
          <a:lstStyle/>
          <a:p>
            <a:r>
              <a:rPr lang="en-US" sz="2400" dirty="0"/>
              <a:t>The deduction process 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66794-B564-4EBD-ACB4-A75931D7B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4406" y="2414726"/>
            <a:ext cx="4904025" cy="309925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600" b="1" dirty="0"/>
              <a:t>f4</a:t>
            </a:r>
            <a:r>
              <a:rPr lang="en-US" sz="2600" dirty="0"/>
              <a:t>,</a:t>
            </a:r>
            <a:r>
              <a:rPr lang="en-US" sz="2600" b="1" dirty="0"/>
              <a:t>f1</a:t>
            </a:r>
            <a:r>
              <a:rPr lang="en-US" sz="2600" dirty="0"/>
              <a:t> |-</a:t>
            </a:r>
            <a:r>
              <a:rPr lang="en-US" sz="1700" dirty="0"/>
              <a:t>mt </a:t>
            </a:r>
            <a:r>
              <a:rPr lang="en-US" sz="3200" dirty="0"/>
              <a:t>-</a:t>
            </a:r>
            <a:r>
              <a:rPr lang="en-US" sz="2600" dirty="0"/>
              <a:t>q : </a:t>
            </a:r>
            <a:r>
              <a:rPr lang="en-US" sz="2600" b="1" dirty="0"/>
              <a:t>f5</a:t>
            </a:r>
            <a:r>
              <a:rPr lang="en-US" sz="2600" dirty="0"/>
              <a:t> </a:t>
            </a:r>
            <a:r>
              <a:rPr lang="en-US" sz="2600" i="1" dirty="0"/>
              <a:t>(modus tollens is applied)</a:t>
            </a:r>
          </a:p>
          <a:p>
            <a:pPr>
              <a:lnSpc>
                <a:spcPct val="200000"/>
              </a:lnSpc>
            </a:pPr>
            <a:r>
              <a:rPr lang="en-US" sz="2600" b="1" dirty="0"/>
              <a:t>f5</a:t>
            </a:r>
            <a:r>
              <a:rPr lang="en-US" sz="2600" dirty="0"/>
              <a:t>,</a:t>
            </a:r>
            <a:r>
              <a:rPr lang="en-US" sz="2600" b="1" dirty="0"/>
              <a:t>f3</a:t>
            </a:r>
            <a:r>
              <a:rPr lang="en-US" sz="2600" dirty="0"/>
              <a:t> |-</a:t>
            </a:r>
            <a:r>
              <a:rPr lang="en-US" sz="1700" dirty="0" err="1"/>
              <a:t>mp</a:t>
            </a:r>
            <a:r>
              <a:rPr lang="en-US" sz="2200" dirty="0"/>
              <a:t> </a:t>
            </a:r>
            <a:r>
              <a:rPr lang="en-US" sz="2600" dirty="0"/>
              <a:t>t : </a:t>
            </a:r>
            <a:r>
              <a:rPr lang="en-US" sz="2600" b="1" dirty="0"/>
              <a:t>f6</a:t>
            </a:r>
            <a:r>
              <a:rPr lang="en-US" sz="2600" dirty="0"/>
              <a:t> </a:t>
            </a:r>
            <a:r>
              <a:rPr lang="en-US" sz="2600" i="1" dirty="0"/>
              <a:t>(modus ponens is applied)</a:t>
            </a:r>
          </a:p>
          <a:p>
            <a:pPr>
              <a:lnSpc>
                <a:spcPct val="200000"/>
              </a:lnSpc>
            </a:pPr>
            <a:r>
              <a:rPr lang="en-US" sz="2600" b="1" dirty="0"/>
              <a:t>f6</a:t>
            </a:r>
            <a:r>
              <a:rPr lang="en-US" sz="2600" dirty="0"/>
              <a:t>,</a:t>
            </a:r>
            <a:r>
              <a:rPr lang="en-US" sz="2600" b="1" dirty="0"/>
              <a:t>f2</a:t>
            </a:r>
            <a:r>
              <a:rPr lang="en-US" sz="2600" dirty="0"/>
              <a:t> |-</a:t>
            </a:r>
            <a:r>
              <a:rPr lang="en-US" sz="1700" dirty="0" err="1"/>
              <a:t>mp</a:t>
            </a:r>
            <a:r>
              <a:rPr lang="en-US" sz="2600" dirty="0"/>
              <a:t> r : </a:t>
            </a:r>
            <a:r>
              <a:rPr lang="en-US" sz="2600" b="1" dirty="0"/>
              <a:t>f7 =C </a:t>
            </a:r>
            <a:r>
              <a:rPr lang="en-US" sz="2600" i="1" dirty="0"/>
              <a:t>(modus ponens is applied)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sequence of formulas: (f1,f2,f3,f4,f5,f6,f7) is the </a:t>
            </a:r>
            <a:r>
              <a:rPr lang="en-US" b="1" dirty="0"/>
              <a:t>deduction</a:t>
            </a:r>
            <a:r>
              <a:rPr lang="en-US" dirty="0"/>
              <a:t> of C </a:t>
            </a:r>
          </a:p>
          <a:p>
            <a:pPr>
              <a:lnSpc>
                <a:spcPct val="100000"/>
              </a:lnSpc>
            </a:pPr>
            <a:r>
              <a:rPr lang="en-US" dirty="0"/>
              <a:t>from the hypotheses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B49355-009C-411D-B65E-10050B05E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1460"/>
            <a:ext cx="4314546" cy="5107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EB57EB-F19B-4147-B31E-A7E7D3DBD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83" t="23264" r="25237" b="23895"/>
          <a:stretch/>
        </p:blipFill>
        <p:spPr>
          <a:xfrm>
            <a:off x="0" y="1882066"/>
            <a:ext cx="4181383" cy="26011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5384E8-8710-4B68-BB36-55BB1ABCE3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72" t="27605" r="37774" b="27136"/>
          <a:stretch/>
        </p:blipFill>
        <p:spPr>
          <a:xfrm>
            <a:off x="4314546" y="1793289"/>
            <a:ext cx="3159860" cy="22499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3BD056-2D80-47E7-8036-E4612503EB21}"/>
              </a:ext>
            </a:extLst>
          </p:cNvPr>
          <p:cNvSpPr txBox="1"/>
          <p:nvPr/>
        </p:nvSpPr>
        <p:spPr>
          <a:xfrm>
            <a:off x="111760" y="0"/>
            <a:ext cx="699008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Exercise 9:</a:t>
            </a:r>
            <a:br>
              <a:rPr lang="en-US" dirty="0"/>
            </a:br>
            <a:r>
              <a:rPr lang="en-US" sz="1800" dirty="0"/>
              <a:t>Using the definition of deduction, prove the following deductions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58488B-D50D-4BA9-A169-5080E06A8FC0}"/>
              </a:ext>
            </a:extLst>
          </p:cNvPr>
          <p:cNvSpPr txBox="1"/>
          <p:nvPr/>
        </p:nvSpPr>
        <p:spPr>
          <a:xfrm>
            <a:off x="7787640" y="2859479"/>
            <a:ext cx="249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F3=q v t    -q -&gt; t </a:t>
            </a:r>
          </a:p>
        </p:txBody>
      </p:sp>
    </p:spTree>
    <p:extLst>
      <p:ext uri="{BB962C8B-B14F-4D97-AF65-F5344CB8AC3E}">
        <p14:creationId xmlns:p14="http://schemas.microsoft.com/office/powerpoint/2010/main" val="14689250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89675A-C770-4EB0-8D00-0FC5BEA77144}"/>
</file>

<file path=customXml/itemProps2.xml><?xml version="1.0" encoding="utf-8"?>
<ds:datastoreItem xmlns:ds="http://schemas.openxmlformats.org/officeDocument/2006/customXml" ds:itemID="{F7A7515C-FCF6-42FA-A2B2-9EDD59310E51}"/>
</file>

<file path=customXml/itemProps3.xml><?xml version="1.0" encoding="utf-8"?>
<ds:datastoreItem xmlns:ds="http://schemas.openxmlformats.org/officeDocument/2006/customXml" ds:itemID="{A8B89A8F-AA1D-4212-ADD2-ADE7096BE470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162</TotalTime>
  <Words>184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Exercise 9: Using the definition of deduction, prove the following deductions</vt:lpstr>
      <vt:lpstr>Propositional Formulas </vt:lpstr>
      <vt:lpstr>Building the deduction</vt:lpstr>
      <vt:lpstr>The deduction process is: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9: Using the definition of deduction, prove the following deductions</dc:title>
  <dc:creator>paulhideg002@gmail.com</dc:creator>
  <cp:lastModifiedBy>paulhideg002@gmail.com</cp:lastModifiedBy>
  <cp:revision>4</cp:revision>
  <dcterms:created xsi:type="dcterms:W3CDTF">2021-10-27T06:23:42Z</dcterms:created>
  <dcterms:modified xsi:type="dcterms:W3CDTF">2021-11-03T08:58:23Z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