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7B-3B10-4B69-B2F8-6F5D456BA9E1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A3BE-F73F-438C-A6C4-61AE872AC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7B-3B10-4B69-B2F8-6F5D456BA9E1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A3BE-F73F-438C-A6C4-61AE872AC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69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7B-3B10-4B69-B2F8-6F5D456BA9E1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A3BE-F73F-438C-A6C4-61AE872AC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40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7B-3B10-4B69-B2F8-6F5D456BA9E1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A3BE-F73F-438C-A6C4-61AE872AC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54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7B-3B10-4B69-B2F8-6F5D456BA9E1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A3BE-F73F-438C-A6C4-61AE872AC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06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7B-3B10-4B69-B2F8-6F5D456BA9E1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A3BE-F73F-438C-A6C4-61AE872AC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03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7B-3B10-4B69-B2F8-6F5D456BA9E1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A3BE-F73F-438C-A6C4-61AE872AC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17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7B-3B10-4B69-B2F8-6F5D456BA9E1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A3BE-F73F-438C-A6C4-61AE872AC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8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7B-3B10-4B69-B2F8-6F5D456BA9E1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A3BE-F73F-438C-A6C4-61AE872AC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9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7B-3B10-4B69-B2F8-6F5D456BA9E1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A3BE-F73F-438C-A6C4-61AE872AC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31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7B-3B10-4B69-B2F8-6F5D456BA9E1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A3BE-F73F-438C-A6C4-61AE872AC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0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C17B-3B10-4B69-B2F8-6F5D456BA9E1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1A3BE-F73F-438C-A6C4-61AE872AC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78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988357"/>
            <a:ext cx="4836459" cy="84716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+mn-lt"/>
              </a:rPr>
              <a:t>Problem statement</a:t>
            </a:r>
            <a:endParaRPr lang="en-GB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529" y="2810436"/>
            <a:ext cx="9144000" cy="2339787"/>
          </a:xfrm>
        </p:spPr>
        <p:txBody>
          <a:bodyPr/>
          <a:lstStyle/>
          <a:p>
            <a:pPr algn="l"/>
            <a:r>
              <a:rPr lang="en-US" sz="3200" b="1" dirty="0"/>
              <a:t>Exercise 3.</a:t>
            </a:r>
          </a:p>
          <a:p>
            <a:pPr algn="l"/>
            <a:r>
              <a:rPr lang="en-US" sz="3200" dirty="0"/>
              <a:t>Using Veitch diagrams, simplify the following Boolean </a:t>
            </a:r>
            <a:r>
              <a:rPr lang="en-US" sz="3200" dirty="0" smtClean="0"/>
              <a:t>function:</a:t>
            </a:r>
          </a:p>
          <a:p>
            <a:pPr algn="l"/>
            <a:r>
              <a:rPr lang="en-US" sz="3200" dirty="0" smtClean="0"/>
              <a:t>8. </a:t>
            </a:r>
            <a:endParaRPr lang="en-US" sz="3200" dirty="0"/>
          </a:p>
          <a:p>
            <a:pPr algn="l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0" y="4307756"/>
            <a:ext cx="7990157" cy="4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7" y="113405"/>
            <a:ext cx="8395063" cy="6744595"/>
          </a:xfrm>
        </p:spPr>
      </p:pic>
      <p:sp>
        <p:nvSpPr>
          <p:cNvPr id="7" name="TextBox 6"/>
          <p:cNvSpPr txBox="1"/>
          <p:nvPr/>
        </p:nvSpPr>
        <p:spPr>
          <a:xfrm>
            <a:off x="0" y="261256"/>
            <a:ext cx="2211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Theoretical results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6" y="164565"/>
            <a:ext cx="8265879" cy="6552329"/>
          </a:xfrm>
        </p:spPr>
      </p:pic>
    </p:spTree>
    <p:extLst>
      <p:ext uri="{BB962C8B-B14F-4D97-AF65-F5344CB8AC3E}">
        <p14:creationId xmlns:p14="http://schemas.microsoft.com/office/powerpoint/2010/main" val="17786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41" y="269967"/>
            <a:ext cx="8307883" cy="6522719"/>
          </a:xfrm>
        </p:spPr>
      </p:pic>
    </p:spTree>
    <p:extLst>
      <p:ext uri="{BB962C8B-B14F-4D97-AF65-F5344CB8AC3E}">
        <p14:creationId xmlns:p14="http://schemas.microsoft.com/office/powerpoint/2010/main" val="11061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+mn-lt"/>
              </a:rPr>
              <a:t>Solution</a:t>
            </a:r>
            <a:endParaRPr lang="en-GB" sz="40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13462"/>
                <a:ext cx="9037320" cy="25167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 smtClean="0"/>
                  <a:t>x1(x2</a:t>
                </a:r>
                <a:r>
                  <a:rPr lang="en-US" sz="2400" dirty="0" smtClean="0">
                    <a:sym typeface="Symbol" panose="05050102010706020507" pitchFamily="18" charset="2"/>
                  </a:rPr>
                  <a:t>x3</a:t>
                </a:r>
                <a:r>
                  <a:rPr lang="en-US" sz="2400" dirty="0" smtClean="0"/>
                  <a:t>) = x1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e>
                    </m:acc>
                  </m:oMath>
                </a14:m>
                <a:r>
                  <a:rPr lang="en-GB" sz="2400" dirty="0" smtClean="0"/>
                  <a:t> = x1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en-GB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1(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2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e>
                    </m:acc>
                  </m:oMath>
                </a14:m>
                <a:r>
                  <a:rPr lang="en-GB" sz="2400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1</m:t>
                        </m:r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</m:acc>
                      </m:e>
                    </m:acc>
                  </m:oMath>
                </a14:m>
                <a:r>
                  <a:rPr lang="en-GB" sz="2400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2400" dirty="0" smtClean="0"/>
                  <a:t>x2x3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 smtClean="0"/>
                  <a:t>f8(x1,x2,x3)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GB" sz="2400" dirty="0" smtClean="0"/>
                  <a:t>x3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GB" sz="2400" dirty="0" smtClean="0"/>
                  <a:t> x1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2400" dirty="0" smtClean="0"/>
                  <a:t>x2x3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2400" dirty="0" smtClean="0"/>
                  <a:t>x2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GB" sz="2400" dirty="0" smtClean="0"/>
                  <a:t> = m1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 </m:t>
                    </m:r>
                  </m:oMath>
                </a14:m>
                <a:r>
                  <a:rPr lang="en-GB" sz="2400" dirty="0" smtClean="0"/>
                  <a:t>m4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 </m:t>
                    </m:r>
                  </m:oMath>
                </a14:m>
                <a:r>
                  <a:rPr lang="en-GB" sz="2400" dirty="0" smtClean="0"/>
                  <a:t>m3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 </m:t>
                    </m:r>
                  </m:oMath>
                </a14:m>
                <a:r>
                  <a:rPr lang="en-GB" sz="2400" dirty="0" smtClean="0"/>
                  <a:t>m2</a:t>
                </a:r>
                <a:endParaRPr lang="en-GB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13462"/>
                <a:ext cx="9037320" cy="2516778"/>
              </a:xfrm>
              <a:blipFill>
                <a:blip r:embed="rId2"/>
                <a:stretch>
                  <a:fillRect l="-877" b="-7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8777"/>
            <a:ext cx="8691698" cy="504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87" y="3265713"/>
            <a:ext cx="3360711" cy="480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87" y="3966630"/>
            <a:ext cx="3688400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6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164" y="1060477"/>
            <a:ext cx="2131492" cy="444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Veitch diagram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1" y="1808220"/>
            <a:ext cx="4589493" cy="3236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13843" y="1060477"/>
            <a:ext cx="338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Factorization process</a:t>
            </a:r>
            <a:endParaRPr lang="en-GB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547" y="1808220"/>
            <a:ext cx="4603882" cy="3246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4112" y="5341010"/>
            <a:ext cx="4298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two groups of 2 neighbor </a:t>
            </a:r>
            <a:r>
              <a:rPr lang="en-US" sz="2000" dirty="0" err="1" smtClean="0"/>
              <a:t>minterms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one isolated </a:t>
            </a:r>
            <a:r>
              <a:rPr lang="en-US" sz="2000" dirty="0" err="1" smtClean="0"/>
              <a:t>minterm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032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082" y="446525"/>
            <a:ext cx="3197253" cy="51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</a:t>
            </a:r>
            <a:r>
              <a:rPr lang="en-US" sz="1800" b="1" dirty="0" smtClean="0"/>
              <a:t>imple factorization</a:t>
            </a:r>
            <a:endParaRPr lang="en-GB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61" y="692478"/>
            <a:ext cx="3072656" cy="2166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56" y="692478"/>
            <a:ext cx="3064356" cy="21610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61" y="3976780"/>
            <a:ext cx="3112626" cy="219506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79975" y="446525"/>
            <a:ext cx="3118945" cy="49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/>
              <a:t>simple factorization</a:t>
            </a:r>
            <a:endParaRPr lang="en-GB" sz="1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773" y="3730827"/>
            <a:ext cx="3118945" cy="49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/>
              <a:t>0-factorization</a:t>
            </a:r>
            <a:endParaRPr lang="en-GB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1299361" y="2837053"/>
                <a:ext cx="4752703" cy="53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1600" b="1" dirty="0" smtClean="0"/>
                  <a:t>max1</a:t>
                </a:r>
                <a:r>
                  <a:rPr lang="en-US" sz="1600" dirty="0" smtClean="0"/>
                  <a:t> = m2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 </m:t>
                    </m:r>
                  </m:oMath>
                </a14:m>
                <a:r>
                  <a:rPr lang="en-US" sz="1600" dirty="0"/>
                  <a:t>m3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1600" dirty="0"/>
                  <a:t>x2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1600" dirty="0"/>
                  <a:t>x2x3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1600" dirty="0" smtClean="0"/>
                  <a:t>x2</a:t>
                </a:r>
                <a:endParaRPr lang="en-GB" sz="16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361" y="2837053"/>
                <a:ext cx="4752703" cy="536501"/>
              </a:xfrm>
              <a:prstGeom prst="rect">
                <a:avLst/>
              </a:prstGeom>
              <a:blipFill>
                <a:blip r:embed="rId5"/>
                <a:stretch>
                  <a:fillRect l="-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7223155" y="2837053"/>
                <a:ext cx="4010901" cy="53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600" b="1" dirty="0" smtClean="0"/>
                  <a:t>max2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= m3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GB" sz="1600" dirty="0"/>
                  <a:t> m1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1600" dirty="0"/>
                  <a:t>x2x3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GB" sz="1600" dirty="0"/>
                  <a:t>x3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1600" dirty="0" smtClean="0"/>
                  <a:t>x3</a:t>
                </a:r>
                <a:endParaRPr lang="en-GB" sz="1600" dirty="0"/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55" y="2837053"/>
                <a:ext cx="4010901" cy="536501"/>
              </a:xfrm>
              <a:prstGeom prst="rect">
                <a:avLst/>
              </a:prstGeom>
              <a:blipFill>
                <a:blip r:embed="rId6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1288855" y="6108415"/>
                <a:ext cx="1995836" cy="457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600" b="1" dirty="0" smtClean="0"/>
                  <a:t>max3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= m4 = </a:t>
                </a:r>
                <a:r>
                  <a:rPr lang="en-GB" sz="1600" dirty="0"/>
                  <a:t>x1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nor/>
                      </m:rPr>
                      <a:rPr lang="en-US" sz="1600" dirty="0"/>
                      <m:t> </m:t>
                    </m:r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en-GB" sz="1600" dirty="0"/>
              </a:p>
            </p:txBody>
          </p:sp>
        </mc:Choice>
        <mc:Fallback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55" y="6108415"/>
                <a:ext cx="1995836" cy="457145"/>
              </a:xfrm>
              <a:prstGeom prst="rect">
                <a:avLst/>
              </a:prstGeom>
              <a:blipFill>
                <a:blip r:embed="rId7"/>
                <a:stretch>
                  <a:fillRect l="-1524" b="-5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223156" y="4222733"/>
                <a:ext cx="4445877" cy="1632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The set of maximal </a:t>
                </a:r>
                <a:r>
                  <a:rPr lang="en-US" sz="2000" b="1" dirty="0" err="1" smtClean="0"/>
                  <a:t>monoms</a:t>
                </a:r>
                <a:r>
                  <a:rPr lang="en-US" sz="2000" b="1" dirty="0" smtClean="0"/>
                  <a:t>:</a:t>
                </a:r>
              </a:p>
              <a:p>
                <a:endParaRPr lang="en-US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M(f) = {max1,max2,max3} = </a:t>
                </a:r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         = 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2000" dirty="0" smtClean="0"/>
                  <a:t>x2</a:t>
                </a:r>
                <a:r>
                  <a:rPr lang="en-GB" sz="2000" dirty="0"/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2000" dirty="0" smtClean="0"/>
                  <a:t>x3</a:t>
                </a:r>
                <a:r>
                  <a:rPr lang="en-GB" sz="2000" dirty="0"/>
                  <a:t>, x1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nor/>
                      </m:rPr>
                      <a:rPr lang="en-US" sz="2000" dirty="0"/>
                      <m:t> 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sz="2000" dirty="0" smtClean="0"/>
                  <a:t>}</a:t>
                </a:r>
                <a:endParaRPr lang="en-GB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56" y="4222733"/>
                <a:ext cx="4445877" cy="1632306"/>
              </a:xfrm>
              <a:prstGeom prst="rect">
                <a:avLst/>
              </a:prstGeom>
              <a:blipFill>
                <a:blip r:embed="rId8"/>
                <a:stretch>
                  <a:fillRect l="-1509" t="-2247" b="-29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6361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5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9148" y="444137"/>
                <a:ext cx="9791138" cy="61830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dirty="0" smtClean="0"/>
                  <a:t>Central </a:t>
                </a:r>
                <a:r>
                  <a:rPr lang="en-US" sz="2000" b="1" dirty="0" err="1" smtClean="0"/>
                  <a:t>monoms</a:t>
                </a:r>
                <a:r>
                  <a:rPr lang="en-US" sz="2000" b="1" dirty="0" smtClean="0"/>
                  <a:t>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b="1" dirty="0"/>
                  <a:t>a</a:t>
                </a:r>
                <a:r>
                  <a:rPr lang="en-US" sz="2000" b="1" dirty="0" smtClean="0"/>
                  <a:t> maximal </a:t>
                </a:r>
                <a:r>
                  <a:rPr lang="en-US" sz="2000" b="1" dirty="0" err="1" smtClean="0"/>
                  <a:t>monom</a:t>
                </a:r>
                <a:r>
                  <a:rPr lang="en-US" sz="2000" b="1" dirty="0" smtClean="0"/>
                  <a:t> is a central </a:t>
                </a:r>
                <a:r>
                  <a:rPr lang="en-US" sz="2000" b="1" dirty="0" err="1" smtClean="0"/>
                  <a:t>monom</a:t>
                </a:r>
                <a:r>
                  <a:rPr lang="en-US" sz="2000" b="1" dirty="0" smtClean="0"/>
                  <a:t> if its corresponding group of </a:t>
                </a:r>
                <a:r>
                  <a:rPr lang="en-US" sz="2000" b="1" dirty="0" err="1" smtClean="0"/>
                  <a:t>minterms</a:t>
                </a:r>
                <a:r>
                  <a:rPr lang="en-US" sz="2000" b="1" dirty="0" smtClean="0"/>
                  <a:t> contains at least one </a:t>
                </a:r>
                <a:r>
                  <a:rPr lang="en-US" sz="2000" b="1" dirty="0" err="1" smtClean="0"/>
                  <a:t>minterm</a:t>
                </a:r>
                <a:r>
                  <a:rPr lang="en-US" sz="2000" b="1" dirty="0" smtClean="0"/>
                  <a:t> circled once.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 smtClean="0"/>
                  <a:t>     C(f)  </a:t>
                </a:r>
                <a:r>
                  <a:rPr lang="en-US" sz="2000" dirty="0"/>
                  <a:t>= {max1,max2,max3} </a:t>
                </a:r>
                <a:r>
                  <a:rPr lang="en-US" sz="2000" dirty="0" smtClean="0"/>
                  <a:t>= </a:t>
                </a: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2000" dirty="0"/>
                  <a:t>x2,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2000" dirty="0"/>
                  <a:t>x3, </a:t>
                </a:r>
                <a:r>
                  <a:rPr lang="en-GB" sz="2000" dirty="0" smtClean="0"/>
                  <a:t>x1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sz="2000" dirty="0" smtClean="0"/>
                  <a:t>}</a:t>
                </a:r>
                <a:endParaRPr lang="en-US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dirty="0" smtClean="0"/>
                  <a:t>The </a:t>
                </a:r>
                <a:r>
                  <a:rPr lang="en-US" sz="2000" b="1" dirty="0" err="1" smtClean="0"/>
                  <a:t>minterms</a:t>
                </a:r>
                <a:r>
                  <a:rPr lang="en-US" sz="2000" b="1" dirty="0" smtClean="0"/>
                  <a:t> covered by the central </a:t>
                </a:r>
                <a:r>
                  <a:rPr lang="en-US" sz="2000" b="1" dirty="0" err="1" smtClean="0"/>
                  <a:t>monoms</a:t>
                </a:r>
                <a:r>
                  <a:rPr lang="en-US" sz="2000" b="1" dirty="0" smtClean="0"/>
                  <a:t> are shaded.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dirty="0" smtClean="0"/>
                  <a:t>M(f) = C(f) --- the first case of the simplification algorithm.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dirty="0" smtClean="0"/>
                  <a:t>There is a unique simplified form of f, obtained as the disjunction of all central </a:t>
                </a:r>
                <a:r>
                  <a:rPr lang="en-US" sz="2000" b="1" dirty="0" err="1" smtClean="0"/>
                  <a:t>monoms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 smtClean="0"/>
                  <a:t>Fs(x1,x2,x3</a:t>
                </a:r>
                <a:r>
                  <a:rPr lang="en-US" sz="2000" dirty="0" smtClean="0"/>
                  <a:t>) = max1</a:t>
                </a:r>
                <a:r>
                  <a:rPr lang="en-US" sz="2000" dirty="0" smtClean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sz="2000" dirty="0" smtClean="0"/>
                  <a:t> max2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sz="2000" dirty="0" smtClean="0"/>
                  <a:t> max3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2000" dirty="0"/>
                  <a:t>x2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2000" dirty="0"/>
                  <a:t>x3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GB" sz="2000" dirty="0" smtClean="0"/>
                  <a:t>x1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nor/>
                      </m:rPr>
                      <a:rPr lang="en-US" sz="2000" dirty="0"/>
                      <m:t> 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148" y="444137"/>
                <a:ext cx="9791138" cy="6183086"/>
              </a:xfrm>
              <a:blipFill>
                <a:blip r:embed="rId2"/>
                <a:stretch>
                  <a:fillRect l="-5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57" y="2961852"/>
            <a:ext cx="2306807" cy="162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83C090-EA47-471E-A9D2-1AA9AD912131}"/>
</file>

<file path=customXml/itemProps2.xml><?xml version="1.0" encoding="utf-8"?>
<ds:datastoreItem xmlns:ds="http://schemas.openxmlformats.org/officeDocument/2006/customXml" ds:itemID="{C450F40B-30C1-4971-AC80-E9EAE7E39F27}"/>
</file>

<file path=customXml/itemProps3.xml><?xml version="1.0" encoding="utf-8"?>
<ds:datastoreItem xmlns:ds="http://schemas.openxmlformats.org/officeDocument/2006/customXml" ds:itemID="{893AD88B-17A9-4E54-9F3B-6066DE6AC9E8}"/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116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Problem statement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</cp:revision>
  <dcterms:created xsi:type="dcterms:W3CDTF">2021-12-14T09:28:34Z</dcterms:created>
  <dcterms:modified xsi:type="dcterms:W3CDTF">2021-12-15T09:00:39Z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