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67" r:id="rId4"/>
    <p:sldId id="268" r:id="rId5"/>
    <p:sldId id="271" r:id="rId6"/>
    <p:sldId id="262" r:id="rId7"/>
    <p:sldId id="270" r:id="rId8"/>
    <p:sldId id="275" r:id="rId9"/>
    <p:sldId id="257" r:id="rId10"/>
    <p:sldId id="272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44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7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7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2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8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2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2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0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4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ED91E-235D-41E3-83F2-B2B92AF9A9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F3F91-54D4-4545-B1ED-73A2EF7E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5C7A-1F81-4C4C-9114-69983DB09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3DD2-04C0-4D50-A0F9-42047795D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Horvath David-Cristian, Group 913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CD72D-3E4C-4552-AA16-FBE4CD736267}"/>
              </a:ext>
            </a:extLst>
          </p:cNvPr>
          <p:cNvSpPr txBox="1"/>
          <p:nvPr/>
        </p:nvSpPr>
        <p:spPr>
          <a:xfrm>
            <a:off x="4034602" y="4516734"/>
            <a:ext cx="412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INDIVIDUAL HOMEWORK</a:t>
            </a:r>
          </a:p>
        </p:txBody>
      </p:sp>
    </p:spTree>
    <p:extLst>
      <p:ext uri="{BB962C8B-B14F-4D97-AF65-F5344CB8AC3E}">
        <p14:creationId xmlns:p14="http://schemas.microsoft.com/office/powerpoint/2010/main" val="22968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6F16B-617A-4C5D-BC11-B4700048907E}"/>
              </a:ext>
            </a:extLst>
          </p:cNvPr>
          <p:cNvSpPr txBox="1"/>
          <p:nvPr/>
        </p:nvSpPr>
        <p:spPr>
          <a:xfrm>
            <a:off x="3155211" y="835399"/>
            <a:ext cx="4448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</a:t>
            </a:r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400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=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¬(((∃x)A(x)→(∃x)B(x)) →(∃x)(A(x)→B(x)))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19E2B-EB2A-4AF7-B1CF-48FCDEF8E833}"/>
              </a:ext>
            </a:extLst>
          </p:cNvPr>
          <p:cNvSpPr txBox="1"/>
          <p:nvPr/>
        </p:nvSpPr>
        <p:spPr>
          <a:xfrm>
            <a:off x="5930694" y="1050843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5555F-04E9-4EA2-8C13-0AF350995975}"/>
              </a:ext>
            </a:extLst>
          </p:cNvPr>
          <p:cNvSpPr txBox="1"/>
          <p:nvPr/>
        </p:nvSpPr>
        <p:spPr>
          <a:xfrm>
            <a:off x="4997059" y="1277589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(∃x)A(x)→(∃x)B(x)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5A83A-0807-4181-8497-62539DAA3F0D}"/>
              </a:ext>
            </a:extLst>
          </p:cNvPr>
          <p:cNvSpPr txBox="1"/>
          <p:nvPr/>
        </p:nvSpPr>
        <p:spPr>
          <a:xfrm>
            <a:off x="5946676" y="146708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D2BF-C226-4DD8-8665-6AF286B78484}"/>
              </a:ext>
            </a:extLst>
          </p:cNvPr>
          <p:cNvSpPr txBox="1"/>
          <p:nvPr/>
        </p:nvSpPr>
        <p:spPr>
          <a:xfrm>
            <a:off x="5029118" y="1651218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¬(∃x)(A(x)→B(x)) 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CA6CA-97F0-4FB6-A61D-D8199B3811DC}"/>
              </a:ext>
            </a:extLst>
          </p:cNvPr>
          <p:cNvSpPr txBox="1"/>
          <p:nvPr/>
        </p:nvSpPr>
        <p:spPr>
          <a:xfrm>
            <a:off x="7335934" y="3105099"/>
            <a:ext cx="362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γ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(3), a = used for instantiation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34170-F919-4BA7-AFBB-2FA40313397B}"/>
                  </a:ext>
                </a:extLst>
              </p:cNvPr>
              <p:cNvSpPr txBox="1"/>
              <p:nvPr/>
            </p:nvSpPr>
            <p:spPr>
              <a:xfrm>
                <a:off x="6590816" y="3357105"/>
                <a:ext cx="17844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A(a) ∨ B(a)) (7)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34170-F919-4BA7-AFBB-2FA40313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16" y="3357105"/>
                <a:ext cx="1784463" cy="307777"/>
              </a:xfrm>
              <a:prstGeom prst="rect">
                <a:avLst/>
              </a:prstGeom>
              <a:blipFill>
                <a:blip r:embed="rId2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256C84D-EDFA-4494-823B-4B9A88B81588}"/>
              </a:ext>
            </a:extLst>
          </p:cNvPr>
          <p:cNvSpPr txBox="1"/>
          <p:nvPr/>
        </p:nvSpPr>
        <p:spPr>
          <a:xfrm>
            <a:off x="7175471" y="4394878"/>
            <a:ext cx="8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00DAD-5288-459A-B2FF-FBB081A9DB1C}"/>
              </a:ext>
            </a:extLst>
          </p:cNvPr>
          <p:cNvSpPr txBox="1"/>
          <p:nvPr/>
        </p:nvSpPr>
        <p:spPr>
          <a:xfrm>
            <a:off x="7343778" y="3608669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DCF1A-BCE4-4194-803D-ACE0FAF64BF0}"/>
              </a:ext>
            </a:extLst>
          </p:cNvPr>
          <p:cNvSpPr txBox="1"/>
          <p:nvPr/>
        </p:nvSpPr>
        <p:spPr>
          <a:xfrm>
            <a:off x="7108388" y="4873789"/>
            <a:ext cx="8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¬B(a)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8D65A-CA38-41F8-8F76-4FF9E2DEC844}"/>
              </a:ext>
            </a:extLst>
          </p:cNvPr>
          <p:cNvSpPr txBox="1"/>
          <p:nvPr/>
        </p:nvSpPr>
        <p:spPr>
          <a:xfrm>
            <a:off x="3981343" y="2402158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¬(∃x)A(x) 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6AB48-A2DE-46F2-A2C5-0BCD0AAE6CFA}"/>
              </a:ext>
            </a:extLst>
          </p:cNvPr>
          <p:cNvSpPr txBox="1"/>
          <p:nvPr/>
        </p:nvSpPr>
        <p:spPr>
          <a:xfrm>
            <a:off x="1658441" y="2641351"/>
            <a:ext cx="317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γ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(4), b = new constant 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D229DD-7851-4212-985E-0FA5175629E9}"/>
              </a:ext>
            </a:extLst>
          </p:cNvPr>
          <p:cNvSpPr txBox="1"/>
          <p:nvPr/>
        </p:nvSpPr>
        <p:spPr>
          <a:xfrm>
            <a:off x="4332995" y="28832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¬A(b)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4C5E99-5A26-4700-A3FD-C618A0422FC3}"/>
              </a:ext>
            </a:extLst>
          </p:cNvPr>
          <p:cNvSpPr txBox="1"/>
          <p:nvPr/>
        </p:nvSpPr>
        <p:spPr>
          <a:xfrm>
            <a:off x="6904495" y="239154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(∃x)B(x) (5)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832C9F-B4F6-49F4-834E-D6FE6BA6D176}"/>
              </a:ext>
            </a:extLst>
          </p:cNvPr>
          <p:cNvSpPr txBox="1"/>
          <p:nvPr/>
        </p:nvSpPr>
        <p:spPr>
          <a:xfrm>
            <a:off x="7221598" y="289303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AE7A7-5252-45FB-BA52-42DD7995BFCF}"/>
              </a:ext>
            </a:extLst>
          </p:cNvPr>
          <p:cNvSpPr txBox="1"/>
          <p:nvPr/>
        </p:nvSpPr>
        <p:spPr>
          <a:xfrm>
            <a:off x="7335934" y="2641352"/>
            <a:ext cx="288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δ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(5), a = new constant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569957-8A34-4873-9045-42D0F5A61358}"/>
              </a:ext>
            </a:extLst>
          </p:cNvPr>
          <p:cNvSpPr txBox="1"/>
          <p:nvPr/>
        </p:nvSpPr>
        <p:spPr>
          <a:xfrm>
            <a:off x="6819469" y="1885579"/>
            <a:ext cx="122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β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(2)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4352B7-1296-47A7-ABBE-4AAF43ED2064}"/>
              </a:ext>
            </a:extLst>
          </p:cNvPr>
          <p:cNvGrpSpPr/>
          <p:nvPr/>
        </p:nvGrpSpPr>
        <p:grpSpPr>
          <a:xfrm>
            <a:off x="4706290" y="1968164"/>
            <a:ext cx="2734369" cy="422079"/>
            <a:chOff x="5131197" y="3388052"/>
            <a:chExt cx="2210775" cy="4220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0605B-99B5-458E-9DF4-717E0AE63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197" y="3388052"/>
              <a:ext cx="1105387" cy="422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B2BF9F-4054-478B-87A9-AFD4B6091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6584" y="3388052"/>
              <a:ext cx="1105388" cy="420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A7D000-2FA3-4461-B38E-318DEA09F783}"/>
              </a:ext>
            </a:extLst>
          </p:cNvPr>
          <p:cNvSpPr txBox="1"/>
          <p:nvPr/>
        </p:nvSpPr>
        <p:spPr>
          <a:xfrm>
            <a:off x="633519" y="5161829"/>
            <a:ext cx="3564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branches of the semantic tableau are closed, containing pairs of opposite literals.</a:t>
            </a:r>
          </a:p>
          <a:p>
            <a:pPr algn="just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formula ¬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200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no models, so it is an inconsistent formula.</a:t>
            </a:r>
          </a:p>
          <a:p>
            <a:pPr algn="just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conclude that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</a:t>
            </a:r>
            <a:r>
              <a:rPr lang="en-US" sz="1200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tautology.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1D6C4D-CF4B-439D-A886-E52A3D7AE1E9}"/>
                  </a:ext>
                </a:extLst>
              </p:cNvPr>
              <p:cNvSpPr txBox="1"/>
              <p:nvPr/>
            </p:nvSpPr>
            <p:spPr>
              <a:xfrm>
                <a:off x="2554518" y="1645931"/>
                <a:ext cx="2412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(3) ≡ (∀x)</a:t>
                </a:r>
                <a:r>
                  <a:rPr lang="en-US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A(x) ∨ B(x));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1D6C4D-CF4B-439D-A886-E52A3D7A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18" y="1645931"/>
                <a:ext cx="2412840" cy="307777"/>
              </a:xfrm>
              <a:prstGeom prst="rect">
                <a:avLst/>
              </a:prstGeom>
              <a:blipFill>
                <a:blip r:embed="rId3"/>
                <a:stretch>
                  <a:fillRect l="-758" t="-6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A22092-FBCE-4AB2-ACE3-9C900D5D787C}"/>
                  </a:ext>
                </a:extLst>
              </p:cNvPr>
              <p:cNvSpPr txBox="1"/>
              <p:nvPr/>
            </p:nvSpPr>
            <p:spPr>
              <a:xfrm>
                <a:off x="6590816" y="3883875"/>
                <a:ext cx="43318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(∀x)</a:t>
                </a:r>
                <a:r>
                  <a:rPr lang="en-US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A(x) ∨ B(x)), copy for formula (3)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A22092-FBCE-4AB2-ACE3-9C900D5D7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16" y="3883875"/>
                <a:ext cx="4331855" cy="307777"/>
              </a:xfrm>
              <a:prstGeom prst="rect">
                <a:avLst/>
              </a:prstGeom>
              <a:blipFill>
                <a:blip r:embed="rId4"/>
                <a:stretch>
                  <a:fillRect l="-422" t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5034C33E-47BE-4A39-8183-47F57C4B42F2}"/>
              </a:ext>
            </a:extLst>
          </p:cNvPr>
          <p:cNvSpPr txBox="1"/>
          <p:nvPr/>
        </p:nvSpPr>
        <p:spPr>
          <a:xfrm>
            <a:off x="7175471" y="5129474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⦻ closed branch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47A468-AB3E-4B9F-A565-DD037CFF4C06}"/>
              </a:ext>
            </a:extLst>
          </p:cNvPr>
          <p:cNvSpPr txBox="1"/>
          <p:nvPr/>
        </p:nvSpPr>
        <p:spPr>
          <a:xfrm>
            <a:off x="7335934" y="4120045"/>
            <a:ext cx="134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35CD62-1B78-4A7D-A157-4A8F7568CCAD}"/>
              </a:ext>
            </a:extLst>
          </p:cNvPr>
          <p:cNvSpPr txBox="1"/>
          <p:nvPr/>
        </p:nvSpPr>
        <p:spPr>
          <a:xfrm>
            <a:off x="7334160" y="4618098"/>
            <a:ext cx="26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28824E-E23A-4E07-8C16-2C1CDC96143A}"/>
              </a:ext>
            </a:extLst>
          </p:cNvPr>
          <p:cNvSpPr txBox="1"/>
          <p:nvPr/>
        </p:nvSpPr>
        <p:spPr>
          <a:xfrm>
            <a:off x="2415942" y="3335082"/>
            <a:ext cx="4091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for formula (4), ¬(∃x)A(x)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DDEF9B-FA16-4ED8-96B5-1DEC5495D9EF}"/>
              </a:ext>
            </a:extLst>
          </p:cNvPr>
          <p:cNvSpPr txBox="1"/>
          <p:nvPr/>
        </p:nvSpPr>
        <p:spPr>
          <a:xfrm>
            <a:off x="4582155" y="3096419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8F26AE-F44D-4000-904B-3EE52957F3E1}"/>
              </a:ext>
            </a:extLst>
          </p:cNvPr>
          <p:cNvSpPr txBox="1"/>
          <p:nvPr/>
        </p:nvSpPr>
        <p:spPr>
          <a:xfrm>
            <a:off x="1422542" y="3548665"/>
            <a:ext cx="3425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γ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(3), b = used for instantiation 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84987-1A3E-4404-BAEE-358328B25B9D}"/>
                  </a:ext>
                </a:extLst>
              </p:cNvPr>
              <p:cNvSpPr txBox="1"/>
              <p:nvPr/>
            </p:nvSpPr>
            <p:spPr>
              <a:xfrm>
                <a:off x="3826932" y="3768446"/>
                <a:ext cx="1794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A(b) ∨ B(b)) (6)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84987-1A3E-4404-BAEE-358328B2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32" y="3768446"/>
                <a:ext cx="1794081" cy="307777"/>
              </a:xfrm>
              <a:prstGeom prst="rect">
                <a:avLst/>
              </a:prstGeom>
              <a:blipFill>
                <a:blip r:embed="rId5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090BB0B-B67F-4045-B67D-2568E91486B3}"/>
              </a:ext>
            </a:extLst>
          </p:cNvPr>
          <p:cNvSpPr txBox="1"/>
          <p:nvPr/>
        </p:nvSpPr>
        <p:spPr>
          <a:xfrm>
            <a:off x="4425001" y="4723800"/>
            <a:ext cx="8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C9DE42-C609-40A2-A8F7-DD718914C8B9}"/>
              </a:ext>
            </a:extLst>
          </p:cNvPr>
          <p:cNvSpPr txBox="1"/>
          <p:nvPr/>
        </p:nvSpPr>
        <p:spPr>
          <a:xfrm>
            <a:off x="4577726" y="3980236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3CB5C7-42B9-439A-8A49-0805875D8EA1}"/>
              </a:ext>
            </a:extLst>
          </p:cNvPr>
          <p:cNvSpPr txBox="1"/>
          <p:nvPr/>
        </p:nvSpPr>
        <p:spPr>
          <a:xfrm>
            <a:off x="4332995" y="5174585"/>
            <a:ext cx="8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¬B(a)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3749C-B105-4D67-B81C-D7F9ED91FB65}"/>
                  </a:ext>
                </a:extLst>
              </p:cNvPr>
              <p:cNvSpPr txBox="1"/>
              <p:nvPr/>
            </p:nvSpPr>
            <p:spPr>
              <a:xfrm>
                <a:off x="2056167" y="4202422"/>
                <a:ext cx="35648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copy for formula (3), (∀x)</a:t>
                </a:r>
                <a:r>
                  <a:rPr lang="en-US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A(x) ∨ B(x))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3749C-B105-4D67-B81C-D7F9ED91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7" y="4202422"/>
                <a:ext cx="3564846" cy="307777"/>
              </a:xfrm>
              <a:prstGeom prst="rect">
                <a:avLst/>
              </a:prstGeom>
              <a:blipFill>
                <a:blip r:embed="rId6"/>
                <a:stretch>
                  <a:fillRect l="-513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3180688-EAEB-45DB-8F01-C781CDA73BB3}"/>
              </a:ext>
            </a:extLst>
          </p:cNvPr>
          <p:cNvSpPr txBox="1"/>
          <p:nvPr/>
        </p:nvSpPr>
        <p:spPr>
          <a:xfrm>
            <a:off x="4334045" y="5435950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⦻ closed branch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0E8C89-50CF-4E06-99C1-CA697DB9BB15}"/>
              </a:ext>
            </a:extLst>
          </p:cNvPr>
          <p:cNvSpPr txBox="1"/>
          <p:nvPr/>
        </p:nvSpPr>
        <p:spPr>
          <a:xfrm>
            <a:off x="4570767" y="4465474"/>
            <a:ext cx="134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889D08-0213-4D29-9D7B-B22BC62C3100}"/>
              </a:ext>
            </a:extLst>
          </p:cNvPr>
          <p:cNvSpPr txBox="1"/>
          <p:nvPr/>
        </p:nvSpPr>
        <p:spPr>
          <a:xfrm>
            <a:off x="4568108" y="4950712"/>
            <a:ext cx="26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319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31" grpId="0"/>
      <p:bldP spid="32" grpId="0"/>
      <p:bldP spid="33" grpId="0"/>
      <p:bldP spid="35" grpId="0"/>
      <p:bldP spid="36" grpId="0"/>
      <p:bldP spid="41" grpId="0"/>
      <p:bldP spid="46" grpId="0"/>
      <p:bldP spid="2" grpId="0"/>
      <p:bldP spid="57" grpId="0"/>
      <p:bldP spid="63" grpId="0"/>
      <p:bldP spid="78" grpId="0"/>
      <p:bldP spid="53" grpId="0"/>
      <p:bldP spid="54" grpId="0"/>
      <p:bldP spid="60" grpId="0"/>
      <p:bldP spid="61" grpId="0"/>
      <p:bldP spid="39" grpId="0"/>
      <p:bldP spid="37" grpId="0"/>
      <p:bldP spid="38" grpId="0"/>
      <p:bldP spid="42" grpId="0"/>
      <p:bldP spid="43" grpId="0"/>
      <p:bldP spid="44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9FAF8-AD3B-4AF6-BEB3-1AEC63798826}"/>
              </a:ext>
            </a:extLst>
          </p:cNvPr>
          <p:cNvSpPr txBox="1"/>
          <p:nvPr/>
        </p:nvSpPr>
        <p:spPr>
          <a:xfrm>
            <a:off x="3899725" y="762034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</a:t>
            </a:r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400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=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(∃x)(A(x)→B(x))→((∃x)A(x)→(∃x)B(x)))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46DEA-B704-40CE-9BA7-640994AAF7E3}"/>
              </a:ext>
            </a:extLst>
          </p:cNvPr>
          <p:cNvSpPr txBox="1"/>
          <p:nvPr/>
        </p:nvSpPr>
        <p:spPr>
          <a:xfrm>
            <a:off x="5941682" y="964904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01997-011B-4426-8F87-8A5E1D2E02B2}"/>
              </a:ext>
            </a:extLst>
          </p:cNvPr>
          <p:cNvSpPr txBox="1"/>
          <p:nvPr/>
        </p:nvSpPr>
        <p:spPr>
          <a:xfrm>
            <a:off x="5940888" y="136013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81044-990E-45C8-AA77-656814A6158A}"/>
              </a:ext>
            </a:extLst>
          </p:cNvPr>
          <p:cNvSpPr txBox="1"/>
          <p:nvPr/>
        </p:nvSpPr>
        <p:spPr>
          <a:xfrm>
            <a:off x="5062616" y="1180348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(∃x)(A(x)→B(x))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585FF-B258-4587-83FA-9DDE1F6BF805}"/>
              </a:ext>
            </a:extLst>
          </p:cNvPr>
          <p:cNvSpPr txBox="1"/>
          <p:nvPr/>
        </p:nvSpPr>
        <p:spPr>
          <a:xfrm>
            <a:off x="4905757" y="157557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¬((∃x)A(x)→(∃x)B(x))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9CB32-935D-43A5-91B9-34931D997BE0}"/>
              </a:ext>
            </a:extLst>
          </p:cNvPr>
          <p:cNvSpPr txBox="1"/>
          <p:nvPr/>
        </p:nvSpPr>
        <p:spPr>
          <a:xfrm>
            <a:off x="5938657" y="1823641"/>
            <a:ext cx="134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23642-9E6B-4DEA-B0BE-2983BF4AA4A7}"/>
              </a:ext>
            </a:extLst>
          </p:cNvPr>
          <p:cNvSpPr txBox="1"/>
          <p:nvPr/>
        </p:nvSpPr>
        <p:spPr>
          <a:xfrm>
            <a:off x="5496174" y="207007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(∃x)A(x) (4)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58432-53A8-48C1-8FBD-663AA0FD783F}"/>
              </a:ext>
            </a:extLst>
          </p:cNvPr>
          <p:cNvSpPr txBox="1"/>
          <p:nvPr/>
        </p:nvSpPr>
        <p:spPr>
          <a:xfrm>
            <a:off x="5940260" y="2299608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F0232-317C-479F-8FAF-834C175187D3}"/>
              </a:ext>
            </a:extLst>
          </p:cNvPr>
          <p:cNvSpPr txBox="1"/>
          <p:nvPr/>
        </p:nvSpPr>
        <p:spPr>
          <a:xfrm>
            <a:off x="5358369" y="254391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¬(∃x)B(x) 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BAB6-6126-4415-A4C4-5F5F8737B4A2}"/>
              </a:ext>
            </a:extLst>
          </p:cNvPr>
          <p:cNvSpPr txBox="1"/>
          <p:nvPr/>
        </p:nvSpPr>
        <p:spPr>
          <a:xfrm>
            <a:off x="5940260" y="2797683"/>
            <a:ext cx="284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δ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(4), a = new constant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87C4-4DE5-4456-BF81-D4BB816919D7}"/>
              </a:ext>
            </a:extLst>
          </p:cNvPr>
          <p:cNvSpPr txBox="1"/>
          <p:nvPr/>
        </p:nvSpPr>
        <p:spPr>
          <a:xfrm>
            <a:off x="5804751" y="300582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1D930-2933-413D-AB2D-5826EACEC915}"/>
              </a:ext>
            </a:extLst>
          </p:cNvPr>
          <p:cNvSpPr txBox="1"/>
          <p:nvPr/>
        </p:nvSpPr>
        <p:spPr>
          <a:xfrm>
            <a:off x="5940203" y="364364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1A74E-9458-49B2-A4A4-C9F08F56CB5D}"/>
              </a:ext>
            </a:extLst>
          </p:cNvPr>
          <p:cNvSpPr txBox="1"/>
          <p:nvPr/>
        </p:nvSpPr>
        <p:spPr>
          <a:xfrm>
            <a:off x="6534888" y="4626069"/>
            <a:ext cx="122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β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(6)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5D0D03-997B-4D7A-9DC6-78464D414D39}"/>
              </a:ext>
            </a:extLst>
          </p:cNvPr>
          <p:cNvGrpSpPr/>
          <p:nvPr/>
        </p:nvGrpSpPr>
        <p:grpSpPr>
          <a:xfrm>
            <a:off x="4963096" y="4740037"/>
            <a:ext cx="2210775" cy="422079"/>
            <a:chOff x="5131197" y="3388052"/>
            <a:chExt cx="2210775" cy="42207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A376C6-BE7F-4605-8A45-DFD6DB8E1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1197" y="3388052"/>
              <a:ext cx="1105387" cy="422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18512F-2B3F-46DE-913D-028C01ADDC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6584" y="3388052"/>
              <a:ext cx="1105388" cy="420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83A174-AE22-48E2-BF60-76BF1CCA5537}"/>
              </a:ext>
            </a:extLst>
          </p:cNvPr>
          <p:cNvSpPr txBox="1"/>
          <p:nvPr/>
        </p:nvSpPr>
        <p:spPr>
          <a:xfrm>
            <a:off x="4635923" y="5158077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¬A(a)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CF2D5D-768D-4E94-8E8F-9F4E032E1CB0}"/>
              </a:ext>
            </a:extLst>
          </p:cNvPr>
          <p:cNvSpPr txBox="1"/>
          <p:nvPr/>
        </p:nvSpPr>
        <p:spPr>
          <a:xfrm>
            <a:off x="4208658" y="5369875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⦻ closed branch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413CD-DDF9-4334-8A75-C9B7AF95E294}"/>
              </a:ext>
            </a:extLst>
          </p:cNvPr>
          <p:cNvSpPr txBox="1"/>
          <p:nvPr/>
        </p:nvSpPr>
        <p:spPr>
          <a:xfrm>
            <a:off x="6942320" y="515341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B(a)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24DE9-1691-4B86-831C-3BD83C904F5E}"/>
              </a:ext>
            </a:extLst>
          </p:cNvPr>
          <p:cNvSpPr txBox="1"/>
          <p:nvPr/>
        </p:nvSpPr>
        <p:spPr>
          <a:xfrm>
            <a:off x="6543008" y="5369875"/>
            <a:ext cx="140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⊙ open branch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F7E55-1822-495C-85F2-75D062155A21}"/>
              </a:ext>
            </a:extLst>
          </p:cNvPr>
          <p:cNvSpPr txBox="1"/>
          <p:nvPr/>
        </p:nvSpPr>
        <p:spPr>
          <a:xfrm>
            <a:off x="611254" y="3658030"/>
            <a:ext cx="397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obtained a complete and open tableau</a:t>
            </a:r>
          </a:p>
          <a:p>
            <a:pPr algn="just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one open branch.</a:t>
            </a:r>
          </a:p>
          <a:p>
            <a:pPr algn="just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 </a:t>
            </a:r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400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a tautology.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73319D-56B5-4F47-9660-5C68C2ED3786}"/>
              </a:ext>
            </a:extLst>
          </p:cNvPr>
          <p:cNvSpPr txBox="1"/>
          <p:nvPr/>
        </p:nvSpPr>
        <p:spPr>
          <a:xfrm>
            <a:off x="5938657" y="3232647"/>
            <a:ext cx="352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γ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(5), a = used for instantiation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18910-8F55-4998-AFCA-20D600205E11}"/>
              </a:ext>
            </a:extLst>
          </p:cNvPr>
          <p:cNvSpPr txBox="1"/>
          <p:nvPr/>
        </p:nvSpPr>
        <p:spPr>
          <a:xfrm>
            <a:off x="5941685" y="447769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E9FF67-0571-4519-A28F-F818733BA57B}"/>
              </a:ext>
            </a:extLst>
          </p:cNvPr>
          <p:cNvSpPr txBox="1"/>
          <p:nvPr/>
        </p:nvSpPr>
        <p:spPr>
          <a:xfrm>
            <a:off x="5739111" y="3461418"/>
            <a:ext cx="655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¬B(a) 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5CD2A-61D9-49EE-84C4-640EF51BEA5A}"/>
              </a:ext>
            </a:extLst>
          </p:cNvPr>
          <p:cNvSpPr txBox="1"/>
          <p:nvPr/>
        </p:nvSpPr>
        <p:spPr>
          <a:xfrm>
            <a:off x="5521355" y="3875454"/>
            <a:ext cx="2768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¬(∃x)B(x) copy for formula 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69D831-2C66-4181-9716-43E456E101F0}"/>
              </a:ext>
            </a:extLst>
          </p:cNvPr>
          <p:cNvSpPr txBox="1"/>
          <p:nvPr/>
        </p:nvSpPr>
        <p:spPr>
          <a:xfrm>
            <a:off x="5544806" y="4308338"/>
            <a:ext cx="1737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A(b)→B(b) (6)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47AD4-9691-437D-8BBB-A75F1F3449FE}"/>
              </a:ext>
            </a:extLst>
          </p:cNvPr>
          <p:cNvSpPr txBox="1"/>
          <p:nvPr/>
        </p:nvSpPr>
        <p:spPr>
          <a:xfrm>
            <a:off x="5940443" y="4116507"/>
            <a:ext cx="2832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δ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(2), b = new constant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820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0" grpId="0"/>
      <p:bldP spid="22" grpId="0"/>
      <p:bldP spid="26" grpId="0"/>
      <p:bldP spid="27" grpId="0"/>
      <p:bldP spid="28" grpId="0"/>
      <p:bldP spid="35" grpId="0"/>
      <p:bldP spid="4" grpId="0"/>
      <p:bldP spid="37" grpId="0"/>
      <p:bldP spid="40" grpId="0"/>
      <p:bldP spid="36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89" y="1302974"/>
            <a:ext cx="9930064" cy="1303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990" y="3489158"/>
            <a:ext cx="9930064" cy="258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proved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⊭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b="1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that ’∃’ is semi-distributive over ’ →’. </a:t>
            </a:r>
          </a:p>
        </p:txBody>
      </p:sp>
    </p:spTree>
    <p:extLst>
      <p:ext uri="{BB962C8B-B14F-4D97-AF65-F5344CB8AC3E}">
        <p14:creationId xmlns:p14="http://schemas.microsoft.com/office/powerpoint/2010/main" val="27106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23BCF-E862-4161-A5C3-F0BF9B52EA5A}"/>
              </a:ext>
            </a:extLst>
          </p:cNvPr>
          <p:cNvSpPr txBox="1"/>
          <p:nvPr/>
        </p:nvSpPr>
        <p:spPr>
          <a:xfrm>
            <a:off x="3538344" y="2705725"/>
            <a:ext cx="5115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+mj-lt"/>
              </a:rPr>
              <a:t>THEORY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23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EDB-31A7-43BC-A4C7-E08987B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605" y="994612"/>
            <a:ext cx="9173353" cy="12314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7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Conjunctive formulas</a:t>
            </a:r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are consistent only if both of its component sub-formulas are satisfied, are decomposed using </a:t>
            </a:r>
            <a:r>
              <a:rPr lang="el-GR" sz="2700" i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α</a:t>
            </a:r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Google Shape;1848;p39">
            <a:extLst>
              <a:ext uri="{FF2B5EF4-FFF2-40B4-BE49-F238E27FC236}">
                <a16:creationId xmlns:a16="http://schemas.microsoft.com/office/drawing/2014/main" id="{C5F683F1-72B6-41A1-8A51-9BBC8E10C3DD}"/>
              </a:ext>
            </a:extLst>
          </p:cNvPr>
          <p:cNvSpPr txBox="1">
            <a:spLocks/>
          </p:cNvSpPr>
          <p:nvPr/>
        </p:nvSpPr>
        <p:spPr>
          <a:xfrm>
            <a:off x="1540042" y="2774100"/>
            <a:ext cx="882042" cy="274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sz="2000" dirty="0"/>
              <a:t>∧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5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</a:t>
            </a:r>
          </a:p>
        </p:txBody>
      </p:sp>
      <p:sp>
        <p:nvSpPr>
          <p:cNvPr id="5" name="Google Shape;1848;p39">
            <a:extLst>
              <a:ext uri="{FF2B5EF4-FFF2-40B4-BE49-F238E27FC236}">
                <a16:creationId xmlns:a16="http://schemas.microsoft.com/office/drawing/2014/main" id="{E64424CA-68F9-4CE6-B386-DE7A7F879163}"/>
              </a:ext>
            </a:extLst>
          </p:cNvPr>
          <p:cNvSpPr txBox="1">
            <a:spLocks/>
          </p:cNvSpPr>
          <p:nvPr/>
        </p:nvSpPr>
        <p:spPr>
          <a:xfrm>
            <a:off x="4725917" y="2774100"/>
            <a:ext cx="2740166" cy="296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(A </a:t>
            </a:r>
            <a:r>
              <a:rPr lang="en-US" sz="2000" dirty="0"/>
              <a:t>∨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  <a:r>
              <a:rPr lang="en-US" sz="2000" dirty="0"/>
              <a:t>≡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sz="2000" dirty="0"/>
              <a:t>∧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 </a:t>
            </a:r>
          </a:p>
        </p:txBody>
      </p:sp>
      <p:sp>
        <p:nvSpPr>
          <p:cNvPr id="6" name="Google Shape;1848;p39">
            <a:extLst>
              <a:ext uri="{FF2B5EF4-FFF2-40B4-BE49-F238E27FC236}">
                <a16:creationId xmlns:a16="http://schemas.microsoft.com/office/drawing/2014/main" id="{902B5066-5B7A-4535-9F35-9DFAD1759F70}"/>
              </a:ext>
            </a:extLst>
          </p:cNvPr>
          <p:cNvSpPr txBox="1">
            <a:spLocks/>
          </p:cNvSpPr>
          <p:nvPr/>
        </p:nvSpPr>
        <p:spPr>
          <a:xfrm>
            <a:off x="8139843" y="2774100"/>
            <a:ext cx="2512115" cy="256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(A </a:t>
            </a:r>
            <a:r>
              <a:rPr lang="en-US" sz="2000" dirty="0"/>
              <a:t>→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B) </a:t>
            </a:r>
            <a:r>
              <a:rPr lang="en-US" sz="2000" dirty="0"/>
              <a:t>≡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5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8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  <a:p>
            <a:pPr marL="0" indent="0" algn="just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000" dirty="0"/>
              <a:t>¬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 </a:t>
            </a:r>
          </a:p>
        </p:txBody>
      </p:sp>
    </p:spTree>
    <p:extLst>
      <p:ext uri="{BB962C8B-B14F-4D97-AF65-F5344CB8AC3E}">
        <p14:creationId xmlns:p14="http://schemas.microsoft.com/office/powerpoint/2010/main" val="286413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48;p39">
            <a:extLst>
              <a:ext uri="{FF2B5EF4-FFF2-40B4-BE49-F238E27FC236}">
                <a16:creationId xmlns:a16="http://schemas.microsoft.com/office/drawing/2014/main" id="{3BB80277-5512-4DE4-9468-8E272678BADF}"/>
              </a:ext>
            </a:extLst>
          </p:cNvPr>
          <p:cNvSpPr txBox="1">
            <a:spLocks/>
          </p:cNvSpPr>
          <p:nvPr/>
        </p:nvSpPr>
        <p:spPr>
          <a:xfrm>
            <a:off x="1991185" y="3123712"/>
            <a:ext cx="1138334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</a:t>
            </a:r>
            <a:r>
              <a:rPr lang="en-US" sz="2400" dirty="0"/>
              <a:t>∨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B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/     \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     B</a:t>
            </a:r>
          </a:p>
        </p:txBody>
      </p:sp>
      <p:sp>
        <p:nvSpPr>
          <p:cNvPr id="6" name="Google Shape;1848;p39">
            <a:extLst>
              <a:ext uri="{FF2B5EF4-FFF2-40B4-BE49-F238E27FC236}">
                <a16:creationId xmlns:a16="http://schemas.microsoft.com/office/drawing/2014/main" id="{90CCAE80-B095-41B9-9673-4BDCC3A9E040}"/>
              </a:ext>
            </a:extLst>
          </p:cNvPr>
          <p:cNvSpPr txBox="1">
            <a:spLocks/>
          </p:cNvSpPr>
          <p:nvPr/>
        </p:nvSpPr>
        <p:spPr>
          <a:xfrm>
            <a:off x="4514152" y="3101898"/>
            <a:ext cx="3102258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˄ B) </a:t>
            </a:r>
            <a:r>
              <a:rPr lang="en-US" sz="2400" dirty="0">
                <a:solidFill>
                  <a:schemeClr val="tx1"/>
                </a:solidFill>
              </a:rPr>
              <a:t>≡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¬A </a:t>
            </a:r>
            <a:r>
              <a:rPr lang="en-US" sz="2400" dirty="0"/>
              <a:t>∨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¬B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/      \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¬A        ¬B</a:t>
            </a:r>
          </a:p>
        </p:txBody>
      </p:sp>
      <p:sp>
        <p:nvSpPr>
          <p:cNvPr id="7" name="Google Shape;1848;p39">
            <a:extLst>
              <a:ext uri="{FF2B5EF4-FFF2-40B4-BE49-F238E27FC236}">
                <a16:creationId xmlns:a16="http://schemas.microsoft.com/office/drawing/2014/main" id="{6A630D9A-1395-4ED9-8D7D-538C09E1D397}"/>
              </a:ext>
            </a:extLst>
          </p:cNvPr>
          <p:cNvSpPr txBox="1">
            <a:spLocks/>
          </p:cNvSpPr>
          <p:nvPr/>
        </p:nvSpPr>
        <p:spPr>
          <a:xfrm>
            <a:off x="8114987" y="3123712"/>
            <a:ext cx="2536971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 </a:t>
            </a:r>
            <a:r>
              <a:rPr lang="en-US" sz="2400" dirty="0">
                <a:solidFill>
                  <a:schemeClr val="tx1"/>
                </a:solidFill>
              </a:rPr>
              <a:t>≡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¬A </a:t>
            </a:r>
            <a:r>
              <a:rPr lang="en-US" sz="2400" dirty="0"/>
              <a:t>∨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/      \</a:t>
            </a:r>
          </a:p>
          <a:p>
            <a:pPr marL="0" indent="0"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¬A         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41DF83-E7DE-45B0-A28E-D6097F80EA62}"/>
              </a:ext>
            </a:extLst>
          </p:cNvPr>
          <p:cNvSpPr txBox="1">
            <a:spLocks/>
          </p:cNvSpPr>
          <p:nvPr/>
        </p:nvSpPr>
        <p:spPr>
          <a:xfrm>
            <a:off x="1478605" y="994612"/>
            <a:ext cx="9173353" cy="12314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Disjunctive formulas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are satisfied if one of its component sub-formulas is satisfiable (consistent), are decomposed using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8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BFE-086B-47BC-8170-FFFEA633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DECOMPOSITION RULES FOR PREDICATE FORMULAS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88559-6450-44BB-A06C-AFE8900D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127" y="2711240"/>
            <a:ext cx="6239746" cy="3010320"/>
          </a:xfrm>
        </p:spPr>
      </p:pic>
    </p:spTree>
    <p:extLst>
      <p:ext uri="{BB962C8B-B14F-4D97-AF65-F5344CB8AC3E}">
        <p14:creationId xmlns:p14="http://schemas.microsoft.com/office/powerpoint/2010/main" val="109683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4C3F-327F-4CCA-993C-95B24CA6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85" y="1035911"/>
            <a:ext cx="10568830" cy="1131217"/>
          </a:xfrm>
        </p:spPr>
        <p:txBody>
          <a:bodyPr>
            <a:noAutofit/>
          </a:bodyPr>
          <a:lstStyle/>
          <a:p>
            <a:pPr marL="0" marR="16030" indent="0" algn="ctr">
              <a:buNone/>
            </a:pPr>
            <a:r>
              <a:rPr lang="en-US" sz="4400" i="0" u="none" strike="noStrike" baseline="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CONSTRUCTION OF A SEMANTIC TABLEAU</a:t>
            </a:r>
            <a:endParaRPr lang="en-US" sz="5400" i="1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102D38-F1BD-4776-A663-8728B056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230" y="1735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1962;p47">
            <a:extLst>
              <a:ext uri="{FF2B5EF4-FFF2-40B4-BE49-F238E27FC236}">
                <a16:creationId xmlns:a16="http://schemas.microsoft.com/office/drawing/2014/main" id="{F5657CCC-A620-4102-AE9F-B034A4A816DA}"/>
              </a:ext>
            </a:extLst>
          </p:cNvPr>
          <p:cNvSpPr txBox="1"/>
          <p:nvPr/>
        </p:nvSpPr>
        <p:spPr>
          <a:xfrm>
            <a:off x="1167276" y="2441263"/>
            <a:ext cx="9922335" cy="64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To a propositional / predicate formula U we can associate a </a:t>
            </a:r>
            <a:r>
              <a:rPr lang="e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semantic tableau</a:t>
            </a: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, which is a binary tree having formulas in its nodes and it is built as follows: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3" name="Google Shape;1962;p47">
            <a:extLst>
              <a:ext uri="{FF2B5EF4-FFF2-40B4-BE49-F238E27FC236}">
                <a16:creationId xmlns:a16="http://schemas.microsoft.com/office/drawing/2014/main" id="{90A83913-ACAE-45A1-A4DB-A93F101D97D5}"/>
              </a:ext>
            </a:extLst>
          </p:cNvPr>
          <p:cNvSpPr txBox="1"/>
          <p:nvPr/>
        </p:nvSpPr>
        <p:spPr>
          <a:xfrm>
            <a:off x="1139286" y="3160769"/>
            <a:ext cx="7117714" cy="39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the root of the tree is labeled with the initial formula;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4" name="Google Shape;1962;p47">
            <a:extLst>
              <a:ext uri="{FF2B5EF4-FFF2-40B4-BE49-F238E27FC236}">
                <a16:creationId xmlns:a16="http://schemas.microsoft.com/office/drawing/2014/main" id="{F0140F59-E5E6-41F0-9029-7B333E6B932D}"/>
              </a:ext>
            </a:extLst>
          </p:cNvPr>
          <p:cNvSpPr txBox="1"/>
          <p:nvPr/>
        </p:nvSpPr>
        <p:spPr>
          <a:xfrm>
            <a:off x="1139283" y="3593359"/>
            <a:ext cx="9940997" cy="70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2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every branch of the tree which contains a formula will be extended with a subtree according to the decomposition rule specific to its class;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5" name="Google Shape;1962;p47">
            <a:extLst>
              <a:ext uri="{FF2B5EF4-FFF2-40B4-BE49-F238E27FC236}">
                <a16:creationId xmlns:a16="http://schemas.microsoft.com/office/drawing/2014/main" id="{349D4A88-79B8-4237-A8D2-046C32251F64}"/>
              </a:ext>
            </a:extLst>
          </p:cNvPr>
          <p:cNvSpPr txBox="1"/>
          <p:nvPr/>
        </p:nvSpPr>
        <p:spPr>
          <a:xfrm>
            <a:off x="1157949" y="4291447"/>
            <a:ext cx="7117714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the extension of a branch stops in the following cases: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6" name="Google Shape;1962;p47">
            <a:extLst>
              <a:ext uri="{FF2B5EF4-FFF2-40B4-BE49-F238E27FC236}">
                <a16:creationId xmlns:a16="http://schemas.microsoft.com/office/drawing/2014/main" id="{9F1060B4-C0D7-4A53-9F24-4E08C8AF54EC}"/>
              </a:ext>
            </a:extLst>
          </p:cNvPr>
          <p:cNvSpPr txBox="1"/>
          <p:nvPr/>
        </p:nvSpPr>
        <p:spPr>
          <a:xfrm>
            <a:off x="1499437" y="4646090"/>
            <a:ext cx="9515529" cy="77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if that branch contains a formula and its negation, the branch is marked as closed using the symbol ⦻ ;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7" name="Google Shape;1962;p47">
            <a:extLst>
              <a:ext uri="{FF2B5EF4-FFF2-40B4-BE49-F238E27FC236}">
                <a16:creationId xmlns:a16="http://schemas.microsoft.com/office/drawing/2014/main" id="{8E1D5A09-AE5C-4EA6-879E-AD784C78B698}"/>
              </a:ext>
            </a:extLst>
          </p:cNvPr>
          <p:cNvSpPr txBox="1"/>
          <p:nvPr/>
        </p:nvSpPr>
        <p:spPr>
          <a:xfrm>
            <a:off x="1499437" y="5279264"/>
            <a:ext cx="9496869" cy="108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 startAt="2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if all the formulas on that branch are already decomposed or if by decomposing the formulas which are not decomposed yet, no new formulas are obtained.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059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677-6C34-4665-B8D4-970517E3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87" y="1463681"/>
            <a:ext cx="9006225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16" name="Google Shape;1882;p40">
            <a:extLst>
              <a:ext uri="{FF2B5EF4-FFF2-40B4-BE49-F238E27FC236}">
                <a16:creationId xmlns:a16="http://schemas.microsoft.com/office/drawing/2014/main" id="{FDB2766B-52A3-4971-B4B6-56AA52A12A89}"/>
              </a:ext>
            </a:extLst>
          </p:cNvPr>
          <p:cNvSpPr txBox="1">
            <a:spLocks/>
          </p:cNvSpPr>
          <p:nvPr/>
        </p:nvSpPr>
        <p:spPr>
          <a:xfrm>
            <a:off x="1090087" y="2511363"/>
            <a:ext cx="10011825" cy="69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spcAft>
                <a:spcPts val="1600"/>
              </a:spcAft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A 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semantic tableau is called 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closed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(marked by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⦻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if it contains a formula and its negation.</a:t>
            </a:r>
          </a:p>
        </p:txBody>
      </p:sp>
      <p:sp>
        <p:nvSpPr>
          <p:cNvPr id="17" name="Google Shape;1882;p40">
            <a:extLst>
              <a:ext uri="{FF2B5EF4-FFF2-40B4-BE49-F238E27FC236}">
                <a16:creationId xmlns:a16="http://schemas.microsoft.com/office/drawing/2014/main" id="{CED7431B-8F7B-4207-83A8-33C89ED5A639}"/>
              </a:ext>
            </a:extLst>
          </p:cNvPr>
          <p:cNvSpPr txBox="1">
            <a:spLocks/>
          </p:cNvSpPr>
          <p:nvPr/>
        </p:nvSpPr>
        <p:spPr>
          <a:xfrm>
            <a:off x="1183393" y="3189311"/>
            <a:ext cx="9993164" cy="72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it is closed or all the formulas on that branch are already decomposed.</a:t>
            </a:r>
          </a:p>
        </p:txBody>
      </p:sp>
      <p:sp>
        <p:nvSpPr>
          <p:cNvPr id="18" name="Google Shape;1882;p40">
            <a:extLst>
              <a:ext uri="{FF2B5EF4-FFF2-40B4-BE49-F238E27FC236}">
                <a16:creationId xmlns:a16="http://schemas.microsoft.com/office/drawing/2014/main" id="{8A8B9B27-5256-45A9-B8E0-EDE6B70DB284}"/>
              </a:ext>
            </a:extLst>
          </p:cNvPr>
          <p:cNvSpPr txBox="1">
            <a:spLocks/>
          </p:cNvSpPr>
          <p:nvPr/>
        </p:nvSpPr>
        <p:spPr>
          <a:xfrm>
            <a:off x="1183393" y="4236895"/>
            <a:ext cx="9918519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 A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tableau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called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closed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all its branches are closed.</a:t>
            </a:r>
          </a:p>
        </p:txBody>
      </p:sp>
      <p:sp>
        <p:nvSpPr>
          <p:cNvPr id="19" name="Google Shape;1882;p40">
            <a:extLst>
              <a:ext uri="{FF2B5EF4-FFF2-40B4-BE49-F238E27FC236}">
                <a16:creationId xmlns:a16="http://schemas.microsoft.com/office/drawing/2014/main" id="{68F55843-D221-42AE-A2E5-2B7C21752300}"/>
              </a:ext>
            </a:extLst>
          </p:cNvPr>
          <p:cNvSpPr txBox="1">
            <a:spLocks/>
          </p:cNvSpPr>
          <p:nvPr/>
        </p:nvSpPr>
        <p:spPr>
          <a:xfrm>
            <a:off x="1183393" y="4662531"/>
            <a:ext cx="9974501" cy="5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If a semantic tableau has at least one open branch, the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tableau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0" name="Google Shape;1882;p40">
            <a:extLst>
              <a:ext uri="{FF2B5EF4-FFF2-40B4-BE49-F238E27FC236}">
                <a16:creationId xmlns:a16="http://schemas.microsoft.com/office/drawing/2014/main" id="{321225E1-B91D-4A3E-8010-A8C62685CDFE}"/>
              </a:ext>
            </a:extLst>
          </p:cNvPr>
          <p:cNvSpPr txBox="1">
            <a:spLocks/>
          </p:cNvSpPr>
          <p:nvPr/>
        </p:nvSpPr>
        <p:spPr>
          <a:xfrm>
            <a:off x="1183393" y="5017846"/>
            <a:ext cx="10058478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A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tableau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called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all its branches are complete.</a:t>
            </a:r>
          </a:p>
        </p:txBody>
      </p:sp>
      <p:sp>
        <p:nvSpPr>
          <p:cNvPr id="8" name="Google Shape;1882;p40">
            <a:extLst>
              <a:ext uri="{FF2B5EF4-FFF2-40B4-BE49-F238E27FC236}">
                <a16:creationId xmlns:a16="http://schemas.microsoft.com/office/drawing/2014/main" id="{F8B16F16-B29E-412E-9F7E-C59140F36C0B}"/>
              </a:ext>
            </a:extLst>
          </p:cNvPr>
          <p:cNvSpPr txBox="1">
            <a:spLocks/>
          </p:cNvSpPr>
          <p:nvPr/>
        </p:nvSpPr>
        <p:spPr>
          <a:xfrm>
            <a:off x="1183393" y="3846420"/>
            <a:ext cx="10058478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ClrTx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A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(marked by the symbol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⊙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if it is complete but not closed.</a:t>
            </a:r>
          </a:p>
        </p:txBody>
      </p:sp>
    </p:spTree>
    <p:extLst>
      <p:ext uri="{BB962C8B-B14F-4D97-AF65-F5344CB8AC3E}">
        <p14:creationId xmlns:p14="http://schemas.microsoft.com/office/powerpoint/2010/main" val="37649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3A56-22A6-41DB-A36C-06CBE312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9AB6-FDAE-478A-8B6A-0080487D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THEOREM 1: Soundness and completeness of the semantic tableaux method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propositional/predicate formula U is a tautology 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and only </a:t>
            </a: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¬U</a:t>
            </a: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a closed semantic tableau.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THEOREM 2: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 , 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  </a:t>
            </a: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propositional/predicate formulas.</a:t>
            </a:r>
          </a:p>
          <a:p>
            <a:pPr>
              <a:buClr>
                <a:srgbClr val="FFFFFF"/>
              </a:buClr>
            </a:pP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U1, U2, … , Un |= V 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and only if </a:t>
            </a:r>
            <a:r>
              <a:rPr lang="en-US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closed semantic tableau associated to the formula: 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^U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^…^U</a:t>
            </a:r>
            <a:r>
              <a:rPr lang="en-US" sz="11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9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^ ¬V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303-F179-4FFE-A1D2-386BE66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14744"/>
            <a:ext cx="9601196" cy="1303867"/>
          </a:xfrm>
        </p:spPr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B9CC1-3139-4E40-BC30-8D84D7C2B0A9}"/>
              </a:ext>
            </a:extLst>
          </p:cNvPr>
          <p:cNvSpPr txBox="1"/>
          <p:nvPr/>
        </p:nvSpPr>
        <p:spPr>
          <a:xfrm>
            <a:off x="1295402" y="2518611"/>
            <a:ext cx="982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the semantic tableaux method, prove that ‘∃’ is semi-distributive over ‘→’ in the following case:</a:t>
            </a:r>
          </a:p>
          <a:p>
            <a:r>
              <a:rPr lang="en-US" sz="3200" dirty="0"/>
              <a:t>	⊨((∃x)A(x)→(∃x)B(x))→(∃x)(A(x)→B(x)) and</a:t>
            </a:r>
          </a:p>
          <a:p>
            <a:r>
              <a:rPr lang="en-US" sz="3200" dirty="0"/>
              <a:t>	⊭(∃x)(A(x)→B(x))→((∃x)A(x)→(∃x)B(x))</a:t>
            </a:r>
          </a:p>
        </p:txBody>
      </p:sp>
    </p:spTree>
    <p:extLst>
      <p:ext uri="{BB962C8B-B14F-4D97-AF65-F5344CB8AC3E}">
        <p14:creationId xmlns:p14="http://schemas.microsoft.com/office/powerpoint/2010/main" val="192522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97D0B-2B84-432C-8465-647167F80A86}"/>
</file>

<file path=customXml/itemProps2.xml><?xml version="1.0" encoding="utf-8"?>
<ds:datastoreItem xmlns:ds="http://schemas.openxmlformats.org/officeDocument/2006/customXml" ds:itemID="{2CD7EDA4-51B8-4543-8A74-5CB450E19A70}"/>
</file>

<file path=customXml/itemProps3.xml><?xml version="1.0" encoding="utf-8"?>
<ds:datastoreItem xmlns:ds="http://schemas.openxmlformats.org/officeDocument/2006/customXml" ds:itemID="{E67CA753-92C8-4400-BAE4-78B792FF4EFB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843</TotalTime>
  <Words>1170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Garamond</vt:lpstr>
      <vt:lpstr>Open Sans</vt:lpstr>
      <vt:lpstr>Tahoma</vt:lpstr>
      <vt:lpstr>Times New Roman</vt:lpstr>
      <vt:lpstr>Organic</vt:lpstr>
      <vt:lpstr>COMPUTATIONAL LOGIC</vt:lpstr>
      <vt:lpstr>PowerPoint Presentation</vt:lpstr>
      <vt:lpstr>Conjunctive formulas, which are consistent only if both of its component sub-formulas are satisfied, are decomposed using α - rules</vt:lpstr>
      <vt:lpstr>PowerPoint Presentation</vt:lpstr>
      <vt:lpstr>DECOMPOSITION RULES FOR PREDICATE FORMULAS</vt:lpstr>
      <vt:lpstr>PowerPoint Presentation</vt:lpstr>
      <vt:lpstr>DEFINITIONS</vt:lpstr>
      <vt:lpstr>THEORETICAL RESULTS</vt:lpstr>
      <vt:lpstr>EXERCISE 5.3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David Horvath</dc:creator>
  <cp:lastModifiedBy>David Horvath</cp:lastModifiedBy>
  <cp:revision>48</cp:revision>
  <dcterms:created xsi:type="dcterms:W3CDTF">2021-11-09T14:03:20Z</dcterms:created>
  <dcterms:modified xsi:type="dcterms:W3CDTF">2021-12-08T07:02:33Z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