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6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5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0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5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9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" descr="The Milky Way">
            <a:extLst>
              <a:ext uri="{FF2B5EF4-FFF2-40B4-BE49-F238E27FC236}">
                <a16:creationId xmlns:a16="http://schemas.microsoft.com/office/drawing/2014/main" id="{A908E3DB-8B81-4013-9058-4D441DC71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9535" y="-10150"/>
            <a:ext cx="1221105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8" name="Rectangle 51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7304A-B5AD-4779-8E34-03CD989A1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190" y="467045"/>
            <a:ext cx="7977600" cy="8131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4A65D-9B38-4906-B37A-DB70975A3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960" y="1717040"/>
            <a:ext cx="10448290" cy="476504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FFFF">
                    <a:alpha val="80000"/>
                  </a:srgbClr>
                </a:solidFill>
              </a:rPr>
              <a:t>Exercise 4.3</a:t>
            </a:r>
          </a:p>
          <a:p>
            <a:pPr algn="l"/>
            <a:endParaRPr lang="en-US">
              <a:solidFill>
                <a:srgbClr val="FFFFFF">
                  <a:alpha val="80000"/>
                </a:srgbClr>
              </a:solidFill>
            </a:endParaRPr>
          </a:p>
          <a:p>
            <a:pPr algn="l"/>
            <a:endParaRPr lang="en-US">
              <a:solidFill>
                <a:srgbClr val="FFFFFF">
                  <a:alpha val="80000"/>
                </a:srgbClr>
              </a:solidFill>
            </a:endParaRPr>
          </a:p>
          <a:p>
            <a:pPr algn="l"/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49" name="Straight Connector 5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23042EB-4E60-4ECB-BAD1-EE849315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38" y="2273533"/>
            <a:ext cx="10363633" cy="922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B9F2A-2EA9-4650-8116-F3FACAE7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38" y="3165471"/>
            <a:ext cx="10363633" cy="5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7304A-B5AD-4779-8E34-03CD989A1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036" y="454759"/>
            <a:ext cx="6307200" cy="708160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results</a:t>
            </a:r>
          </a:p>
        </p:txBody>
      </p:sp>
      <p:pic>
        <p:nvPicPr>
          <p:cNvPr id="44" name="Picture 3" descr="The Milky Way">
            <a:extLst>
              <a:ext uri="{FF2B5EF4-FFF2-40B4-BE49-F238E27FC236}">
                <a16:creationId xmlns:a16="http://schemas.microsoft.com/office/drawing/2014/main" id="{A908E3DB-8B81-4013-9058-4D441DC71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5" r="51086" b="-1"/>
          <a:stretch/>
        </p:blipFill>
        <p:spPr>
          <a:xfrm>
            <a:off x="20" y="10"/>
            <a:ext cx="1762105" cy="6857989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F64A65D-9B38-4906-B37A-DB70975A3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6925" y="1168400"/>
            <a:ext cx="9572615" cy="5689599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/>
              <a:t>Anti-model:</a:t>
            </a:r>
          </a:p>
          <a:p>
            <a:pPr lvl="1" algn="just"/>
            <a:r>
              <a:rPr lang="en-US" dirty="0"/>
              <a:t>An interpretation </a:t>
            </a:r>
            <a:r>
              <a:rPr lang="en-US" b="1" dirty="0" err="1"/>
              <a:t>i</a:t>
            </a:r>
            <a:r>
              <a:rPr lang="en-US" dirty="0"/>
              <a:t> which evaluates the formula U as </a:t>
            </a:r>
            <a:r>
              <a:rPr lang="en-US" b="1" dirty="0"/>
              <a:t>false </a:t>
            </a:r>
            <a:r>
              <a:rPr lang="en-US" dirty="0"/>
              <a:t>is called an anti-</a:t>
            </a:r>
          </a:p>
          <a:p>
            <a:pPr algn="just"/>
            <a:r>
              <a:rPr lang="en-US" sz="2000" dirty="0"/>
              <a:t>model of U:	</a:t>
            </a:r>
            <a:r>
              <a:rPr lang="en-US" sz="2000" b="1" dirty="0"/>
              <a:t>i:{p1 …,</a:t>
            </a:r>
            <a:r>
              <a:rPr lang="en-US" sz="2000" b="1" dirty="0" err="1"/>
              <a:t>pn</a:t>
            </a:r>
            <a:r>
              <a:rPr lang="en-US" sz="2000" b="1" dirty="0"/>
              <a:t>}-&gt;{T,F} such that </a:t>
            </a:r>
            <a:r>
              <a:rPr lang="en-US" sz="2000" b="1" dirty="0" err="1"/>
              <a:t>i</a:t>
            </a:r>
            <a:r>
              <a:rPr lang="en-US" sz="2000" b="1" dirty="0"/>
              <a:t>(U)=F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i="1" u="sng" dirty="0"/>
              <a:t>DNF</a:t>
            </a:r>
            <a:r>
              <a:rPr lang="en-US" sz="2000" b="1" dirty="0"/>
              <a:t>:</a:t>
            </a:r>
          </a:p>
          <a:p>
            <a:pPr algn="just"/>
            <a:r>
              <a:rPr lang="en-US" sz="2000" b="1" dirty="0"/>
              <a:t>      </a:t>
            </a:r>
            <a:r>
              <a:rPr lang="en-US" sz="2000" dirty="0"/>
              <a:t>A formula is in disjunctive normal form(DNF), if it is written as a disjunction of cubes: </a:t>
            </a:r>
            <a:endParaRPr lang="en-US" sz="2000" b="1" dirty="0"/>
          </a:p>
          <a:p>
            <a:pPr algn="l"/>
            <a:r>
              <a:rPr lang="en-US" b="1" i="1" u="sng" dirty="0"/>
              <a:t> </a:t>
            </a:r>
          </a:p>
          <a:p>
            <a:pPr algn="l"/>
            <a:r>
              <a:rPr lang="en-US" sz="2000" i="1" dirty="0"/>
              <a:t>The open branches of the negation of a formula provide the anti-models of that formula.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41C565-7A33-40C5-9776-B49BE088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86" y="4185837"/>
            <a:ext cx="18478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4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D9A1F4-4690-4459-BF05-83E765BE8C65}"/>
              </a:ext>
            </a:extLst>
          </p:cNvPr>
          <p:cNvSpPr txBox="1"/>
          <p:nvPr/>
        </p:nvSpPr>
        <p:spPr>
          <a:xfrm>
            <a:off x="589581" y="1430339"/>
            <a:ext cx="110128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D1407-14B7-4AAA-BB78-4D700CB3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28" y="140141"/>
            <a:ext cx="10297341" cy="65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D9A1F4-4690-4459-BF05-83E765BE8C65}"/>
              </a:ext>
            </a:extLst>
          </p:cNvPr>
          <p:cNvSpPr txBox="1"/>
          <p:nvPr/>
        </p:nvSpPr>
        <p:spPr>
          <a:xfrm>
            <a:off x="589581" y="1430339"/>
            <a:ext cx="110128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4999D-9038-4A47-ACCC-6F90E4399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" t="20999"/>
          <a:stretch/>
        </p:blipFill>
        <p:spPr>
          <a:xfrm>
            <a:off x="707157" y="126627"/>
            <a:ext cx="11024492" cy="66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5FDA54C-94A0-4F96-8DB9-6DF54C6B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05" y="12809"/>
            <a:ext cx="10202221" cy="68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7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98E076-A101-496A-BEE4-0070DE50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92" y="52557"/>
            <a:ext cx="9683616" cy="67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4A65D-9B38-4906-B37A-DB70975A3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41" y="208567"/>
            <a:ext cx="7334250" cy="504583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5100" b="1" dirty="0">
                <a:latin typeface="Goudy Old Style (Headings)"/>
              </a:rPr>
              <a:t>Solution: semantic tableaux </a:t>
            </a:r>
            <a:endParaRPr lang="en-US" sz="5100" b="1" dirty="0">
              <a:solidFill>
                <a:srgbClr val="FF0000">
                  <a:alpha val="60000"/>
                </a:srgbClr>
              </a:solidFill>
              <a:latin typeface="Goudy Old Style (Headings)"/>
            </a:endParaRPr>
          </a:p>
          <a:p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4F04C8-0952-42B4-9759-BBAD548F3C11}"/>
              </a:ext>
            </a:extLst>
          </p:cNvPr>
          <p:cNvSpPr txBox="1"/>
          <p:nvPr/>
        </p:nvSpPr>
        <p:spPr>
          <a:xfrm>
            <a:off x="541339" y="1213145"/>
            <a:ext cx="108965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1800" dirty="0"/>
              <a:t>¬U</a:t>
            </a:r>
            <a:r>
              <a:rPr lang="en-US" sz="1400" dirty="0"/>
              <a:t>3  =  </a:t>
            </a:r>
            <a:r>
              <a:rPr lang="en-US" sz="2000" dirty="0"/>
              <a:t>¬(p →(q ∧ r) ∨ ( q ∧ ¬p)) </a:t>
            </a:r>
            <a:r>
              <a:rPr lang="en-US" sz="1600" dirty="0"/>
              <a:t> (1)</a:t>
            </a:r>
          </a:p>
          <a:p>
            <a:r>
              <a:rPr lang="en-US" sz="2400" dirty="0"/>
              <a:t>						</a:t>
            </a:r>
          </a:p>
          <a:p>
            <a:r>
              <a:rPr lang="en-US" sz="2400" dirty="0"/>
              <a:t>			</a:t>
            </a:r>
            <a:r>
              <a:rPr lang="en-US" sz="2000" dirty="0"/>
              <a:t>                       p </a:t>
            </a:r>
            <a:r>
              <a:rPr lang="en-US" sz="1600" dirty="0"/>
              <a:t>(2)</a:t>
            </a:r>
            <a:r>
              <a:rPr lang="en-US" sz="2400" dirty="0"/>
              <a:t>              		 </a:t>
            </a:r>
          </a:p>
          <a:p>
            <a:r>
              <a:rPr lang="en-US" sz="2400" dirty="0"/>
              <a:t>			          	      							</a:t>
            </a:r>
          </a:p>
          <a:p>
            <a:r>
              <a:rPr lang="en-US" sz="2400" dirty="0"/>
              <a:t>                                          </a:t>
            </a:r>
            <a:r>
              <a:rPr lang="en-US" sz="2000" dirty="0"/>
              <a:t>¬((q ∧ r) ∨ ( q ∧ ¬p))   </a:t>
            </a:r>
            <a:r>
              <a:rPr lang="en-US" sz="1600" dirty="0"/>
              <a:t>(3)</a:t>
            </a:r>
            <a:r>
              <a:rPr lang="en-US" sz="2000" dirty="0"/>
              <a:t>          </a:t>
            </a:r>
            <a:r>
              <a:rPr lang="en-US" sz="2400" dirty="0"/>
              <a:t> </a:t>
            </a:r>
          </a:p>
          <a:p>
            <a:r>
              <a:rPr lang="en-US" dirty="0"/>
              <a:t>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</a:t>
            </a:r>
            <a:r>
              <a:rPr lang="en-US" sz="2000" dirty="0"/>
              <a:t>¬(q ∧ r)</a:t>
            </a:r>
            <a:r>
              <a:rPr lang="en-US" sz="1600" dirty="0"/>
              <a:t> (4)                                     </a:t>
            </a:r>
          </a:p>
          <a:p>
            <a:r>
              <a:rPr lang="en-US" dirty="0"/>
              <a:t>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</a:t>
            </a:r>
            <a:r>
              <a:rPr lang="en-US" sz="2000" dirty="0"/>
              <a:t>¬ ( q ∧ ¬p)  </a:t>
            </a:r>
            <a:r>
              <a:rPr lang="en-US" sz="1600" dirty="0"/>
              <a:t>(5)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</a:t>
            </a:r>
            <a:r>
              <a:rPr lang="en-US" sz="2000" dirty="0"/>
              <a:t>¬q           ¬r  </a:t>
            </a:r>
          </a:p>
          <a:p>
            <a:r>
              <a:rPr lang="en-US" dirty="0"/>
              <a:t>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</a:t>
            </a:r>
            <a:r>
              <a:rPr lang="en-US" sz="2000" dirty="0"/>
              <a:t>¬q           p ¬q        p</a:t>
            </a:r>
          </a:p>
          <a:p>
            <a:endParaRPr lang="en-US" sz="2000" dirty="0"/>
          </a:p>
          <a:p>
            <a:r>
              <a:rPr lang="en-US" dirty="0"/>
              <a:t>                       </a:t>
            </a:r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61B6BB-CA86-47FA-908A-500B71624D02}"/>
              </a:ext>
            </a:extLst>
          </p:cNvPr>
          <p:cNvSpPr/>
          <p:nvPr/>
        </p:nvSpPr>
        <p:spPr>
          <a:xfrm>
            <a:off x="4527887" y="612213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DC1A82-A8F9-40FF-A6E7-44B4929BBAD2}"/>
                  </a:ext>
                </a:extLst>
              </p:cNvPr>
              <p:cNvSpPr txBox="1"/>
              <p:nvPr/>
            </p:nvSpPr>
            <p:spPr>
              <a:xfrm>
                <a:off x="5022574" y="2932463"/>
                <a:ext cx="23154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𝒓𝒖𝒍𝒆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DC1A82-A8F9-40FF-A6E7-44B4929B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574" y="2932463"/>
                <a:ext cx="231541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AA36233-A152-4EAF-925E-3F41F5B355B5}"/>
              </a:ext>
            </a:extLst>
          </p:cNvPr>
          <p:cNvSpPr/>
          <p:nvPr/>
        </p:nvSpPr>
        <p:spPr>
          <a:xfrm>
            <a:off x="3710547" y="612213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5997A0-D309-4F70-80D9-21AEB2193733}"/>
                  </a:ext>
                </a:extLst>
              </p:cNvPr>
              <p:cNvSpPr txBox="1"/>
              <p:nvPr/>
            </p:nvSpPr>
            <p:spPr>
              <a:xfrm>
                <a:off x="4972921" y="4491447"/>
                <a:ext cx="21005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𝒓𝒖𝒍𝒆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5997A0-D309-4F70-80D9-21AEB2193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21" y="4491447"/>
                <a:ext cx="210059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1101B7-BEDE-4BAD-8AE6-C73FF3D0AAD4}"/>
                  </a:ext>
                </a:extLst>
              </p:cNvPr>
              <p:cNvSpPr txBox="1"/>
              <p:nvPr/>
            </p:nvSpPr>
            <p:spPr>
              <a:xfrm>
                <a:off x="5556424" y="5325824"/>
                <a:ext cx="22196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rule for (5</a:t>
                </a:r>
                <a:r>
                  <a:rPr lang="en-US" b="1" i="1" dirty="0"/>
                  <a:t>)</a:t>
                </a:r>
                <a:r>
                  <a:rPr lang="en-US" b="1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1101B7-BEDE-4BAD-8AE6-C73FF3D0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24" y="5325824"/>
                <a:ext cx="2219660" cy="646331"/>
              </a:xfrm>
              <a:prstGeom prst="rect">
                <a:avLst/>
              </a:prstGeom>
              <a:blipFill>
                <a:blip r:embed="rId4"/>
                <a:stretch>
                  <a:fillRect l="-822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A1BF88-8402-4F5C-84F7-2FEC4A7F412B}"/>
              </a:ext>
            </a:extLst>
          </p:cNvPr>
          <p:cNvCxnSpPr>
            <a:cxnSpLocks/>
          </p:cNvCxnSpPr>
          <p:nvPr/>
        </p:nvCxnSpPr>
        <p:spPr>
          <a:xfrm>
            <a:off x="4854011" y="1594623"/>
            <a:ext cx="0" cy="37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C3FC1F-C359-4EC4-AAC5-59D24ECD0892}"/>
              </a:ext>
            </a:extLst>
          </p:cNvPr>
          <p:cNvCxnSpPr>
            <a:cxnSpLocks/>
          </p:cNvCxnSpPr>
          <p:nvPr/>
        </p:nvCxnSpPr>
        <p:spPr>
          <a:xfrm flipH="1">
            <a:off x="4871103" y="2370451"/>
            <a:ext cx="8546" cy="33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57D04E-0985-4C59-B054-9A503FB502B5}"/>
                  </a:ext>
                </a:extLst>
              </p:cNvPr>
              <p:cNvSpPr txBox="1"/>
              <p:nvPr/>
            </p:nvSpPr>
            <p:spPr>
              <a:xfrm>
                <a:off x="4981340" y="1618372"/>
                <a:ext cx="20165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𝒓𝒖𝒍𝒆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57D04E-0985-4C59-B054-9A503FB50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340" y="1618372"/>
                <a:ext cx="201659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5E7FD0-4B20-40E7-B774-308CE56DB561}"/>
              </a:ext>
            </a:extLst>
          </p:cNvPr>
          <p:cNvCxnSpPr>
            <a:cxnSpLocks/>
          </p:cNvCxnSpPr>
          <p:nvPr/>
        </p:nvCxnSpPr>
        <p:spPr>
          <a:xfrm flipH="1">
            <a:off x="4845465" y="3005691"/>
            <a:ext cx="8546" cy="33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604561-523B-4AAE-95E0-1F8D50F39417}"/>
              </a:ext>
            </a:extLst>
          </p:cNvPr>
          <p:cNvCxnSpPr>
            <a:cxnSpLocks/>
          </p:cNvCxnSpPr>
          <p:nvPr/>
        </p:nvCxnSpPr>
        <p:spPr>
          <a:xfrm flipH="1">
            <a:off x="4858284" y="3726573"/>
            <a:ext cx="8546" cy="33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2C0DB2-4624-4693-B1CE-C932DA62C5D3}"/>
              </a:ext>
            </a:extLst>
          </p:cNvPr>
          <p:cNvCxnSpPr>
            <a:cxnSpLocks/>
          </p:cNvCxnSpPr>
          <p:nvPr/>
        </p:nvCxnSpPr>
        <p:spPr>
          <a:xfrm flipH="1">
            <a:off x="4862557" y="4518015"/>
            <a:ext cx="8546" cy="33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759C8-D150-4A83-BB16-6BACA5472AD0}"/>
              </a:ext>
            </a:extLst>
          </p:cNvPr>
          <p:cNvCxnSpPr>
            <a:cxnSpLocks/>
          </p:cNvCxnSpPr>
          <p:nvPr/>
        </p:nvCxnSpPr>
        <p:spPr>
          <a:xfrm flipV="1">
            <a:off x="4462909" y="4856952"/>
            <a:ext cx="371754" cy="205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BDBFA7-F36D-434A-B62D-8EADB2E866EF}"/>
              </a:ext>
            </a:extLst>
          </p:cNvPr>
          <p:cNvCxnSpPr>
            <a:cxnSpLocks/>
          </p:cNvCxnSpPr>
          <p:nvPr/>
        </p:nvCxnSpPr>
        <p:spPr>
          <a:xfrm>
            <a:off x="4871103" y="4856951"/>
            <a:ext cx="399648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C88B2B-976B-4028-AA53-CC3B77987E5B}"/>
              </a:ext>
            </a:extLst>
          </p:cNvPr>
          <p:cNvCxnSpPr>
            <a:cxnSpLocks/>
          </p:cNvCxnSpPr>
          <p:nvPr/>
        </p:nvCxnSpPr>
        <p:spPr>
          <a:xfrm flipH="1">
            <a:off x="4324155" y="5329331"/>
            <a:ext cx="8546" cy="33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13DE70-63B7-46E8-8F04-9664690706D3}"/>
              </a:ext>
            </a:extLst>
          </p:cNvPr>
          <p:cNvCxnSpPr>
            <a:cxnSpLocks/>
          </p:cNvCxnSpPr>
          <p:nvPr/>
        </p:nvCxnSpPr>
        <p:spPr>
          <a:xfrm flipV="1">
            <a:off x="3960947" y="5700587"/>
            <a:ext cx="371754" cy="205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13B196-47CE-4094-9260-93B90C9D1DC3}"/>
              </a:ext>
            </a:extLst>
          </p:cNvPr>
          <p:cNvCxnSpPr>
            <a:cxnSpLocks/>
          </p:cNvCxnSpPr>
          <p:nvPr/>
        </p:nvCxnSpPr>
        <p:spPr>
          <a:xfrm>
            <a:off x="4335187" y="5700586"/>
            <a:ext cx="399648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B80D16D-7B3B-4153-82DC-150721A2A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339" y="1139046"/>
            <a:ext cx="3112672" cy="1971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E1BFFD-B27E-4C24-9B84-C8F6EA1CE020}"/>
                  </a:ext>
                </a:extLst>
              </p:cNvPr>
              <p:cNvSpPr txBox="1"/>
              <p:nvPr/>
            </p:nvSpPr>
            <p:spPr>
              <a:xfrm>
                <a:off x="541339" y="733028"/>
                <a:ext cx="2256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𝒓𝒖𝒍𝒆𝒔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E1BFFD-B27E-4C24-9B84-C8F6EA1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9" y="733028"/>
                <a:ext cx="22561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C6361BA-0442-4E45-9B9A-16861BFD918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1" r="13030" b="-500"/>
          <a:stretch/>
        </p:blipFill>
        <p:spPr>
          <a:xfrm>
            <a:off x="8696777" y="1304051"/>
            <a:ext cx="2624877" cy="10052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659D59-61B0-451E-84E9-10645B701B20}"/>
                  </a:ext>
                </a:extLst>
              </p:cNvPr>
              <p:cNvSpPr txBox="1"/>
              <p:nvPr/>
            </p:nvSpPr>
            <p:spPr>
              <a:xfrm>
                <a:off x="8537990" y="843813"/>
                <a:ext cx="2058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𝒓𝒖𝒍𝒆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659D59-61B0-451E-84E9-10645B701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990" y="843813"/>
                <a:ext cx="205879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59D69141-F6C5-4D22-8E00-23EA9BE624F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20" r="3419"/>
          <a:stretch/>
        </p:blipFill>
        <p:spPr>
          <a:xfrm>
            <a:off x="541339" y="2797635"/>
            <a:ext cx="2553821" cy="156231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40F3E1-6C2D-447E-B044-A6EBF864F13B}"/>
              </a:ext>
            </a:extLst>
          </p:cNvPr>
          <p:cNvCxnSpPr>
            <a:cxnSpLocks/>
          </p:cNvCxnSpPr>
          <p:nvPr/>
        </p:nvCxnSpPr>
        <p:spPr>
          <a:xfrm flipH="1">
            <a:off x="5438095" y="5249548"/>
            <a:ext cx="8546" cy="33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A120AA-0F34-4EB8-BBBE-A89BEEC7EEE9}"/>
              </a:ext>
            </a:extLst>
          </p:cNvPr>
          <p:cNvCxnSpPr>
            <a:cxnSpLocks/>
          </p:cNvCxnSpPr>
          <p:nvPr/>
        </p:nvCxnSpPr>
        <p:spPr>
          <a:xfrm flipV="1">
            <a:off x="5084874" y="5639774"/>
            <a:ext cx="371754" cy="205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F9C6F6-DAD2-45A3-9BB9-B2AFF0DCBF90}"/>
              </a:ext>
            </a:extLst>
          </p:cNvPr>
          <p:cNvCxnSpPr>
            <a:cxnSpLocks/>
          </p:cNvCxnSpPr>
          <p:nvPr/>
        </p:nvCxnSpPr>
        <p:spPr>
          <a:xfrm>
            <a:off x="5456628" y="5639773"/>
            <a:ext cx="399648" cy="2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354403-D6E9-4115-BEC0-273BEF959864}"/>
              </a:ext>
            </a:extLst>
          </p:cNvPr>
          <p:cNvSpPr/>
          <p:nvPr/>
        </p:nvSpPr>
        <p:spPr>
          <a:xfrm>
            <a:off x="4972921" y="614836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⊙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EBF557-4896-4AB7-A41C-7D380FF19F72}"/>
              </a:ext>
            </a:extLst>
          </p:cNvPr>
          <p:cNvSpPr/>
          <p:nvPr/>
        </p:nvSpPr>
        <p:spPr>
          <a:xfrm>
            <a:off x="5682104" y="6156821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EF707C-7828-4E50-913B-33ABB21A1516}"/>
                  </a:ext>
                </a:extLst>
              </p:cNvPr>
              <p:cNvSpPr txBox="1"/>
              <p:nvPr/>
            </p:nvSpPr>
            <p:spPr>
              <a:xfrm>
                <a:off x="2441916" y="5298112"/>
                <a:ext cx="22196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rule for (5</a:t>
                </a:r>
                <a:r>
                  <a:rPr lang="en-US" b="1" i="1" dirty="0"/>
                  <a:t>)</a:t>
                </a:r>
                <a:r>
                  <a:rPr lang="en-US" b="1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EF707C-7828-4E50-913B-33ABB21A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16" y="5298112"/>
                <a:ext cx="2219660" cy="646331"/>
              </a:xfrm>
              <a:prstGeom prst="rect">
                <a:avLst/>
              </a:prstGeom>
              <a:blipFill>
                <a:blip r:embed="rId11"/>
                <a:stretch>
                  <a:fillRect l="-824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0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6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A1E1C3A-81DA-4740-808A-DF5125211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339" y="314960"/>
            <a:ext cx="4473574" cy="609600"/>
          </a:xfrm>
        </p:spPr>
        <p:txBody>
          <a:bodyPr anchor="ctr">
            <a:normAutofit fontScale="32500" lnSpcReduction="20000"/>
          </a:bodyPr>
          <a:lstStyle/>
          <a:p>
            <a:pPr algn="l"/>
            <a:r>
              <a:rPr lang="en-US" sz="9000" b="1" dirty="0">
                <a:latin typeface="Goudy Old Style (Headings)"/>
              </a:rPr>
              <a:t>Conclusions: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9A1F4-4690-4459-BF05-83E765BE8C65}"/>
              </a:ext>
            </a:extLst>
          </p:cNvPr>
          <p:cNvSpPr txBox="1"/>
          <p:nvPr/>
        </p:nvSpPr>
        <p:spPr>
          <a:xfrm>
            <a:off x="636446" y="619760"/>
            <a:ext cx="11012837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we have at least one open branch the tableaux is open.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¬U3 is consistent because its semantic tableaux is open, and its open branches provide anti-models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DNF(¬U</a:t>
            </a:r>
            <a:r>
              <a:rPr lang="en-US" sz="1600" dirty="0"/>
              <a:t>3</a:t>
            </a:r>
            <a:r>
              <a:rPr lang="en-US" sz="2000" dirty="0"/>
              <a:t>) = (¬q ∧ ¬q) ∨ (¬ q ∧ p) ∨ (¬ r ∧¬q) ∨ (¬ r ∧ p)</a:t>
            </a:r>
          </a:p>
          <a:p>
            <a:r>
              <a:rPr lang="en-US" sz="2000" dirty="0"/>
              <a:t>                =  (¬q) ∨ (¬ q ∧ p) ∨ (¬ r ∧¬q) ∨ (¬ r ∧ p)</a:t>
            </a:r>
          </a:p>
          <a:p>
            <a:r>
              <a:rPr lang="en-US" sz="2000" dirty="0"/>
              <a:t>	 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≡ </a:t>
            </a:r>
            <a:r>
              <a:rPr lang="en-US" sz="2000" dirty="0"/>
              <a:t>(¬q) ∨ (¬ r ∧¬q) ∨ (¬ r ∧ p)      (we apply the absorption law)</a:t>
            </a:r>
          </a:p>
          <a:p>
            <a:r>
              <a:rPr lang="en-US" sz="2000" dirty="0"/>
              <a:t>               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≡ </a:t>
            </a:r>
            <a:r>
              <a:rPr lang="en-US" sz="2000" dirty="0"/>
              <a:t>(¬q) ∨ (¬ r ∧ p)                           (we apply the absorption law)</a:t>
            </a:r>
          </a:p>
          <a:p>
            <a:r>
              <a:rPr lang="en-US" sz="2000" dirty="0"/>
              <a:t>The branch represented by the cube </a:t>
            </a:r>
            <a:r>
              <a:rPr lang="en-US" sz="2000" b="1" dirty="0"/>
              <a:t>¬q</a:t>
            </a:r>
            <a:r>
              <a:rPr lang="en-US" sz="2000" dirty="0"/>
              <a:t> provides the models:</a:t>
            </a:r>
          </a:p>
          <a:p>
            <a:r>
              <a:rPr lang="en-US" sz="2000" dirty="0"/>
              <a:t>        I</a:t>
            </a:r>
            <a:r>
              <a:rPr lang="en-US" sz="1600" dirty="0"/>
              <a:t>1</a:t>
            </a:r>
            <a:r>
              <a:rPr lang="en-US" sz="2000" dirty="0"/>
              <a:t>:{p, q, r}  → {T, F}, I</a:t>
            </a:r>
            <a:r>
              <a:rPr lang="en-US" sz="1600" dirty="0"/>
              <a:t>1</a:t>
            </a:r>
            <a:r>
              <a:rPr lang="en-US" sz="2000" dirty="0"/>
              <a:t>(p) = T, I</a:t>
            </a:r>
            <a:r>
              <a:rPr lang="en-US" sz="1600" dirty="0"/>
              <a:t>1</a:t>
            </a:r>
            <a:r>
              <a:rPr lang="en-US" sz="2000" dirty="0"/>
              <a:t>(q) = F, I</a:t>
            </a:r>
            <a:r>
              <a:rPr lang="en-US" sz="1600" dirty="0"/>
              <a:t>1</a:t>
            </a:r>
            <a:r>
              <a:rPr lang="en-US" sz="2000" dirty="0"/>
              <a:t>(r) = T   ;I</a:t>
            </a:r>
            <a:r>
              <a:rPr lang="en-US" sz="1600" dirty="0"/>
              <a:t>1(¬U</a:t>
            </a:r>
            <a:r>
              <a:rPr lang="en-US" sz="1200" dirty="0"/>
              <a:t>3)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T, </a:t>
            </a:r>
            <a:r>
              <a:rPr lang="en-US" sz="2000" dirty="0"/>
              <a:t>I</a:t>
            </a:r>
            <a:r>
              <a:rPr lang="en-US" sz="1600" dirty="0"/>
              <a:t>1(U</a:t>
            </a:r>
            <a:r>
              <a:rPr lang="en-US" sz="1200" dirty="0"/>
              <a:t>3)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</a:p>
          <a:p>
            <a:r>
              <a:rPr lang="en-US" sz="2000" dirty="0"/>
              <a:t>        I</a:t>
            </a:r>
            <a:r>
              <a:rPr lang="en-US" sz="1600" dirty="0"/>
              <a:t>2</a:t>
            </a:r>
            <a:r>
              <a:rPr lang="en-US" sz="2000" dirty="0"/>
              <a:t>:{p, q, r}  → {T, F}, I</a:t>
            </a:r>
            <a:r>
              <a:rPr lang="en-US" sz="1600" dirty="0"/>
              <a:t>2</a:t>
            </a:r>
            <a:r>
              <a:rPr lang="en-US" sz="2000" dirty="0"/>
              <a:t>(p) = T, I</a:t>
            </a:r>
            <a:r>
              <a:rPr lang="en-US" sz="1600" dirty="0"/>
              <a:t>2</a:t>
            </a:r>
            <a:r>
              <a:rPr lang="en-US" sz="2000" dirty="0"/>
              <a:t>(q) = F, I</a:t>
            </a:r>
            <a:r>
              <a:rPr lang="en-US" sz="1600" dirty="0"/>
              <a:t>2</a:t>
            </a:r>
            <a:r>
              <a:rPr lang="en-US" sz="2000" dirty="0"/>
              <a:t>(r) = F  ;I</a:t>
            </a:r>
            <a:r>
              <a:rPr lang="en-US" sz="1600" dirty="0"/>
              <a:t>2(¬U</a:t>
            </a:r>
            <a:r>
              <a:rPr lang="en-US" sz="1200" dirty="0"/>
              <a:t>3</a:t>
            </a:r>
            <a:r>
              <a:rPr lang="en-US" sz="1600" dirty="0"/>
              <a:t>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T, </a:t>
            </a:r>
            <a:r>
              <a:rPr lang="en-US" sz="2000" dirty="0"/>
              <a:t>I</a:t>
            </a:r>
            <a:r>
              <a:rPr lang="en-US" sz="1600" dirty="0"/>
              <a:t>2(U</a:t>
            </a:r>
            <a:r>
              <a:rPr lang="en-US" sz="1200" dirty="0"/>
              <a:t>3)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/>
              <a:t>I</a:t>
            </a:r>
            <a:r>
              <a:rPr lang="en-US" sz="1600" dirty="0"/>
              <a:t>3</a:t>
            </a:r>
            <a:r>
              <a:rPr lang="en-US" sz="2000" dirty="0"/>
              <a:t>:{p, q, r}  → {T, F}, I</a:t>
            </a:r>
            <a:r>
              <a:rPr lang="en-US" sz="1600" dirty="0"/>
              <a:t>3</a:t>
            </a:r>
            <a:r>
              <a:rPr lang="en-US" sz="2000" dirty="0"/>
              <a:t>(p) = F, I</a:t>
            </a:r>
            <a:r>
              <a:rPr lang="en-US" sz="1600" dirty="0"/>
              <a:t>3</a:t>
            </a:r>
            <a:r>
              <a:rPr lang="en-US" sz="2000" dirty="0"/>
              <a:t>(q) = F, I</a:t>
            </a:r>
            <a:r>
              <a:rPr lang="en-US" sz="1600" dirty="0"/>
              <a:t>3</a:t>
            </a:r>
            <a:r>
              <a:rPr lang="en-US" sz="2000" dirty="0"/>
              <a:t>(r) = T   ;I</a:t>
            </a:r>
            <a:r>
              <a:rPr lang="en-US" sz="1600" dirty="0"/>
              <a:t>3(¬U</a:t>
            </a:r>
            <a:r>
              <a:rPr lang="en-US" sz="1200" dirty="0"/>
              <a:t>3</a:t>
            </a:r>
            <a:r>
              <a:rPr lang="en-US" sz="1600" dirty="0"/>
              <a:t>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T, </a:t>
            </a:r>
            <a:r>
              <a:rPr lang="en-US" sz="2000" dirty="0"/>
              <a:t>I</a:t>
            </a:r>
            <a:r>
              <a:rPr lang="en-US" sz="1600" dirty="0"/>
              <a:t>3(U</a:t>
            </a:r>
            <a:r>
              <a:rPr lang="en-US" sz="1200" dirty="0"/>
              <a:t>3)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        I</a:t>
            </a:r>
            <a:r>
              <a:rPr lang="en-US" sz="1600" dirty="0"/>
              <a:t>4</a:t>
            </a:r>
            <a:r>
              <a:rPr lang="en-US" sz="2000" dirty="0"/>
              <a:t>:{p, q, r}  → {T, F}, I</a:t>
            </a:r>
            <a:r>
              <a:rPr lang="en-US" sz="1600" dirty="0"/>
              <a:t>4</a:t>
            </a:r>
            <a:r>
              <a:rPr lang="en-US" sz="2000" dirty="0"/>
              <a:t>(p) = F, I</a:t>
            </a:r>
            <a:r>
              <a:rPr lang="en-US" sz="1600" dirty="0"/>
              <a:t>4</a:t>
            </a:r>
            <a:r>
              <a:rPr lang="en-US" sz="2000" dirty="0"/>
              <a:t>(q) = F, I</a:t>
            </a:r>
            <a:r>
              <a:rPr lang="en-US" sz="1600" dirty="0"/>
              <a:t>4</a:t>
            </a:r>
            <a:r>
              <a:rPr lang="en-US" sz="2000" dirty="0"/>
              <a:t>(r) = F   ;I</a:t>
            </a:r>
            <a:r>
              <a:rPr lang="en-US" sz="1600" dirty="0"/>
              <a:t>4(¬U</a:t>
            </a:r>
            <a:r>
              <a:rPr lang="en-US" sz="1200" dirty="0"/>
              <a:t>3</a:t>
            </a:r>
            <a:r>
              <a:rPr lang="en-US" sz="1600" dirty="0"/>
              <a:t>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T, </a:t>
            </a:r>
            <a:r>
              <a:rPr lang="en-US" sz="2000" dirty="0"/>
              <a:t>I</a:t>
            </a:r>
            <a:r>
              <a:rPr lang="en-US" sz="1600" dirty="0"/>
              <a:t>4(U</a:t>
            </a:r>
            <a:r>
              <a:rPr lang="en-US" sz="1200" dirty="0"/>
              <a:t>3)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The branch represented by the cube </a:t>
            </a:r>
            <a:r>
              <a:rPr lang="en-US" sz="2000" b="1" dirty="0"/>
              <a:t>¬ r ∧ p </a:t>
            </a:r>
            <a:r>
              <a:rPr lang="en-US" sz="2000" dirty="0"/>
              <a:t>provides the models:</a:t>
            </a:r>
          </a:p>
          <a:p>
            <a:r>
              <a:rPr lang="en-US" sz="2000" dirty="0"/>
              <a:t>        I</a:t>
            </a:r>
            <a:r>
              <a:rPr lang="en-US" sz="1600" dirty="0"/>
              <a:t>5</a:t>
            </a:r>
            <a:r>
              <a:rPr lang="en-US" sz="2000" dirty="0"/>
              <a:t>:{p, q, r}  → {T, F}, I</a:t>
            </a:r>
            <a:r>
              <a:rPr lang="en-US" sz="1600" dirty="0"/>
              <a:t>5</a:t>
            </a:r>
            <a:r>
              <a:rPr lang="en-US" sz="2000" dirty="0"/>
              <a:t>(p) = T, I</a:t>
            </a:r>
            <a:r>
              <a:rPr lang="en-US" sz="1600" dirty="0"/>
              <a:t>5</a:t>
            </a:r>
            <a:r>
              <a:rPr lang="en-US" sz="2000" dirty="0"/>
              <a:t>(q) = T, I</a:t>
            </a:r>
            <a:r>
              <a:rPr lang="en-US" sz="1600" dirty="0"/>
              <a:t>5</a:t>
            </a:r>
            <a:r>
              <a:rPr lang="en-US" sz="2000" dirty="0"/>
              <a:t>(r) = F   ;I</a:t>
            </a:r>
            <a:r>
              <a:rPr lang="en-US" sz="1600" dirty="0"/>
              <a:t>5(¬U</a:t>
            </a:r>
            <a:r>
              <a:rPr lang="en-US" sz="1200" dirty="0"/>
              <a:t>3</a:t>
            </a:r>
            <a:r>
              <a:rPr lang="en-US" sz="1600" dirty="0"/>
              <a:t>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, I</a:t>
            </a:r>
            <a:r>
              <a:rPr lang="en-US" sz="1600" dirty="0"/>
              <a:t>5(U</a:t>
            </a:r>
            <a:r>
              <a:rPr lang="en-US" sz="1200" dirty="0"/>
              <a:t>3)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  <a:endParaRPr lang="en-US" sz="2000" dirty="0"/>
          </a:p>
          <a:p>
            <a:r>
              <a:rPr lang="en-US" sz="2000" dirty="0"/>
              <a:t>        I</a:t>
            </a:r>
            <a:r>
              <a:rPr lang="en-US" sz="1600" dirty="0"/>
              <a:t>6</a:t>
            </a:r>
            <a:r>
              <a:rPr lang="en-US" sz="2000" dirty="0"/>
              <a:t>:{p, q, r}  → {T, F}, I</a:t>
            </a:r>
            <a:r>
              <a:rPr lang="en-US" sz="1600" dirty="0"/>
              <a:t>6</a:t>
            </a:r>
            <a:r>
              <a:rPr lang="en-US" sz="2000" dirty="0"/>
              <a:t>(p) = T, I</a:t>
            </a:r>
            <a:r>
              <a:rPr lang="en-US" sz="1600" dirty="0"/>
              <a:t>6</a:t>
            </a:r>
            <a:r>
              <a:rPr lang="en-US" sz="2000" dirty="0"/>
              <a:t>(q) = F, I</a:t>
            </a:r>
            <a:r>
              <a:rPr lang="en-US" sz="1600" dirty="0"/>
              <a:t>6</a:t>
            </a:r>
            <a:r>
              <a:rPr lang="en-US" sz="2000" dirty="0"/>
              <a:t>(r) = F   ;I</a:t>
            </a:r>
            <a:r>
              <a:rPr lang="en-US" sz="1600" dirty="0"/>
              <a:t>6(¬U</a:t>
            </a:r>
            <a:r>
              <a:rPr lang="en-US" sz="1200" dirty="0"/>
              <a:t>3</a:t>
            </a:r>
            <a:r>
              <a:rPr lang="en-US" sz="1600" dirty="0"/>
              <a:t>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T, </a:t>
            </a:r>
            <a:r>
              <a:rPr lang="en-US" sz="2000" dirty="0"/>
              <a:t>I</a:t>
            </a:r>
            <a:r>
              <a:rPr lang="en-US" sz="1600" dirty="0"/>
              <a:t>6(U</a:t>
            </a:r>
            <a:r>
              <a:rPr lang="en-US" sz="1200" dirty="0"/>
              <a:t>3)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I2=I6 U</a:t>
            </a:r>
            <a:r>
              <a:rPr lang="en-US" sz="1400" dirty="0"/>
              <a:t>3 has 5 anti-models</a:t>
            </a:r>
            <a:endParaRPr lang="en-US" sz="1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models of </a:t>
            </a:r>
            <a:r>
              <a:rPr lang="en-US" sz="1600" dirty="0"/>
              <a:t>¬U</a:t>
            </a:r>
            <a:r>
              <a:rPr lang="en-US" sz="1200" dirty="0"/>
              <a:t>3 </a:t>
            </a:r>
            <a:r>
              <a:rPr lang="en-US" sz="2000" dirty="0"/>
              <a:t>provide the anti-models of </a:t>
            </a:r>
            <a:r>
              <a:rPr lang="en-US" sz="1600" dirty="0"/>
              <a:t>U3: </a:t>
            </a:r>
            <a:r>
              <a:rPr lang="en-US" sz="2000" dirty="0"/>
              <a:t>I</a:t>
            </a:r>
            <a:r>
              <a:rPr lang="en-US" sz="1600" dirty="0"/>
              <a:t>1</a:t>
            </a:r>
            <a:r>
              <a:rPr lang="en-US" sz="2000" dirty="0"/>
              <a:t>, I</a:t>
            </a:r>
            <a:r>
              <a:rPr lang="en-US" sz="1600" dirty="0"/>
              <a:t>2</a:t>
            </a:r>
            <a:r>
              <a:rPr lang="en-US" sz="2000" dirty="0"/>
              <a:t>, I</a:t>
            </a:r>
            <a:r>
              <a:rPr lang="en-US" sz="1600" dirty="0"/>
              <a:t>3,</a:t>
            </a:r>
            <a:r>
              <a:rPr lang="en-US" sz="2000" dirty="0"/>
              <a:t> I</a:t>
            </a:r>
            <a:r>
              <a:rPr lang="en-US" sz="1600" dirty="0"/>
              <a:t>4, I5</a:t>
            </a:r>
            <a:endParaRPr lang="en-US" sz="2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194373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D5"/>
      </a:accent1>
      <a:accent2>
        <a:srgbClr val="9717D5"/>
      </a:accent2>
      <a:accent3>
        <a:srgbClr val="5A29E7"/>
      </a:accent3>
      <a:accent4>
        <a:srgbClr val="1D3AD6"/>
      </a:accent4>
      <a:accent5>
        <a:srgbClr val="2996E7"/>
      </a:accent5>
      <a:accent6>
        <a:srgbClr val="15BFC1"/>
      </a:accent6>
      <a:hlink>
        <a:srgbClr val="3F73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7CFD91-99F7-4AAB-8C03-B6C98581E7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7C3ABD-77DA-4FA0-AB34-7A819D424018}">
  <ds:schemaRefs>
    <ds:schemaRef ds:uri="http://purl.org/dc/elements/1.1/"/>
    <ds:schemaRef ds:uri="http://schemas.microsoft.com/office/2006/metadata/properties"/>
    <ds:schemaRef ds:uri="http://purl.org/dc/terms/"/>
    <ds:schemaRef ds:uri="e4d6302e-f625-438b-9e92-12400038f509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2780a60-d0dd-4258-b065-a00abe5f9a23"/>
  </ds:schemaRefs>
</ds:datastoreItem>
</file>

<file path=customXml/itemProps3.xml><?xml version="1.0" encoding="utf-8"?>
<ds:datastoreItem xmlns:ds="http://schemas.openxmlformats.org/officeDocument/2006/customXml" ds:itemID="{5CC1FC48-DDD1-4A57-9774-F33E9EE8527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721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Avenir Next LT Pro</vt:lpstr>
      <vt:lpstr>Cambria Math</vt:lpstr>
      <vt:lpstr>Goudy Old Style</vt:lpstr>
      <vt:lpstr>Goudy Old Style (Headings)</vt:lpstr>
      <vt:lpstr>Wingdings</vt:lpstr>
      <vt:lpstr>FrostyVTI</vt:lpstr>
      <vt:lpstr>Problem statement</vt:lpstr>
      <vt:lpstr>Theoretical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Krisztina Horvath</dc:creator>
  <cp:lastModifiedBy>Krisztina Horvath</cp:lastModifiedBy>
  <cp:revision>5</cp:revision>
  <dcterms:created xsi:type="dcterms:W3CDTF">2021-11-07T13:09:07Z</dcterms:created>
  <dcterms:modified xsi:type="dcterms:W3CDTF">2021-11-24T10:15:11Z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