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 id="290" r:id="rId9"/>
    <p:sldId id="291" r:id="rId10"/>
    <p:sldId id="292" r:id="rId11"/>
    <p:sldId id="294" r:id="rId12"/>
    <p:sldId id="293" r:id="rId13"/>
    <p:sldId id="295" r:id="rId14"/>
    <p:sldId id="296" r:id="rId15"/>
    <p:sldId id="297"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Logic Circuits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r>
              <a:rPr lang="en-US" sz="1600" dirty="0" err="1"/>
              <a:t>Hoszu</a:t>
            </a:r>
            <a:r>
              <a:rPr lang="en-US" sz="1600" dirty="0"/>
              <a:t> </a:t>
            </a:r>
            <a:r>
              <a:rPr lang="en-US" sz="1600" dirty="0" err="1"/>
              <a:t>Bernadett</a:t>
            </a:r>
            <a:r>
              <a:rPr lang="en-US" sz="1600" dirty="0"/>
              <a:t> – IE group 913 </a:t>
            </a:r>
          </a:p>
          <a:p>
            <a:r>
              <a:rPr lang="en-US" sz="1600" dirty="0"/>
              <a:t>12.01.2022</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796E-3046-4E96-8445-D53A6233290D}"/>
              </a:ext>
            </a:extLst>
          </p:cNvPr>
          <p:cNvSpPr>
            <a:spLocks noGrp="1"/>
          </p:cNvSpPr>
          <p:nvPr>
            <p:ph type="title"/>
          </p:nvPr>
        </p:nvSpPr>
        <p:spPr/>
        <p:txBody>
          <a:bodyPr/>
          <a:lstStyle/>
          <a:p>
            <a:r>
              <a:rPr lang="en-US" dirty="0"/>
              <a:t>Simplifying f</a:t>
            </a:r>
          </a:p>
        </p:txBody>
      </p:sp>
      <p:sp>
        <p:nvSpPr>
          <p:cNvPr id="3" name="Content Placeholder 2">
            <a:extLst>
              <a:ext uri="{FF2B5EF4-FFF2-40B4-BE49-F238E27FC236}">
                <a16:creationId xmlns:a16="http://schemas.microsoft.com/office/drawing/2014/main" id="{5421FA76-A77D-4AD7-9648-0870DF9C6B54}"/>
              </a:ext>
            </a:extLst>
          </p:cNvPr>
          <p:cNvSpPr>
            <a:spLocks noGrp="1"/>
          </p:cNvSpPr>
          <p:nvPr>
            <p:ph idx="1"/>
          </p:nvPr>
        </p:nvSpPr>
        <p:spPr/>
        <p:txBody>
          <a:bodyPr/>
          <a:lstStyle/>
          <a:p>
            <a:r>
              <a:rPr lang="en-US" dirty="0"/>
              <a:t>For this we use the Veitch diagram and apply the simplification algorithm.</a:t>
            </a:r>
          </a:p>
          <a:p>
            <a:r>
              <a:rPr lang="en-US" dirty="0"/>
              <a:t>First step is bringing f to DCF.</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8282D98-25A8-4C70-B12E-A3098410E1EA}"/>
                  </a:ext>
                </a:extLst>
              </p:cNvPr>
              <p:cNvSpPr txBox="1"/>
              <p:nvPr/>
            </p:nvSpPr>
            <p:spPr>
              <a:xfrm>
                <a:off x="369916" y="3244334"/>
                <a:ext cx="10785763" cy="369332"/>
              </a:xfrm>
              <a:prstGeom prst="rect">
                <a:avLst/>
              </a:prstGeom>
              <a:noFill/>
            </p:spPr>
            <p:txBody>
              <a:bodyPr wrap="square">
                <a:spAutoFit/>
              </a:bodyPr>
              <a:lstStyle/>
              <a:p>
                <a:pPr algn="ct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 </m:t>
                        </m:r>
                        <m:r>
                          <a:rPr lang="en-US" sz="1800" b="0" i="1" smtClean="0">
                            <a:latin typeface="Cambria Math" panose="02040503050406030204" pitchFamily="18" charset="0"/>
                          </a:rPr>
                          <m:t>𝑧</m:t>
                        </m:r>
                      </m:e>
                    </m:d>
                    <m:r>
                      <a:rPr lang="en-US" sz="1800" b="0" i="1" smtClean="0">
                        <a:latin typeface="Cambria Math" panose="02040503050406030204" pitchFamily="18" charset="0"/>
                      </a:rPr>
                      <m:t>=</m:t>
                    </m:r>
                    <m:r>
                      <a:rPr lang="en-US" sz="1800" b="0" i="1" smtClean="0">
                        <a:latin typeface="Cambria Math" panose="02040503050406030204" pitchFamily="18" charset="0"/>
                      </a:rPr>
                      <m:t>𝑥</m:t>
                    </m:r>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e>
                    </m:d>
                    <m:r>
                      <m:rPr>
                        <m:nor/>
                      </m:rPr>
                      <a:rPr lang="en-US" sz="1800" b="0" i="0" smtClean="0">
                        <a:latin typeface="Cambria Math" panose="02040503050406030204" pitchFamily="18" charset="0"/>
                        <a:ea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 </m:t>
                        </m:r>
                        <m:r>
                          <a:rPr lang="en-US" sz="1800" b="0" i="1" smtClean="0">
                            <a:latin typeface="Cambria Math" panose="02040503050406030204" pitchFamily="18" charset="0"/>
                          </a:rPr>
                          <m:t>𝑥</m:t>
                        </m:r>
                      </m:e>
                    </m:acc>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rPr>
                          <m:t>𝑧</m:t>
                        </m:r>
                      </m:e>
                    </m:d>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𝑥</m:t>
                    </m:r>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𝑧</m:t>
                        </m:r>
                      </m:e>
                    </m:acc>
                    <m:r>
                      <a:rPr lang="en-US" sz="1800" b="0" i="1" smtClean="0">
                        <a:latin typeface="Cambria Math" panose="02040503050406030204" pitchFamily="18" charset="0"/>
                      </a:rPr>
                      <m:t>)</m:t>
                    </m:r>
                  </m:oMath>
                </a14:m>
                <a:r>
                  <a:rPr lang="en-US" sz="1800" dirty="0"/>
                  <a:t> =</a:t>
                </a:r>
                <a:r>
                  <a:rPr lang="en-US" dirty="0"/>
                  <a:t>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b="0" i="1" smtClean="0">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𝑧</m:t>
                            </m:r>
                          </m:e>
                        </m:acc>
                      </m:e>
                    </m:d>
                    <m:r>
                      <m:rPr>
                        <m:nor/>
                      </m:rPr>
                      <a:rPr lang="en-US">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d>
                      <m:dPr>
                        <m:ctrlPr>
                          <a:rPr lang="en-US" i="1">
                            <a:latin typeface="Cambria Math" panose="02040503050406030204" pitchFamily="18" charset="0"/>
                          </a:rPr>
                        </m:ctrlPr>
                      </m:dPr>
                      <m:e>
                        <m:r>
                          <m:rPr>
                            <m:nor/>
                          </m:rPr>
                          <a:rPr lang="en-US" b="0" i="0" smtClean="0">
                            <a:latin typeface="Cambria Math" panose="02040503050406030204" pitchFamily="18" charset="0"/>
                          </a:rPr>
                          <m:t>yz</m:t>
                        </m:r>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e>
                    </m:d>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r>
                      <a:rPr lang="en-US" i="1">
                        <a:latin typeface="Cambria Math" panose="02040503050406030204" pitchFamily="18" charset="0"/>
                      </a:rPr>
                      <m:t>𝑦</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𝑥𝑧</m:t>
                        </m:r>
                      </m:e>
                    </m:d>
                    <m:r>
                      <a:rPr lang="en-US" b="0" i="1" smtClean="0">
                        <a:latin typeface="Cambria Math" panose="02040503050406030204" pitchFamily="18" charset="0"/>
                      </a:rPr>
                      <m:t>=</m:t>
                    </m:r>
                  </m:oMath>
                </a14:m>
                <a:r>
                  <a:rPr lang="en-US" sz="1800" dirty="0"/>
                  <a:t> </a:t>
                </a:r>
              </a:p>
            </p:txBody>
          </p:sp>
        </mc:Choice>
        <mc:Fallback>
          <p:sp>
            <p:nvSpPr>
              <p:cNvPr id="5" name="TextBox 4">
                <a:extLst>
                  <a:ext uri="{FF2B5EF4-FFF2-40B4-BE49-F238E27FC236}">
                    <a16:creationId xmlns:a16="http://schemas.microsoft.com/office/drawing/2014/main" id="{D8282D98-25A8-4C70-B12E-A3098410E1EA}"/>
                  </a:ext>
                </a:extLst>
              </p:cNvPr>
              <p:cNvSpPr txBox="1">
                <a:spLocks noRot="1" noChangeAspect="1" noMove="1" noResize="1" noEditPoints="1" noAdjustHandles="1" noChangeArrowheads="1" noChangeShapeType="1" noTextEdit="1"/>
              </p:cNvSpPr>
              <p:nvPr/>
            </p:nvSpPr>
            <p:spPr>
              <a:xfrm>
                <a:off x="369916" y="3244334"/>
                <a:ext cx="10785763"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A0ABBD-7BD4-4483-A92E-E98CC3C94BEB}"/>
                  </a:ext>
                </a:extLst>
              </p:cNvPr>
              <p:cNvSpPr txBox="1"/>
              <p:nvPr/>
            </p:nvSpPr>
            <p:spPr>
              <a:xfrm>
                <a:off x="369915" y="3799841"/>
                <a:ext cx="10785763" cy="369332"/>
              </a:xfrm>
              <a:prstGeom prst="rect">
                <a:avLst/>
              </a:prstGeom>
              <a:noFill/>
            </p:spPr>
            <p:txBody>
              <a:bodyPr wrap="square">
                <a:spAutoFit/>
              </a:bodyPr>
              <a:lstStyle/>
              <a:p>
                <a:pPr algn="ctr"/>
                <a:r>
                  <a:rPr lang="en-US" sz="1800" b="0" dirty="0"/>
                  <a:t>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𝑥</m:t>
                    </m:r>
                    <m:r>
                      <m:rPr>
                        <m:nor/>
                      </m:rPr>
                      <a:rPr lang="en-US" sz="1800" b="0" i="0" smtClean="0">
                        <a:latin typeface="Cambria Math" panose="02040503050406030204" pitchFamily="18" charset="0"/>
                      </a:rPr>
                      <m:t>y</m:t>
                    </m:r>
                    <m:r>
                      <m:rPr>
                        <m:nor/>
                      </m:rPr>
                      <a:rPr lang="en-US" sz="1800" b="0" i="0" smtClean="0">
                        <a:latin typeface="Cambria Math" panose="02040503050406030204" pitchFamily="18" charset="0"/>
                        <a:ea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m:rPr>
                        <m:nor/>
                      </m:rPr>
                      <a:rPr lang="en-US" sz="1800" b="0" i="0" dirty="0" smtClean="0">
                        <a:latin typeface="Cambria Math" panose="02040503050406030204" pitchFamily="18" charset="0"/>
                        <a:ea typeface="Cambria Math" panose="02040503050406030204" pitchFamily="18" charset="0"/>
                      </a:rPr>
                      <m:t>  </m:t>
                    </m:r>
                    <m:r>
                      <a:rPr lang="en-US" i="1">
                        <a:latin typeface="Cambria Math" panose="02040503050406030204" pitchFamily="18" charset="0"/>
                      </a:rPr>
                      <m:t>𝑥</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 </m:t>
                        </m:r>
                        <m:r>
                          <a:rPr lang="en-US" sz="1800" b="0" i="1" smtClean="0">
                            <a:latin typeface="Cambria Math" panose="02040503050406030204" pitchFamily="18" charset="0"/>
                          </a:rPr>
                          <m:t>𝑧</m:t>
                        </m:r>
                      </m:e>
                    </m:acc>
                    <m:r>
                      <m:rPr>
                        <m:nor/>
                      </m:rPr>
                      <a:rPr lang="en-US" sz="1800"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r>
                      <a:rPr lang="en-US" b="0" i="1" dirty="0" smtClean="0">
                        <a:latin typeface="Cambria Math" panose="02040503050406030204" pitchFamily="18" charset="0"/>
                        <a:ea typeface="Cambria Math" panose="02040503050406030204" pitchFamily="18" charset="0"/>
                      </a:rPr>
                      <m:t>𝑦𝑧</m:t>
                    </m:r>
                    <m:r>
                      <m:rPr>
                        <m:nor/>
                      </m:rPr>
                      <a:rPr lang="en-US" b="0" i="0" dirty="0" smtClean="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𝑦</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𝑥𝑦𝑧</m:t>
                    </m:r>
                  </m:oMath>
                </a14:m>
                <a:endParaRPr lang="en-US" sz="1800" dirty="0"/>
              </a:p>
            </p:txBody>
          </p:sp>
        </mc:Choice>
        <mc:Fallback>
          <p:sp>
            <p:nvSpPr>
              <p:cNvPr id="6" name="TextBox 5">
                <a:extLst>
                  <a:ext uri="{FF2B5EF4-FFF2-40B4-BE49-F238E27FC236}">
                    <a16:creationId xmlns:a16="http://schemas.microsoft.com/office/drawing/2014/main" id="{BAA0ABBD-7BD4-4483-A92E-E98CC3C94BEB}"/>
                  </a:ext>
                </a:extLst>
              </p:cNvPr>
              <p:cNvSpPr txBox="1">
                <a:spLocks noRot="1" noChangeAspect="1" noMove="1" noResize="1" noEditPoints="1" noAdjustHandles="1" noChangeArrowheads="1" noChangeShapeType="1" noTextEdit="1"/>
              </p:cNvSpPr>
              <p:nvPr/>
            </p:nvSpPr>
            <p:spPr>
              <a:xfrm>
                <a:off x="369915" y="3799841"/>
                <a:ext cx="10785763" cy="369332"/>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442B90F-3AB3-449A-ACE2-225D95D44F9C}"/>
                  </a:ext>
                </a:extLst>
              </p:cNvPr>
              <p:cNvSpPr txBox="1"/>
              <p:nvPr/>
            </p:nvSpPr>
            <p:spPr>
              <a:xfrm>
                <a:off x="436417" y="4263359"/>
                <a:ext cx="10785763" cy="369332"/>
              </a:xfrm>
              <a:prstGeom prst="rect">
                <a:avLst/>
              </a:prstGeom>
              <a:noFill/>
            </p:spPr>
            <p:txBody>
              <a:bodyPr wrap="square">
                <a:spAutoFit/>
              </a:bodyPr>
              <a:lstStyle/>
              <a:p>
                <a:pPr algn="ctr"/>
                <a:r>
                  <a:rPr lang="en-US" sz="1800" b="0" dirty="0"/>
                  <a:t>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𝑥</m:t>
                    </m:r>
                    <m:r>
                      <m:rPr>
                        <m:nor/>
                      </m:rPr>
                      <a:rPr lang="en-US" sz="1800" b="0" i="0" smtClean="0">
                        <a:latin typeface="Cambria Math" panose="02040503050406030204" pitchFamily="18" charset="0"/>
                      </a:rPr>
                      <m:t>y</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𝑥</m:t>
                    </m:r>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r>
                      <a:rPr lang="en-US" b="0" i="1" dirty="0" smtClean="0">
                        <a:latin typeface="Cambria Math" panose="02040503050406030204" pitchFamily="18" charset="0"/>
                        <a:ea typeface="Cambria Math" panose="02040503050406030204" pitchFamily="18" charset="0"/>
                      </a:rPr>
                      <m:t>𝑦𝑧</m:t>
                    </m:r>
                    <m:r>
                      <m:rPr>
                        <m:nor/>
                      </m:rPr>
                      <a:rPr lang="en-US" b="0" i="0" dirty="0" smtClean="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𝑦</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𝑥𝑦𝑧</m:t>
                    </m:r>
                  </m:oMath>
                </a14:m>
                <a:endParaRPr lang="en-US" sz="1800" dirty="0"/>
              </a:p>
            </p:txBody>
          </p:sp>
        </mc:Choice>
        <mc:Fallback>
          <p:sp>
            <p:nvSpPr>
              <p:cNvPr id="7" name="TextBox 6">
                <a:extLst>
                  <a:ext uri="{FF2B5EF4-FFF2-40B4-BE49-F238E27FC236}">
                    <a16:creationId xmlns:a16="http://schemas.microsoft.com/office/drawing/2014/main" id="{B442B90F-3AB3-449A-ACE2-225D95D44F9C}"/>
                  </a:ext>
                </a:extLst>
              </p:cNvPr>
              <p:cNvSpPr txBox="1">
                <a:spLocks noRot="1" noChangeAspect="1" noMove="1" noResize="1" noEditPoints="1" noAdjustHandles="1" noChangeArrowheads="1" noChangeShapeType="1" noTextEdit="1"/>
              </p:cNvSpPr>
              <p:nvPr/>
            </p:nvSpPr>
            <p:spPr>
              <a:xfrm>
                <a:off x="436417" y="4263359"/>
                <a:ext cx="10785763" cy="369332"/>
              </a:xfrm>
              <a:prstGeom prst="rect">
                <a:avLst/>
              </a:prstGeom>
              <a:blipFill>
                <a:blip r:embed="rId4"/>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CC67D6B-BABD-4FDF-991D-995A881DDE5F}"/>
                  </a:ext>
                </a:extLst>
              </p:cNvPr>
              <p:cNvSpPr txBox="1"/>
              <p:nvPr/>
            </p:nvSpPr>
            <p:spPr>
              <a:xfrm>
                <a:off x="308957" y="4726877"/>
                <a:ext cx="10785763" cy="369332"/>
              </a:xfrm>
              <a:prstGeom prst="rect">
                <a:avLst/>
              </a:prstGeom>
              <a:noFill/>
            </p:spPr>
            <p:txBody>
              <a:bodyPr wrap="square">
                <a:spAutoFit/>
              </a:bodyPr>
              <a:lstStyle/>
              <a:p>
                <a:pPr algn="ctr"/>
                <a:r>
                  <a:rPr lang="en-US" sz="1800" b="0" dirty="0"/>
                  <a:t>                </a:t>
                </a:r>
                <a14:m>
                  <m:oMath xmlns:m="http://schemas.openxmlformats.org/officeDocument/2006/math">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6</m:t>
                        </m:r>
                      </m:sub>
                    </m:sSub>
                    <m:r>
                      <m:rPr>
                        <m:nor/>
                      </m:rPr>
                      <a:rPr lang="en-US" sz="1800"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𝑚</m:t>
                        </m:r>
                      </m:e>
                      <m:sub>
                        <m:r>
                          <a:rPr lang="en-US" b="0" i="1" smtClean="0">
                            <a:latin typeface="Cambria Math" panose="02040503050406030204" pitchFamily="18" charset="0"/>
                          </a:rPr>
                          <m:t>4</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3</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0</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7</m:t>
                        </m:r>
                      </m:sub>
                    </m:sSub>
                    <m:r>
                      <m:rPr>
                        <m:nor/>
                      </m:rPr>
                      <a:rPr lang="en-US">
                        <a:latin typeface="Cambria Math" panose="02040503050406030204" pitchFamily="18" charset="0"/>
                      </a:rPr>
                      <m:t> </m:t>
                    </m:r>
                  </m:oMath>
                </a14:m>
                <a:endParaRPr lang="en-US" sz="1800" dirty="0"/>
              </a:p>
            </p:txBody>
          </p:sp>
        </mc:Choice>
        <mc:Fallback>
          <p:sp>
            <p:nvSpPr>
              <p:cNvPr id="8" name="TextBox 7">
                <a:extLst>
                  <a:ext uri="{FF2B5EF4-FFF2-40B4-BE49-F238E27FC236}">
                    <a16:creationId xmlns:a16="http://schemas.microsoft.com/office/drawing/2014/main" id="{FCC67D6B-BABD-4FDF-991D-995A881DDE5F}"/>
                  </a:ext>
                </a:extLst>
              </p:cNvPr>
              <p:cNvSpPr txBox="1">
                <a:spLocks noRot="1" noChangeAspect="1" noMove="1" noResize="1" noEditPoints="1" noAdjustHandles="1" noChangeArrowheads="1" noChangeShapeType="1" noTextEdit="1"/>
              </p:cNvSpPr>
              <p:nvPr/>
            </p:nvSpPr>
            <p:spPr>
              <a:xfrm>
                <a:off x="308957" y="4726877"/>
                <a:ext cx="10785763"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840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25A3-D680-4154-A5C2-0EE12C6BD854}"/>
              </a:ext>
            </a:extLst>
          </p:cNvPr>
          <p:cNvSpPr>
            <a:spLocks noGrp="1"/>
          </p:cNvSpPr>
          <p:nvPr>
            <p:ph type="title"/>
          </p:nvPr>
        </p:nvSpPr>
        <p:spPr/>
        <p:txBody>
          <a:bodyPr/>
          <a:lstStyle/>
          <a:p>
            <a:r>
              <a:rPr lang="en-US" dirty="0"/>
              <a:t>Simplifying f</a:t>
            </a:r>
          </a:p>
        </p:txBody>
      </p:sp>
      <p:sp>
        <p:nvSpPr>
          <p:cNvPr id="18" name="Rectangle 17">
            <a:extLst>
              <a:ext uri="{FF2B5EF4-FFF2-40B4-BE49-F238E27FC236}">
                <a16:creationId xmlns:a16="http://schemas.microsoft.com/office/drawing/2014/main" id="{CF384B78-8AB0-406A-B019-F8FCEAC9BB28}"/>
              </a:ext>
            </a:extLst>
          </p:cNvPr>
          <p:cNvSpPr/>
          <p:nvPr/>
        </p:nvSpPr>
        <p:spPr>
          <a:xfrm>
            <a:off x="2177935" y="2593571"/>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14DDEE2-0662-434D-9462-57C8FDC2F8BA}"/>
              </a:ext>
            </a:extLst>
          </p:cNvPr>
          <p:cNvSpPr/>
          <p:nvPr/>
        </p:nvSpPr>
        <p:spPr>
          <a:xfrm>
            <a:off x="2876204" y="2593570"/>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A34DFAAD-EEE3-452B-922A-DD865987DA5F}"/>
              </a:ext>
            </a:extLst>
          </p:cNvPr>
          <p:cNvSpPr/>
          <p:nvPr/>
        </p:nvSpPr>
        <p:spPr>
          <a:xfrm>
            <a:off x="3574473" y="2593569"/>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19D9858C-EF02-4E80-8C12-54FBE38F319F}"/>
              </a:ext>
            </a:extLst>
          </p:cNvPr>
          <p:cNvSpPr/>
          <p:nvPr/>
        </p:nvSpPr>
        <p:spPr>
          <a:xfrm>
            <a:off x="4272742" y="2593568"/>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BA61E4E4-7D3A-4EA8-83E0-95DDCBBC184D}"/>
              </a:ext>
            </a:extLst>
          </p:cNvPr>
          <p:cNvSpPr/>
          <p:nvPr/>
        </p:nvSpPr>
        <p:spPr>
          <a:xfrm>
            <a:off x="2177935" y="3290377"/>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D66EBCF-532C-46E9-944B-2EEC548F1BBA}"/>
              </a:ext>
            </a:extLst>
          </p:cNvPr>
          <p:cNvSpPr/>
          <p:nvPr/>
        </p:nvSpPr>
        <p:spPr>
          <a:xfrm>
            <a:off x="2876203" y="3290375"/>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40CC7F66-79DB-4FBC-9E60-846C73E8B3EF}"/>
              </a:ext>
            </a:extLst>
          </p:cNvPr>
          <p:cNvSpPr/>
          <p:nvPr/>
        </p:nvSpPr>
        <p:spPr>
          <a:xfrm>
            <a:off x="3574472" y="3290374"/>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84295D6E-9588-4CE6-B38C-9B5730B152C8}"/>
              </a:ext>
            </a:extLst>
          </p:cNvPr>
          <p:cNvSpPr/>
          <p:nvPr/>
        </p:nvSpPr>
        <p:spPr>
          <a:xfrm>
            <a:off x="4272740" y="3290372"/>
            <a:ext cx="698269" cy="698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50EB79D-8D6E-4C46-9281-01F78A62468E}"/>
              </a:ext>
            </a:extLst>
          </p:cNvPr>
          <p:cNvCxnSpPr/>
          <p:nvPr/>
        </p:nvCxnSpPr>
        <p:spPr>
          <a:xfrm>
            <a:off x="3574472" y="2211185"/>
            <a:ext cx="0" cy="38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DF8AB8-3327-46D0-8289-D738E89267D2}"/>
              </a:ext>
            </a:extLst>
          </p:cNvPr>
          <p:cNvCxnSpPr/>
          <p:nvPr/>
        </p:nvCxnSpPr>
        <p:spPr>
          <a:xfrm>
            <a:off x="2876203" y="3988641"/>
            <a:ext cx="0" cy="38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8CDA1D-FDAF-4E13-BB2A-3DAC71327BD9}"/>
              </a:ext>
            </a:extLst>
          </p:cNvPr>
          <p:cNvCxnSpPr/>
          <p:nvPr/>
        </p:nvCxnSpPr>
        <p:spPr>
          <a:xfrm>
            <a:off x="4272740" y="3988641"/>
            <a:ext cx="0" cy="38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E57BC4D-A52E-4399-A8C8-4CCA506F2989}"/>
              </a:ext>
            </a:extLst>
          </p:cNvPr>
          <p:cNvCxnSpPr>
            <a:cxnSpLocks/>
          </p:cNvCxnSpPr>
          <p:nvPr/>
        </p:nvCxnSpPr>
        <p:spPr>
          <a:xfrm flipH="1">
            <a:off x="1809404" y="3290372"/>
            <a:ext cx="36853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962E3F1-03F6-426F-B75A-E762A0512149}"/>
              </a:ext>
            </a:extLst>
          </p:cNvPr>
          <p:cNvSpPr txBox="1"/>
          <p:nvPr/>
        </p:nvSpPr>
        <p:spPr>
          <a:xfrm>
            <a:off x="2701638" y="2040806"/>
            <a:ext cx="698265" cy="461665"/>
          </a:xfrm>
          <a:prstGeom prst="rect">
            <a:avLst/>
          </a:prstGeom>
          <a:noFill/>
        </p:spPr>
        <p:txBody>
          <a:bodyPr wrap="square" rtlCol="0">
            <a:spAutoFit/>
          </a:bodyPr>
          <a:lstStyle/>
          <a:p>
            <a:r>
              <a:rPr lang="en-US" sz="2400" dirty="0"/>
              <a:t>x</a:t>
            </a:r>
            <a:endParaRPr lang="en-US" dirty="0"/>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634CAB1-71FD-4BC7-81D0-939A220197E1}"/>
                  </a:ext>
                </a:extLst>
              </p:cNvPr>
              <p:cNvSpPr txBox="1"/>
              <p:nvPr/>
            </p:nvSpPr>
            <p:spPr>
              <a:xfrm>
                <a:off x="4039985" y="2040806"/>
                <a:ext cx="38238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𝑥</m:t>
                          </m:r>
                        </m:e>
                      </m:acc>
                    </m:oMath>
                  </m:oMathPara>
                </a14:m>
                <a:endParaRPr lang="en-US" dirty="0"/>
              </a:p>
            </p:txBody>
          </p:sp>
        </mc:Choice>
        <mc:Fallback>
          <p:sp>
            <p:nvSpPr>
              <p:cNvPr id="31" name="TextBox 30">
                <a:extLst>
                  <a:ext uri="{FF2B5EF4-FFF2-40B4-BE49-F238E27FC236}">
                    <a16:creationId xmlns:a16="http://schemas.microsoft.com/office/drawing/2014/main" id="{F634CAB1-71FD-4BC7-81D0-939A220197E1}"/>
                  </a:ext>
                </a:extLst>
              </p:cNvPr>
              <p:cNvSpPr txBox="1">
                <a:spLocks noRot="1" noChangeAspect="1" noMove="1" noResize="1" noEditPoints="1" noAdjustHandles="1" noChangeArrowheads="1" noChangeShapeType="1" noTextEdit="1"/>
              </p:cNvSpPr>
              <p:nvPr/>
            </p:nvSpPr>
            <p:spPr>
              <a:xfrm>
                <a:off x="4039985" y="2040806"/>
                <a:ext cx="382384" cy="461665"/>
              </a:xfrm>
              <a:prstGeom prst="rect">
                <a:avLst/>
              </a:prstGeom>
              <a:blipFill>
                <a:blip r:embed="rId2"/>
                <a:stretch>
                  <a:fillRect r="-30645"/>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D4B34FD-C392-43A3-9928-EACCA53BB6C0}"/>
              </a:ext>
            </a:extLst>
          </p:cNvPr>
          <p:cNvSpPr txBox="1"/>
          <p:nvPr/>
        </p:nvSpPr>
        <p:spPr>
          <a:xfrm>
            <a:off x="1733212" y="2654871"/>
            <a:ext cx="698265" cy="461665"/>
          </a:xfrm>
          <a:prstGeom prst="rect">
            <a:avLst/>
          </a:prstGeom>
          <a:noFill/>
        </p:spPr>
        <p:txBody>
          <a:bodyPr wrap="square" rtlCol="0">
            <a:spAutoFit/>
          </a:bodyPr>
          <a:lstStyle/>
          <a:p>
            <a:r>
              <a:rPr lang="en-US" sz="2400" dirty="0"/>
              <a:t>y</a:t>
            </a:r>
            <a:endParaRPr lang="en-US" dirty="0"/>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25FC1B6-EDCD-4481-840A-1002CA7915BB}"/>
                  </a:ext>
                </a:extLst>
              </p:cNvPr>
              <p:cNvSpPr txBox="1"/>
              <p:nvPr/>
            </p:nvSpPr>
            <p:spPr>
              <a:xfrm>
                <a:off x="1680564" y="3464209"/>
                <a:ext cx="38238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m:oMathPara>
                </a14:m>
                <a:endParaRPr lang="en-US" dirty="0"/>
              </a:p>
            </p:txBody>
          </p:sp>
        </mc:Choice>
        <mc:Fallback>
          <p:sp>
            <p:nvSpPr>
              <p:cNvPr id="33" name="TextBox 32">
                <a:extLst>
                  <a:ext uri="{FF2B5EF4-FFF2-40B4-BE49-F238E27FC236}">
                    <a16:creationId xmlns:a16="http://schemas.microsoft.com/office/drawing/2014/main" id="{725FC1B6-EDCD-4481-840A-1002CA7915BB}"/>
                  </a:ext>
                </a:extLst>
              </p:cNvPr>
              <p:cNvSpPr txBox="1">
                <a:spLocks noRot="1" noChangeAspect="1" noMove="1" noResize="1" noEditPoints="1" noAdjustHandles="1" noChangeArrowheads="1" noChangeShapeType="1" noTextEdit="1"/>
              </p:cNvSpPr>
              <p:nvPr/>
            </p:nvSpPr>
            <p:spPr>
              <a:xfrm>
                <a:off x="1680564" y="3464209"/>
                <a:ext cx="382384" cy="461665"/>
              </a:xfrm>
              <a:prstGeom prst="rect">
                <a:avLst/>
              </a:prstGeom>
              <a:blipFill>
                <a:blip r:embed="rId3"/>
                <a:stretch>
                  <a:fillRect l="-1613" r="-1613" b="-1315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20555F76-CD39-48E6-8D15-9DC08F779B2C}"/>
              </a:ext>
            </a:extLst>
          </p:cNvPr>
          <p:cNvSpPr txBox="1"/>
          <p:nvPr/>
        </p:nvSpPr>
        <p:spPr>
          <a:xfrm>
            <a:off x="2352505" y="4005605"/>
            <a:ext cx="698265" cy="461665"/>
          </a:xfrm>
          <a:prstGeom prst="rect">
            <a:avLst/>
          </a:prstGeom>
          <a:noFill/>
        </p:spPr>
        <p:txBody>
          <a:bodyPr wrap="square" rtlCol="0">
            <a:spAutoFit/>
          </a:bodyPr>
          <a:lstStyle/>
          <a:p>
            <a:r>
              <a:rPr lang="en-US" sz="2400" dirty="0"/>
              <a:t>z</a:t>
            </a:r>
            <a:endParaRPr lang="en-US" dirty="0"/>
          </a:p>
        </p:txBody>
      </p:sp>
      <p:sp>
        <p:nvSpPr>
          <p:cNvPr id="35" name="TextBox 34">
            <a:extLst>
              <a:ext uri="{FF2B5EF4-FFF2-40B4-BE49-F238E27FC236}">
                <a16:creationId xmlns:a16="http://schemas.microsoft.com/office/drawing/2014/main" id="{511ECE1E-B68B-46D7-83A2-8B370C3C58BD}"/>
              </a:ext>
            </a:extLst>
          </p:cNvPr>
          <p:cNvSpPr txBox="1"/>
          <p:nvPr/>
        </p:nvSpPr>
        <p:spPr>
          <a:xfrm>
            <a:off x="4447306" y="4013576"/>
            <a:ext cx="698265" cy="461665"/>
          </a:xfrm>
          <a:prstGeom prst="rect">
            <a:avLst/>
          </a:prstGeom>
          <a:noFill/>
        </p:spPr>
        <p:txBody>
          <a:bodyPr wrap="square" rtlCol="0">
            <a:spAutoFit/>
          </a:bodyPr>
          <a:lstStyle/>
          <a:p>
            <a:r>
              <a:rPr lang="en-US" sz="2400" dirty="0"/>
              <a:t>z</a:t>
            </a:r>
            <a:endParaRPr lang="en-US" dirty="0"/>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FFAD8EB-7EEF-4205-80A5-984BAC498C93}"/>
                  </a:ext>
                </a:extLst>
              </p:cNvPr>
              <p:cNvSpPr txBox="1"/>
              <p:nvPr/>
            </p:nvSpPr>
            <p:spPr>
              <a:xfrm>
                <a:off x="3283525" y="4013576"/>
                <a:ext cx="64008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𝑧</m:t>
                          </m:r>
                        </m:e>
                      </m:acc>
                    </m:oMath>
                  </m:oMathPara>
                </a14:m>
                <a:endParaRPr lang="en-US" dirty="0"/>
              </a:p>
            </p:txBody>
          </p:sp>
        </mc:Choice>
        <mc:Fallback>
          <p:sp>
            <p:nvSpPr>
              <p:cNvPr id="36" name="TextBox 35">
                <a:extLst>
                  <a:ext uri="{FF2B5EF4-FFF2-40B4-BE49-F238E27FC236}">
                    <a16:creationId xmlns:a16="http://schemas.microsoft.com/office/drawing/2014/main" id="{3FFAD8EB-7EEF-4205-80A5-984BAC498C93}"/>
                  </a:ext>
                </a:extLst>
              </p:cNvPr>
              <p:cNvSpPr txBox="1">
                <a:spLocks noRot="1" noChangeAspect="1" noMove="1" noResize="1" noEditPoints="1" noAdjustHandles="1" noChangeArrowheads="1" noChangeShapeType="1" noTextEdit="1"/>
              </p:cNvSpPr>
              <p:nvPr/>
            </p:nvSpPr>
            <p:spPr>
              <a:xfrm>
                <a:off x="3283525" y="4013576"/>
                <a:ext cx="640082" cy="461665"/>
              </a:xfrm>
              <a:prstGeom prst="rect">
                <a:avLst/>
              </a:prstGeom>
              <a:blipFill>
                <a:blip r:embed="rId4"/>
                <a:stretch>
                  <a:fillRect r="-361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1A15F24-DBB0-41FB-83F8-C92120A08B76}"/>
                  </a:ext>
                </a:extLst>
              </p:cNvPr>
              <p:cNvSpPr txBox="1"/>
              <p:nvPr/>
            </p:nvSpPr>
            <p:spPr>
              <a:xfrm>
                <a:off x="2276305" y="2753738"/>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7</m:t>
                          </m:r>
                        </m:sub>
                      </m:sSub>
                    </m:oMath>
                  </m:oMathPara>
                </a14:m>
                <a:endParaRPr lang="en-US" dirty="0"/>
              </a:p>
            </p:txBody>
          </p:sp>
        </mc:Choice>
        <mc:Fallback>
          <p:sp>
            <p:nvSpPr>
              <p:cNvPr id="37" name="TextBox 36">
                <a:extLst>
                  <a:ext uri="{FF2B5EF4-FFF2-40B4-BE49-F238E27FC236}">
                    <a16:creationId xmlns:a16="http://schemas.microsoft.com/office/drawing/2014/main" id="{41A15F24-DBB0-41FB-83F8-C92120A08B76}"/>
                  </a:ext>
                </a:extLst>
              </p:cNvPr>
              <p:cNvSpPr txBox="1">
                <a:spLocks noRot="1" noChangeAspect="1" noMove="1" noResize="1" noEditPoints="1" noAdjustHandles="1" noChangeArrowheads="1" noChangeShapeType="1" noTextEdit="1"/>
              </p:cNvSpPr>
              <p:nvPr/>
            </p:nvSpPr>
            <p:spPr>
              <a:xfrm>
                <a:off x="2276305" y="2753738"/>
                <a:ext cx="523703"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3C6FFA46-EBC5-4CD5-9768-235ABA4CFBB3}"/>
                  </a:ext>
                </a:extLst>
              </p:cNvPr>
              <p:cNvSpPr txBox="1"/>
              <p:nvPr/>
            </p:nvSpPr>
            <p:spPr>
              <a:xfrm>
                <a:off x="2982883" y="2753738"/>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6</m:t>
                          </m:r>
                        </m:sub>
                      </m:sSub>
                    </m:oMath>
                  </m:oMathPara>
                </a14:m>
                <a:endParaRPr lang="en-US" dirty="0"/>
              </a:p>
            </p:txBody>
          </p:sp>
        </mc:Choice>
        <mc:Fallback>
          <p:sp>
            <p:nvSpPr>
              <p:cNvPr id="38" name="TextBox 37">
                <a:extLst>
                  <a:ext uri="{FF2B5EF4-FFF2-40B4-BE49-F238E27FC236}">
                    <a16:creationId xmlns:a16="http://schemas.microsoft.com/office/drawing/2014/main" id="{3C6FFA46-EBC5-4CD5-9768-235ABA4CFBB3}"/>
                  </a:ext>
                </a:extLst>
              </p:cNvPr>
              <p:cNvSpPr txBox="1">
                <a:spLocks noRot="1" noChangeAspect="1" noMove="1" noResize="1" noEditPoints="1" noAdjustHandles="1" noChangeArrowheads="1" noChangeShapeType="1" noTextEdit="1"/>
              </p:cNvSpPr>
              <p:nvPr/>
            </p:nvSpPr>
            <p:spPr>
              <a:xfrm>
                <a:off x="2982883" y="2753738"/>
                <a:ext cx="523703" cy="369332"/>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A6367F9D-D14A-4A28-A1C6-24AB39E48259}"/>
                  </a:ext>
                </a:extLst>
              </p:cNvPr>
              <p:cNvSpPr txBox="1"/>
              <p:nvPr/>
            </p:nvSpPr>
            <p:spPr>
              <a:xfrm>
                <a:off x="3694312" y="2723327"/>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2</m:t>
                          </m:r>
                        </m:sub>
                      </m:sSub>
                    </m:oMath>
                  </m:oMathPara>
                </a14:m>
                <a:endParaRPr lang="en-US" dirty="0"/>
              </a:p>
            </p:txBody>
          </p:sp>
        </mc:Choice>
        <mc:Fallback>
          <p:sp>
            <p:nvSpPr>
              <p:cNvPr id="39" name="TextBox 38">
                <a:extLst>
                  <a:ext uri="{FF2B5EF4-FFF2-40B4-BE49-F238E27FC236}">
                    <a16:creationId xmlns:a16="http://schemas.microsoft.com/office/drawing/2014/main" id="{A6367F9D-D14A-4A28-A1C6-24AB39E48259}"/>
                  </a:ext>
                </a:extLst>
              </p:cNvPr>
              <p:cNvSpPr txBox="1">
                <a:spLocks noRot="1" noChangeAspect="1" noMove="1" noResize="1" noEditPoints="1" noAdjustHandles="1" noChangeArrowheads="1" noChangeShapeType="1" noTextEdit="1"/>
              </p:cNvSpPr>
              <p:nvPr/>
            </p:nvSpPr>
            <p:spPr>
              <a:xfrm>
                <a:off x="3694312" y="2723327"/>
                <a:ext cx="523703" cy="369332"/>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C540CF9-CE38-4807-8219-B97F2D31F53D}"/>
                  </a:ext>
                </a:extLst>
              </p:cNvPr>
              <p:cNvSpPr txBox="1"/>
              <p:nvPr/>
            </p:nvSpPr>
            <p:spPr>
              <a:xfrm>
                <a:off x="4338893" y="2737840"/>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3</m:t>
                          </m:r>
                        </m:sub>
                      </m:sSub>
                    </m:oMath>
                  </m:oMathPara>
                </a14:m>
                <a:endParaRPr lang="en-US" dirty="0"/>
              </a:p>
            </p:txBody>
          </p:sp>
        </mc:Choice>
        <mc:Fallback>
          <p:sp>
            <p:nvSpPr>
              <p:cNvPr id="40" name="TextBox 39">
                <a:extLst>
                  <a:ext uri="{FF2B5EF4-FFF2-40B4-BE49-F238E27FC236}">
                    <a16:creationId xmlns:a16="http://schemas.microsoft.com/office/drawing/2014/main" id="{1C540CF9-CE38-4807-8219-B97F2D31F53D}"/>
                  </a:ext>
                </a:extLst>
              </p:cNvPr>
              <p:cNvSpPr txBox="1">
                <a:spLocks noRot="1" noChangeAspect="1" noMove="1" noResize="1" noEditPoints="1" noAdjustHandles="1" noChangeArrowheads="1" noChangeShapeType="1" noTextEdit="1"/>
              </p:cNvSpPr>
              <p:nvPr/>
            </p:nvSpPr>
            <p:spPr>
              <a:xfrm>
                <a:off x="4338893" y="2737840"/>
                <a:ext cx="52370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3F2D3FC-AE4E-4A20-BCA9-8E41A0F2B8CB}"/>
                  </a:ext>
                </a:extLst>
              </p:cNvPr>
              <p:cNvSpPr txBox="1"/>
              <p:nvPr/>
            </p:nvSpPr>
            <p:spPr>
              <a:xfrm>
                <a:off x="2963485" y="3454840"/>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4</m:t>
                          </m:r>
                        </m:sub>
                      </m:sSub>
                    </m:oMath>
                  </m:oMathPara>
                </a14:m>
                <a:endParaRPr lang="en-US" dirty="0"/>
              </a:p>
            </p:txBody>
          </p:sp>
        </mc:Choice>
        <mc:Fallback>
          <p:sp>
            <p:nvSpPr>
              <p:cNvPr id="41" name="TextBox 40">
                <a:extLst>
                  <a:ext uri="{FF2B5EF4-FFF2-40B4-BE49-F238E27FC236}">
                    <a16:creationId xmlns:a16="http://schemas.microsoft.com/office/drawing/2014/main" id="{43F2D3FC-AE4E-4A20-BCA9-8E41A0F2B8CB}"/>
                  </a:ext>
                </a:extLst>
              </p:cNvPr>
              <p:cNvSpPr txBox="1">
                <a:spLocks noRot="1" noChangeAspect="1" noMove="1" noResize="1" noEditPoints="1" noAdjustHandles="1" noChangeArrowheads="1" noChangeShapeType="1" noTextEdit="1"/>
              </p:cNvSpPr>
              <p:nvPr/>
            </p:nvSpPr>
            <p:spPr>
              <a:xfrm>
                <a:off x="2963485" y="3454840"/>
                <a:ext cx="523703" cy="369332"/>
              </a:xfrm>
              <a:prstGeom prst="rect">
                <a:avLst/>
              </a:prstGeom>
              <a:blipFill>
                <a:blip r:embed="rId9"/>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64EEC79-8FD8-4D2B-93A0-2D514751C88A}"/>
                  </a:ext>
                </a:extLst>
              </p:cNvPr>
              <p:cNvSpPr txBox="1"/>
              <p:nvPr/>
            </p:nvSpPr>
            <p:spPr>
              <a:xfrm>
                <a:off x="3707474" y="3454840"/>
                <a:ext cx="52370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0</m:t>
                          </m:r>
                        </m:sub>
                      </m:sSub>
                    </m:oMath>
                  </m:oMathPara>
                </a14:m>
                <a:endParaRPr lang="en-US" dirty="0"/>
              </a:p>
            </p:txBody>
          </p:sp>
        </mc:Choice>
        <mc:Fallback>
          <p:sp>
            <p:nvSpPr>
              <p:cNvPr id="42" name="TextBox 41">
                <a:extLst>
                  <a:ext uri="{FF2B5EF4-FFF2-40B4-BE49-F238E27FC236}">
                    <a16:creationId xmlns:a16="http://schemas.microsoft.com/office/drawing/2014/main" id="{364EEC79-8FD8-4D2B-93A0-2D514751C88A}"/>
                  </a:ext>
                </a:extLst>
              </p:cNvPr>
              <p:cNvSpPr txBox="1">
                <a:spLocks noRot="1" noChangeAspect="1" noMove="1" noResize="1" noEditPoints="1" noAdjustHandles="1" noChangeArrowheads="1" noChangeShapeType="1" noTextEdit="1"/>
              </p:cNvSpPr>
              <p:nvPr/>
            </p:nvSpPr>
            <p:spPr>
              <a:xfrm>
                <a:off x="3707474" y="3454840"/>
                <a:ext cx="523703" cy="369332"/>
              </a:xfrm>
              <a:prstGeom prst="rect">
                <a:avLst/>
              </a:prstGeom>
              <a:blipFill>
                <a:blip r:embed="rId10"/>
                <a:stretch>
                  <a:fillRect b="-1667"/>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C8EE3D59-0A7E-43D7-816E-206C0D03A06E}"/>
              </a:ext>
            </a:extLst>
          </p:cNvPr>
          <p:cNvSpPr/>
          <p:nvPr/>
        </p:nvSpPr>
        <p:spPr>
          <a:xfrm>
            <a:off x="2276305" y="2654871"/>
            <a:ext cx="2694704" cy="569339"/>
          </a:xfrm>
          <a:prstGeom prst="ellipse">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B49465A4-3770-489C-81B7-FB2D0658B64C}"/>
              </a:ext>
            </a:extLst>
          </p:cNvPr>
          <p:cNvSpPr/>
          <p:nvPr/>
        </p:nvSpPr>
        <p:spPr>
          <a:xfrm>
            <a:off x="2892825" y="2656346"/>
            <a:ext cx="1429790" cy="1332293"/>
          </a:xfrm>
          <a:prstGeom prst="ellipse">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1E09283E-DB99-4677-A729-77D0E1130AAB}"/>
              </a:ext>
            </a:extLst>
          </p:cNvPr>
          <p:cNvSpPr txBox="1"/>
          <p:nvPr/>
        </p:nvSpPr>
        <p:spPr>
          <a:xfrm>
            <a:off x="5346464" y="2808509"/>
            <a:ext cx="5735781" cy="646331"/>
          </a:xfrm>
          <a:prstGeom prst="rect">
            <a:avLst/>
          </a:prstGeom>
          <a:noFill/>
        </p:spPr>
        <p:txBody>
          <a:bodyPr wrap="square" rtlCol="0">
            <a:spAutoFit/>
          </a:bodyPr>
          <a:lstStyle/>
          <a:p>
            <a:r>
              <a:rPr lang="en-US" dirty="0"/>
              <a:t>We can cover all the </a:t>
            </a:r>
            <a:r>
              <a:rPr lang="en-US" dirty="0" err="1"/>
              <a:t>minterms</a:t>
            </a:r>
            <a:r>
              <a:rPr lang="en-US" dirty="0"/>
              <a:t> by applying only double factorizations.</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AEA19F6-A259-499F-AB6C-2DDC82029B41}"/>
                  </a:ext>
                </a:extLst>
              </p:cNvPr>
              <p:cNvSpPr txBox="1"/>
              <p:nvPr/>
            </p:nvSpPr>
            <p:spPr>
              <a:xfrm>
                <a:off x="5570908" y="3405488"/>
                <a:ext cx="5286894"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𝑚𝑎𝑥</m:t>
                    </m:r>
                    <m:r>
                      <a:rPr lang="en-US" sz="2000" b="0" i="1" smtClean="0">
                        <a:latin typeface="Cambria Math" panose="02040503050406030204" pitchFamily="18" charset="0"/>
                      </a:rPr>
                      <m:t>1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6</m:t>
                        </m:r>
                      </m:sub>
                    </m:sSub>
                    <m:r>
                      <m:rPr>
                        <m:nor/>
                      </m:rPr>
                      <a:rPr lang="en-US" sz="2000" b="0" i="0" smtClean="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𝑚</m:t>
                        </m:r>
                      </m:e>
                      <m:sub>
                        <m:r>
                          <a:rPr lang="en-US" sz="2000" b="0" i="1" smtClean="0">
                            <a:latin typeface="Cambria Math" panose="02040503050406030204" pitchFamily="18" charset="0"/>
                          </a:rPr>
                          <m:t>4</m:t>
                        </m:r>
                      </m:sub>
                    </m:sSub>
                    <m:r>
                      <m:rPr>
                        <m:nor/>
                      </m:rPr>
                      <a:rPr lang="en-US" sz="200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2</m:t>
                        </m:r>
                      </m:sub>
                    </m:sSub>
                    <m:r>
                      <m:rPr>
                        <m:nor/>
                      </m:rPr>
                      <a:rPr lang="en-US" sz="200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0</m:t>
                        </m:r>
                      </m:sub>
                    </m:sSub>
                  </m:oMath>
                </a14:m>
                <a:endParaRPr lang="en-US" dirty="0"/>
              </a:p>
            </p:txBody>
          </p:sp>
        </mc:Choice>
        <mc:Fallback>
          <p:sp>
            <p:nvSpPr>
              <p:cNvPr id="47" name="TextBox 46">
                <a:extLst>
                  <a:ext uri="{FF2B5EF4-FFF2-40B4-BE49-F238E27FC236}">
                    <a16:creationId xmlns:a16="http://schemas.microsoft.com/office/drawing/2014/main" id="{7AEA19F6-A259-499F-AB6C-2DDC82029B41}"/>
                  </a:ext>
                </a:extLst>
              </p:cNvPr>
              <p:cNvSpPr txBox="1">
                <a:spLocks noRot="1" noChangeAspect="1" noMove="1" noResize="1" noEditPoints="1" noAdjustHandles="1" noChangeArrowheads="1" noChangeShapeType="1" noTextEdit="1"/>
              </p:cNvSpPr>
              <p:nvPr/>
            </p:nvSpPr>
            <p:spPr>
              <a:xfrm>
                <a:off x="5570908" y="3405488"/>
                <a:ext cx="5286894" cy="400110"/>
              </a:xfrm>
              <a:prstGeom prst="rect">
                <a:avLst/>
              </a:prstGeom>
              <a:blipFill>
                <a:blip r:embed="rId11"/>
                <a:stretch>
                  <a:fillRect b="-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7EF373EB-D1D6-45B4-A1C3-7AFAD434A118}"/>
                  </a:ext>
                </a:extLst>
              </p:cNvPr>
              <p:cNvSpPr txBox="1"/>
              <p:nvPr/>
            </p:nvSpPr>
            <p:spPr>
              <a:xfrm>
                <a:off x="5570908" y="3836327"/>
                <a:ext cx="5286894"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𝑚𝑎𝑥</m:t>
                    </m:r>
                    <m:r>
                      <a:rPr lang="en-US" sz="2000" b="0" i="1" smtClean="0">
                        <a:latin typeface="Cambria Math" panose="02040503050406030204" pitchFamily="18" charset="0"/>
                      </a:rPr>
                      <m:t>1 =</m:t>
                    </m:r>
                    <m:sSub>
                      <m:sSubPr>
                        <m:ctrlPr>
                          <a:rPr lang="en-US" sz="2000" b="0" i="1" smtClean="0">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7</m:t>
                            </m:r>
                          </m:sub>
                        </m:sSub>
                        <m:r>
                          <m:rPr>
                            <m:nor/>
                          </m:rPr>
                          <a:rPr lang="en-US" sz="2000" b="0" i="0" smtClean="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r>
                          <m:rPr>
                            <m:nor/>
                          </m:rPr>
                          <a:rPr lang="en-US" sz="2000" b="0" i="0"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𝑚</m:t>
                        </m:r>
                      </m:e>
                      <m:sub>
                        <m:r>
                          <a:rPr lang="en-US" sz="2000" b="0" i="1" smtClean="0">
                            <a:latin typeface="Cambria Math" panose="02040503050406030204" pitchFamily="18" charset="0"/>
                          </a:rPr>
                          <m:t>6</m:t>
                        </m:r>
                      </m:sub>
                    </m:sSub>
                    <m:r>
                      <m:rPr>
                        <m:nor/>
                      </m:rPr>
                      <a:rPr lang="en-US" sz="2000" b="0" i="0" smtClean="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2</m:t>
                        </m:r>
                      </m:sub>
                    </m:sSub>
                    <m:r>
                      <m:rPr>
                        <m:nor/>
                      </m:rPr>
                      <a:rPr lang="en-US" sz="200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3</m:t>
                        </m:r>
                      </m:sub>
                    </m:sSub>
                  </m:oMath>
                </a14:m>
                <a:endParaRPr lang="en-US" dirty="0"/>
              </a:p>
            </p:txBody>
          </p:sp>
        </mc:Choice>
        <mc:Fallback>
          <p:sp>
            <p:nvSpPr>
              <p:cNvPr id="48" name="TextBox 47">
                <a:extLst>
                  <a:ext uri="{FF2B5EF4-FFF2-40B4-BE49-F238E27FC236}">
                    <a16:creationId xmlns:a16="http://schemas.microsoft.com/office/drawing/2014/main" id="{7EF373EB-D1D6-45B4-A1C3-7AFAD434A118}"/>
                  </a:ext>
                </a:extLst>
              </p:cNvPr>
              <p:cNvSpPr txBox="1">
                <a:spLocks noRot="1" noChangeAspect="1" noMove="1" noResize="1" noEditPoints="1" noAdjustHandles="1" noChangeArrowheads="1" noChangeShapeType="1" noTextEdit="1"/>
              </p:cNvSpPr>
              <p:nvPr/>
            </p:nvSpPr>
            <p:spPr>
              <a:xfrm>
                <a:off x="5570908" y="3836327"/>
                <a:ext cx="5286894" cy="400110"/>
              </a:xfrm>
              <a:prstGeom prst="rect">
                <a:avLst/>
              </a:prstGeom>
              <a:blipFill>
                <a:blip r:embed="rId12"/>
                <a:stretch>
                  <a:fillRect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5F0E6E2-94AE-4897-B381-5F23ECD1E5F3}"/>
                  </a:ext>
                </a:extLst>
              </p:cNvPr>
              <p:cNvSpPr txBox="1"/>
              <p:nvPr/>
            </p:nvSpPr>
            <p:spPr>
              <a:xfrm>
                <a:off x="5419897" y="4401753"/>
                <a:ext cx="3882044" cy="646331"/>
              </a:xfrm>
              <a:prstGeom prst="rect">
                <a:avLst/>
              </a:prstGeom>
              <a:noFill/>
            </p:spPr>
            <p:txBody>
              <a:bodyPr wrap="square" rtlCol="0">
                <a:spAutoFit/>
              </a:bodyPr>
              <a:lstStyle/>
              <a:p>
                <a:r>
                  <a:rPr lang="en-US" dirty="0"/>
                  <a:t>The set of maximal </a:t>
                </a:r>
                <a:r>
                  <a:rPr lang="en-US" dirty="0" err="1"/>
                  <a:t>monoms</a:t>
                </a:r>
                <a:r>
                  <a:rPr lang="en-US" dirty="0"/>
                  <a:t> is:</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𝑚𝑎𝑥</m:t>
                          </m:r>
                          <m:r>
                            <a:rPr lang="en-US" b="0" i="1" smtClean="0">
                              <a:latin typeface="Cambria Math" panose="02040503050406030204" pitchFamily="18" charset="0"/>
                            </a:rPr>
                            <m:t>1, </m:t>
                          </m:r>
                          <m:r>
                            <a:rPr lang="en-US" b="0" i="1" smtClean="0">
                              <a:latin typeface="Cambria Math" panose="02040503050406030204" pitchFamily="18" charset="0"/>
                            </a:rPr>
                            <m:t>𝑚𝑎𝑥</m:t>
                          </m:r>
                          <m:r>
                            <a:rPr lang="en-US" b="0" i="1" smtClean="0">
                              <a:latin typeface="Cambria Math" panose="02040503050406030204" pitchFamily="18" charset="0"/>
                            </a:rPr>
                            <m:t>2</m:t>
                          </m:r>
                        </m:e>
                      </m:d>
                    </m:oMath>
                  </m:oMathPara>
                </a14:m>
                <a:endParaRPr lang="en-US" dirty="0"/>
              </a:p>
            </p:txBody>
          </p:sp>
        </mc:Choice>
        <mc:Fallback>
          <p:sp>
            <p:nvSpPr>
              <p:cNvPr id="50" name="TextBox 49">
                <a:extLst>
                  <a:ext uri="{FF2B5EF4-FFF2-40B4-BE49-F238E27FC236}">
                    <a16:creationId xmlns:a16="http://schemas.microsoft.com/office/drawing/2014/main" id="{65F0E6E2-94AE-4897-B381-5F23ECD1E5F3}"/>
                  </a:ext>
                </a:extLst>
              </p:cNvPr>
              <p:cNvSpPr txBox="1">
                <a:spLocks noRot="1" noChangeAspect="1" noMove="1" noResize="1" noEditPoints="1" noAdjustHandles="1" noChangeArrowheads="1" noChangeShapeType="1" noTextEdit="1"/>
              </p:cNvSpPr>
              <p:nvPr/>
            </p:nvSpPr>
            <p:spPr>
              <a:xfrm>
                <a:off x="5419897" y="4401753"/>
                <a:ext cx="3882044" cy="646331"/>
              </a:xfrm>
              <a:prstGeom prst="rect">
                <a:avLst/>
              </a:prstGeom>
              <a:blipFill>
                <a:blip r:embed="rId13"/>
                <a:stretch>
                  <a:fillRect l="-1256" t="-4717" b="-84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5682A20-E08F-47D6-AB53-746AC7A2FE8E}"/>
                  </a:ext>
                </a:extLst>
              </p:cNvPr>
              <p:cNvSpPr txBox="1"/>
              <p:nvPr/>
            </p:nvSpPr>
            <p:spPr>
              <a:xfrm>
                <a:off x="1097280" y="5078813"/>
                <a:ext cx="10557163" cy="1200329"/>
              </a:xfrm>
              <a:prstGeom prst="rect">
                <a:avLst/>
              </a:prstGeom>
              <a:noFill/>
            </p:spPr>
            <p:txBody>
              <a:bodyPr wrap="square" rtlCol="0">
                <a:spAutoFit/>
              </a:bodyPr>
              <a:lstStyle/>
              <a:p>
                <a:r>
                  <a:rPr lang="en-US" dirty="0"/>
                  <a:t>As seen in the diagram, all the factorizations are central factorizations as they contain </a:t>
                </a:r>
                <a:r>
                  <a:rPr lang="en-US" dirty="0" err="1"/>
                  <a:t>minterms</a:t>
                </a:r>
                <a:r>
                  <a:rPr lang="en-US" dirty="0"/>
                  <a:t> which are only covered once. So: </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𝑚𝑎𝑥</m:t>
                          </m:r>
                          <m:r>
                            <a:rPr lang="en-US" b="0" i="1" smtClean="0">
                              <a:latin typeface="Cambria Math" panose="02040503050406030204" pitchFamily="18" charset="0"/>
                            </a:rPr>
                            <m:t>1, </m:t>
                          </m:r>
                          <m:r>
                            <a:rPr lang="en-US" b="0" i="1" smtClean="0">
                              <a:latin typeface="Cambria Math" panose="02040503050406030204" pitchFamily="18" charset="0"/>
                            </a:rPr>
                            <m:t>𝑚𝑎𝑥</m:t>
                          </m:r>
                          <m:r>
                            <a:rPr lang="en-US" b="0" i="1" smtClean="0">
                              <a:latin typeface="Cambria Math" panose="02040503050406030204" pitchFamily="18" charset="0"/>
                            </a:rPr>
                            <m:t>2</m:t>
                          </m:r>
                        </m:e>
                      </m:d>
                    </m:oMath>
                  </m:oMathPara>
                </a14:m>
                <a:endParaRPr lang="en-US" dirty="0"/>
              </a:p>
              <a:p>
                <a:endParaRPr lang="en-US" dirty="0"/>
              </a:p>
            </p:txBody>
          </p:sp>
        </mc:Choice>
        <mc:Fallback>
          <p:sp>
            <p:nvSpPr>
              <p:cNvPr id="51" name="TextBox 50">
                <a:extLst>
                  <a:ext uri="{FF2B5EF4-FFF2-40B4-BE49-F238E27FC236}">
                    <a16:creationId xmlns:a16="http://schemas.microsoft.com/office/drawing/2014/main" id="{A5682A20-E08F-47D6-AB53-746AC7A2FE8E}"/>
                  </a:ext>
                </a:extLst>
              </p:cNvPr>
              <p:cNvSpPr txBox="1">
                <a:spLocks noRot="1" noChangeAspect="1" noMove="1" noResize="1" noEditPoints="1" noAdjustHandles="1" noChangeArrowheads="1" noChangeShapeType="1" noTextEdit="1"/>
              </p:cNvSpPr>
              <p:nvPr/>
            </p:nvSpPr>
            <p:spPr>
              <a:xfrm>
                <a:off x="1097280" y="5078813"/>
                <a:ext cx="10557163" cy="1200329"/>
              </a:xfrm>
              <a:prstGeom prst="rect">
                <a:avLst/>
              </a:prstGeom>
              <a:blipFill>
                <a:blip r:embed="rId14"/>
                <a:stretch>
                  <a:fillRect l="-462" t="-2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3687C16-745D-4E98-A061-3C3B9AA12FE2}"/>
                  </a:ext>
                </a:extLst>
              </p:cNvPr>
              <p:cNvSpPr txBox="1"/>
              <p:nvPr/>
            </p:nvSpPr>
            <p:spPr>
              <a:xfrm>
                <a:off x="5145571" y="2040806"/>
                <a:ext cx="5735778" cy="646331"/>
              </a:xfrm>
              <a:prstGeom prst="rect">
                <a:avLst/>
              </a:prstGeom>
              <a:noFill/>
            </p:spPr>
            <p:txBody>
              <a:bodyPr wrap="square" rtlCol="0">
                <a:spAutoFit/>
              </a:bodyPr>
              <a:lstStyle/>
              <a:p>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 </m:t>
                        </m:r>
                        <m:r>
                          <a:rPr lang="en-US" sz="1800" b="0" i="1" smtClean="0">
                            <a:latin typeface="Cambria Math" panose="02040503050406030204" pitchFamily="18" charset="0"/>
                          </a:rPr>
                          <m:t>𝑧</m:t>
                        </m:r>
                      </m:e>
                    </m:d>
                    <m:r>
                      <a:rPr lang="en-US" sz="1800"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𝑥</m:t>
                    </m:r>
                    <m:r>
                      <m:rPr>
                        <m:nor/>
                      </m:rPr>
                      <a:rPr lang="en-US">
                        <a:latin typeface="Cambria Math" panose="02040503050406030204" pitchFamily="18" charset="0"/>
                      </a:rPr>
                      <m:t>y</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𝑥</m:t>
                    </m:r>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r>
                      <a:rPr lang="en-US" i="1" dirty="0">
                        <a:latin typeface="Cambria Math" panose="02040503050406030204" pitchFamily="18" charset="0"/>
                        <a:ea typeface="Cambria Math" panose="02040503050406030204" pitchFamily="18" charset="0"/>
                      </a:rPr>
                      <m:t>𝑦𝑧</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𝑥</m:t>
                        </m:r>
                      </m:e>
                    </m:acc>
                    <m:acc>
                      <m:accPr>
                        <m:chr m:val="̅"/>
                        <m:ctrlPr>
                          <a:rPr lang="en-US" i="1">
                            <a:latin typeface="Cambria Math" panose="02040503050406030204" pitchFamily="18" charset="0"/>
                          </a:rPr>
                        </m:ctrlPr>
                      </m:accPr>
                      <m:e>
                        <m:r>
                          <a:rPr lang="en-US" i="1">
                            <a:latin typeface="Cambria Math" panose="02040503050406030204" pitchFamily="18" charset="0"/>
                          </a:rPr>
                          <m:t>𝑦</m:t>
                        </m:r>
                      </m:e>
                    </m:acc>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𝑦</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𝑥𝑦𝑧</m:t>
                    </m:r>
                  </m:oMath>
                </a14:m>
                <a:endParaRPr lang="en-US" dirty="0"/>
              </a:p>
              <a:p>
                <a:r>
                  <a:rPr lang="en-US" dirty="0"/>
                  <a:t> </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6</m:t>
                        </m:r>
                      </m:sub>
                    </m:sSub>
                    <m:r>
                      <m:rPr>
                        <m:nor/>
                      </m:rPr>
                      <a:rPr lang="en-US" sz="1800"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𝑚</m:t>
                        </m:r>
                      </m:e>
                      <m:sub>
                        <m:r>
                          <a:rPr lang="en-US" b="0" i="1" smtClean="0">
                            <a:latin typeface="Cambria Math" panose="02040503050406030204" pitchFamily="18" charset="0"/>
                          </a:rPr>
                          <m:t>4</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3</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0</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m:rPr>
                        <m:nor/>
                      </m:rPr>
                      <a:rPr lang="en-US">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7</m:t>
                        </m:r>
                      </m:sub>
                    </m:sSub>
                  </m:oMath>
                </a14:m>
                <a:endParaRPr lang="en-US" dirty="0"/>
              </a:p>
            </p:txBody>
          </p:sp>
        </mc:Choice>
        <mc:Fallback>
          <p:sp>
            <p:nvSpPr>
              <p:cNvPr id="53" name="TextBox 52">
                <a:extLst>
                  <a:ext uri="{FF2B5EF4-FFF2-40B4-BE49-F238E27FC236}">
                    <a16:creationId xmlns:a16="http://schemas.microsoft.com/office/drawing/2014/main" id="{C3687C16-745D-4E98-A061-3C3B9AA12FE2}"/>
                  </a:ext>
                </a:extLst>
              </p:cNvPr>
              <p:cNvSpPr txBox="1">
                <a:spLocks noRot="1" noChangeAspect="1" noMove="1" noResize="1" noEditPoints="1" noAdjustHandles="1" noChangeArrowheads="1" noChangeShapeType="1" noTextEdit="1"/>
              </p:cNvSpPr>
              <p:nvPr/>
            </p:nvSpPr>
            <p:spPr>
              <a:xfrm>
                <a:off x="5145571" y="2040806"/>
                <a:ext cx="5735778" cy="646331"/>
              </a:xfrm>
              <a:prstGeom prst="rect">
                <a:avLst/>
              </a:prstGeom>
              <a:blipFill>
                <a:blip r:embed="rId15"/>
                <a:stretch>
                  <a:fillRect l="-319"/>
                </a:stretch>
              </a:blipFill>
            </p:spPr>
            <p:txBody>
              <a:bodyPr/>
              <a:lstStyle/>
              <a:p>
                <a:r>
                  <a:rPr lang="en-US">
                    <a:noFill/>
                  </a:rPr>
                  <a:t> </a:t>
                </a:r>
              </a:p>
            </p:txBody>
          </p:sp>
        </mc:Fallback>
      </mc:AlternateContent>
    </p:spTree>
    <p:extLst>
      <p:ext uri="{BB962C8B-B14F-4D97-AF65-F5344CB8AC3E}">
        <p14:creationId xmlns:p14="http://schemas.microsoft.com/office/powerpoint/2010/main" val="280166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ED90-7C73-44F7-9FEA-938A7B16E6D1}"/>
              </a:ext>
            </a:extLst>
          </p:cNvPr>
          <p:cNvSpPr>
            <a:spLocks noGrp="1"/>
          </p:cNvSpPr>
          <p:nvPr>
            <p:ph type="title"/>
          </p:nvPr>
        </p:nvSpPr>
        <p:spPr/>
        <p:txBody>
          <a:bodyPr/>
          <a:lstStyle/>
          <a:p>
            <a:r>
              <a:rPr lang="en-US" dirty="0"/>
              <a:t>Simplifying 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BE8B88-80C4-4482-9DC5-CF1E954AAF65}"/>
                  </a:ext>
                </a:extLst>
              </p:cNvPr>
              <p:cNvSpPr>
                <a:spLocks noGrp="1"/>
              </p:cNvSpPr>
              <p:nvPr>
                <p:ph idx="1"/>
              </p:nvPr>
            </p:nvSpPr>
            <p:spPr/>
            <p:txBody>
              <a:bodyPr anchor="ctr"/>
              <a:lstStyle/>
              <a:p>
                <a:r>
                  <a:rPr lang="en-US" dirty="0"/>
                  <a:t>So, we are in the first case of the simplification </a:t>
                </a:r>
                <a:r>
                  <a:rPr lang="en-US" dirty="0" err="1"/>
                  <a:t>alforithm</a:t>
                </a:r>
                <a:r>
                  <a:rPr lang="en-US" dirty="0"/>
                  <a:t>, when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𝑓</m:t>
                        </m:r>
                      </m:e>
                    </m:d>
                  </m:oMath>
                </a14:m>
                <a:r>
                  <a:rPr lang="en-US" dirty="0"/>
                  <a:t>, and we have a unique simplified form of f:</a:t>
                </a:r>
              </a:p>
              <a:p>
                <a:pPr marL="201168" lvl="1" indent="0">
                  <a:buNone/>
                </a:pPr>
                <a14:m>
                  <m:oMathPara xmlns:m="http://schemas.openxmlformats.org/officeDocument/2006/math">
                    <m:oMathParaPr>
                      <m:jc m:val="center"/>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𝑆</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𝑚𝑎𝑥</m:t>
                      </m:r>
                      <m:r>
                        <a:rPr lang="en-US" sz="2000" b="0" i="1" smtClean="0">
                          <a:latin typeface="Cambria Math" panose="02040503050406030204" pitchFamily="18" charset="0"/>
                        </a:rPr>
                        <m:t>1 </m:t>
                      </m:r>
                      <m:r>
                        <m:rPr>
                          <m:nor/>
                        </m:rPr>
                        <a:rPr lang="en-US" sz="2000" dirty="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𝑚𝑎𝑥</m:t>
                      </m:r>
                      <m:r>
                        <a:rPr lang="en-US" sz="2000" b="0" i="1" smtClean="0">
                          <a:latin typeface="Cambria Math" panose="02040503050406030204" pitchFamily="18" charset="0"/>
                        </a:rPr>
                        <m:t>2=</m:t>
                      </m:r>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r>
                        <m:rPr>
                          <m:nor/>
                        </m:rPr>
                        <a:rPr lang="en-US" sz="2000" b="0" i="0" smtClean="0">
                          <a:latin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m:t>
                      </m:r>
                      <m:r>
                        <m:rPr>
                          <m:nor/>
                        </m:rPr>
                        <a:rPr lang="en-US" sz="2400" b="0" i="0" dirty="0" smtClean="0">
                          <a:latin typeface="Cambria Math" panose="02040503050406030204" pitchFamily="18" charset="0"/>
                          <a:ea typeface="Cambria Math" panose="02040503050406030204" pitchFamily="18" charset="0"/>
                        </a:rPr>
                        <m:t> </m:t>
                      </m:r>
                      <m:r>
                        <m:rPr>
                          <m:nor/>
                        </m:rPr>
                        <a:rPr lang="en-US" sz="2400" b="0" i="0" dirty="0" smtClean="0">
                          <a:latin typeface="Cambria Math" panose="02040503050406030204" pitchFamily="18" charset="0"/>
                          <a:ea typeface="Cambria Math" panose="02040503050406030204" pitchFamily="18" charset="0"/>
                        </a:rPr>
                        <m:t>y</m:t>
                      </m:r>
                    </m:oMath>
                  </m:oMathPara>
                </a14:m>
                <a:endParaRPr lang="en-US" sz="2000" dirty="0"/>
              </a:p>
              <a:p>
                <a:endParaRPr lang="en-US" dirty="0"/>
              </a:p>
            </p:txBody>
          </p:sp>
        </mc:Choice>
        <mc:Fallback>
          <p:sp>
            <p:nvSpPr>
              <p:cNvPr id="3" name="Content Placeholder 2">
                <a:extLst>
                  <a:ext uri="{FF2B5EF4-FFF2-40B4-BE49-F238E27FC236}">
                    <a16:creationId xmlns:a16="http://schemas.microsoft.com/office/drawing/2014/main" id="{FBBE8B88-80C4-4482-9DC5-CF1E954AAF65}"/>
                  </a:ext>
                </a:extLst>
              </p:cNvPr>
              <p:cNvSpPr>
                <a:spLocks noGrp="1" noRot="1" noChangeAspect="1" noMove="1" noResize="1" noEditPoints="1" noAdjustHandles="1" noChangeArrowheads="1" noChangeShapeType="1" noTextEdit="1"/>
              </p:cNvSpPr>
              <p:nvPr>
                <p:ph idx="1"/>
              </p:nvPr>
            </p:nvSpPr>
            <p:spPr>
              <a:blipFill>
                <a:blip r:embed="rId2"/>
                <a:stretch>
                  <a:fillRect l="-545"/>
                </a:stretch>
              </a:blipFill>
            </p:spPr>
            <p:txBody>
              <a:bodyPr/>
              <a:lstStyle/>
              <a:p>
                <a:r>
                  <a:rPr lang="en-US">
                    <a:noFill/>
                  </a:rPr>
                  <a:t> </a:t>
                </a:r>
              </a:p>
            </p:txBody>
          </p:sp>
        </mc:Fallback>
      </mc:AlternateContent>
    </p:spTree>
    <p:extLst>
      <p:ext uri="{BB962C8B-B14F-4D97-AF65-F5344CB8AC3E}">
        <p14:creationId xmlns:p14="http://schemas.microsoft.com/office/powerpoint/2010/main" val="336972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870D-BB70-44F4-94F4-4A8A0E792B33}"/>
              </a:ext>
            </a:extLst>
          </p:cNvPr>
          <p:cNvSpPr>
            <a:spLocks noGrp="1"/>
          </p:cNvSpPr>
          <p:nvPr>
            <p:ph type="title"/>
          </p:nvPr>
        </p:nvSpPr>
        <p:spPr/>
        <p:txBody>
          <a:bodyPr>
            <a:normAutofit/>
          </a:bodyPr>
          <a:lstStyle/>
          <a:p>
            <a:r>
              <a:rPr lang="en-US" sz="4000" dirty="0"/>
              <a:t>The logic circuit using only basic gates</a:t>
            </a:r>
          </a:p>
        </p:txBody>
      </p:sp>
      <p:sp>
        <p:nvSpPr>
          <p:cNvPr id="4" name="Rectangle 3">
            <a:extLst>
              <a:ext uri="{FF2B5EF4-FFF2-40B4-BE49-F238E27FC236}">
                <a16:creationId xmlns:a16="http://schemas.microsoft.com/office/drawing/2014/main" id="{2006A5DC-A485-422B-9F3C-718FDD9148B9}"/>
              </a:ext>
            </a:extLst>
          </p:cNvPr>
          <p:cNvSpPr/>
          <p:nvPr/>
        </p:nvSpPr>
        <p:spPr>
          <a:xfrm>
            <a:off x="2388644" y="2834958"/>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A09F2F-7560-42F6-8302-8DACD54EBBD8}"/>
              </a:ext>
            </a:extLst>
          </p:cNvPr>
          <p:cNvSpPr/>
          <p:nvPr/>
        </p:nvSpPr>
        <p:spPr>
          <a:xfrm>
            <a:off x="2385270" y="3695352"/>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AA0D88-8F1A-4A7A-B36F-E4D471CF4E70}"/>
              </a:ext>
            </a:extLst>
          </p:cNvPr>
          <p:cNvSpPr/>
          <p:nvPr/>
        </p:nvSpPr>
        <p:spPr>
          <a:xfrm>
            <a:off x="2394185" y="4603294"/>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8865CBF-3966-401F-A872-1C00046D1CFA}"/>
              </a:ext>
            </a:extLst>
          </p:cNvPr>
          <p:cNvCxnSpPr>
            <a:cxnSpLocks/>
            <a:stCxn id="4" idx="3"/>
          </p:cNvCxnSpPr>
          <p:nvPr/>
        </p:nvCxnSpPr>
        <p:spPr>
          <a:xfrm>
            <a:off x="2588150" y="2934711"/>
            <a:ext cx="7132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AB277F5-0A61-48B4-ACEE-91C2504C61A0}"/>
              </a:ext>
            </a:extLst>
          </p:cNvPr>
          <p:cNvCxnSpPr>
            <a:cxnSpLocks/>
          </p:cNvCxnSpPr>
          <p:nvPr/>
        </p:nvCxnSpPr>
        <p:spPr>
          <a:xfrm flipV="1">
            <a:off x="2588150" y="3798681"/>
            <a:ext cx="406769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74D2FF-4D12-45D6-9C3B-3B453320E82A}"/>
              </a:ext>
            </a:extLst>
          </p:cNvPr>
          <p:cNvCxnSpPr>
            <a:cxnSpLocks/>
          </p:cNvCxnSpPr>
          <p:nvPr/>
        </p:nvCxnSpPr>
        <p:spPr>
          <a:xfrm>
            <a:off x="2593691" y="4722407"/>
            <a:ext cx="451381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96578D-2346-4AF1-8B2D-8F900983CC02}"/>
              </a:ext>
            </a:extLst>
          </p:cNvPr>
          <p:cNvSpPr txBox="1"/>
          <p:nvPr/>
        </p:nvSpPr>
        <p:spPr>
          <a:xfrm>
            <a:off x="1926381" y="2703878"/>
            <a:ext cx="487679" cy="461665"/>
          </a:xfrm>
          <a:prstGeom prst="rect">
            <a:avLst/>
          </a:prstGeom>
          <a:noFill/>
        </p:spPr>
        <p:txBody>
          <a:bodyPr wrap="square" rtlCol="0">
            <a:spAutoFit/>
          </a:bodyPr>
          <a:lstStyle/>
          <a:p>
            <a:r>
              <a:rPr lang="en-US" sz="2400" dirty="0"/>
              <a:t>x</a:t>
            </a:r>
          </a:p>
        </p:txBody>
      </p:sp>
      <p:sp>
        <p:nvSpPr>
          <p:cNvPr id="11" name="TextBox 10">
            <a:extLst>
              <a:ext uri="{FF2B5EF4-FFF2-40B4-BE49-F238E27FC236}">
                <a16:creationId xmlns:a16="http://schemas.microsoft.com/office/drawing/2014/main" id="{2410E7F3-803E-442F-AA60-5F26131A4140}"/>
              </a:ext>
            </a:extLst>
          </p:cNvPr>
          <p:cNvSpPr txBox="1"/>
          <p:nvPr/>
        </p:nvSpPr>
        <p:spPr>
          <a:xfrm>
            <a:off x="1936984" y="3552651"/>
            <a:ext cx="487679" cy="461665"/>
          </a:xfrm>
          <a:prstGeom prst="rect">
            <a:avLst/>
          </a:prstGeom>
          <a:noFill/>
        </p:spPr>
        <p:txBody>
          <a:bodyPr wrap="square" rtlCol="0">
            <a:spAutoFit/>
          </a:bodyPr>
          <a:lstStyle/>
          <a:p>
            <a:r>
              <a:rPr lang="en-US" sz="2400" dirty="0"/>
              <a:t>y</a:t>
            </a:r>
          </a:p>
        </p:txBody>
      </p:sp>
      <p:sp>
        <p:nvSpPr>
          <p:cNvPr id="12" name="TextBox 11">
            <a:extLst>
              <a:ext uri="{FF2B5EF4-FFF2-40B4-BE49-F238E27FC236}">
                <a16:creationId xmlns:a16="http://schemas.microsoft.com/office/drawing/2014/main" id="{8CE4225B-C381-4C64-B02D-914EAF75A48B}"/>
              </a:ext>
            </a:extLst>
          </p:cNvPr>
          <p:cNvSpPr txBox="1"/>
          <p:nvPr/>
        </p:nvSpPr>
        <p:spPr>
          <a:xfrm>
            <a:off x="1902587" y="4472213"/>
            <a:ext cx="487679" cy="461665"/>
          </a:xfrm>
          <a:prstGeom prst="rect">
            <a:avLst/>
          </a:prstGeom>
          <a:noFill/>
        </p:spPr>
        <p:txBody>
          <a:bodyPr wrap="square" rtlCol="0">
            <a:spAutoFit/>
          </a:bodyPr>
          <a:lstStyle/>
          <a:p>
            <a:r>
              <a:rPr lang="en-US" sz="2400" dirty="0"/>
              <a:t>z</a:t>
            </a:r>
          </a:p>
        </p:txBody>
      </p:sp>
      <p:sp>
        <p:nvSpPr>
          <p:cNvPr id="14" name="Isosceles Triangle 13">
            <a:extLst>
              <a:ext uri="{FF2B5EF4-FFF2-40B4-BE49-F238E27FC236}">
                <a16:creationId xmlns:a16="http://schemas.microsoft.com/office/drawing/2014/main" id="{1DFB8C88-10B7-4584-BA3F-CF5B213B6D8F}"/>
              </a:ext>
            </a:extLst>
          </p:cNvPr>
          <p:cNvSpPr/>
          <p:nvPr/>
        </p:nvSpPr>
        <p:spPr>
          <a:xfrm rot="5400000">
            <a:off x="3902664" y="4415185"/>
            <a:ext cx="496964" cy="6110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129638-D047-418D-A965-62C13E6D2C2F}"/>
              </a:ext>
            </a:extLst>
          </p:cNvPr>
          <p:cNvSpPr/>
          <p:nvPr/>
        </p:nvSpPr>
        <p:spPr>
          <a:xfrm>
            <a:off x="4444312" y="4617376"/>
            <a:ext cx="189208" cy="18920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Moon 15">
            <a:extLst>
              <a:ext uri="{FF2B5EF4-FFF2-40B4-BE49-F238E27FC236}">
                <a16:creationId xmlns:a16="http://schemas.microsoft.com/office/drawing/2014/main" id="{F4A03440-BF05-4DE1-B678-5F2D8E57DADF}"/>
              </a:ext>
            </a:extLst>
          </p:cNvPr>
          <p:cNvSpPr/>
          <p:nvPr/>
        </p:nvSpPr>
        <p:spPr>
          <a:xfrm flipH="1">
            <a:off x="6238718" y="3532413"/>
            <a:ext cx="1068293" cy="1504565"/>
          </a:xfrm>
          <a:prstGeom prst="moon">
            <a:avLst>
              <a:gd name="adj" fmla="val 7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9C0A296-09DB-4BB4-A6FF-E91957C0213F}"/>
              </a:ext>
            </a:extLst>
          </p:cNvPr>
          <p:cNvCxnSpPr>
            <a:cxnSpLocks/>
          </p:cNvCxnSpPr>
          <p:nvPr/>
        </p:nvCxnSpPr>
        <p:spPr>
          <a:xfrm>
            <a:off x="7224122" y="4276992"/>
            <a:ext cx="275645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A71E54D-CC8A-432B-8975-EA8AC54FCC56}"/>
                  </a:ext>
                </a:extLst>
              </p:cNvPr>
              <p:cNvSpPr txBox="1"/>
              <p:nvPr/>
            </p:nvSpPr>
            <p:spPr>
              <a:xfrm>
                <a:off x="4580794" y="4313962"/>
                <a:ext cx="30495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oMath>
                  </m:oMathPara>
                </a14:m>
                <a:endParaRPr lang="en-US" dirty="0"/>
              </a:p>
            </p:txBody>
          </p:sp>
        </mc:Choice>
        <mc:Fallback>
          <p:sp>
            <p:nvSpPr>
              <p:cNvPr id="20" name="TextBox 19">
                <a:extLst>
                  <a:ext uri="{FF2B5EF4-FFF2-40B4-BE49-F238E27FC236}">
                    <a16:creationId xmlns:a16="http://schemas.microsoft.com/office/drawing/2014/main" id="{AA71E54D-CC8A-432B-8975-EA8AC54FCC56}"/>
                  </a:ext>
                </a:extLst>
              </p:cNvPr>
              <p:cNvSpPr txBox="1">
                <a:spLocks noRot="1" noChangeAspect="1" noMove="1" noResize="1" noEditPoints="1" noAdjustHandles="1" noChangeArrowheads="1" noChangeShapeType="1" noTextEdit="1"/>
              </p:cNvSpPr>
              <p:nvPr/>
            </p:nvSpPr>
            <p:spPr>
              <a:xfrm>
                <a:off x="4580794" y="4313962"/>
                <a:ext cx="304959" cy="461665"/>
              </a:xfrm>
              <a:prstGeom prst="rect">
                <a:avLst/>
              </a:prstGeom>
              <a:blipFill>
                <a:blip r:embed="rId2"/>
                <a:stretch>
                  <a:fillRect r="-34000"/>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6920AF6-F7F4-4DCE-9F80-CC2B2217B021}"/>
              </a:ext>
            </a:extLst>
          </p:cNvPr>
          <p:cNvSpPr txBox="1"/>
          <p:nvPr/>
        </p:nvSpPr>
        <p:spPr>
          <a:xfrm>
            <a:off x="3534356" y="4313962"/>
            <a:ext cx="487679" cy="461665"/>
          </a:xfrm>
          <a:prstGeom prst="rect">
            <a:avLst/>
          </a:prstGeom>
          <a:noFill/>
        </p:spPr>
        <p:txBody>
          <a:bodyPr wrap="square" rtlCol="0">
            <a:spAutoFit/>
          </a:bodyPr>
          <a:lstStyle/>
          <a:p>
            <a:r>
              <a:rPr lang="en-US" sz="2400" dirty="0"/>
              <a:t>z</a:t>
            </a:r>
          </a:p>
        </p:txBody>
      </p:sp>
      <p:sp>
        <p:nvSpPr>
          <p:cNvPr id="23" name="TextBox 22">
            <a:extLst>
              <a:ext uri="{FF2B5EF4-FFF2-40B4-BE49-F238E27FC236}">
                <a16:creationId xmlns:a16="http://schemas.microsoft.com/office/drawing/2014/main" id="{D1311E7F-0F52-4A98-87AC-BB8F707C5BB7}"/>
              </a:ext>
            </a:extLst>
          </p:cNvPr>
          <p:cNvSpPr txBox="1"/>
          <p:nvPr/>
        </p:nvSpPr>
        <p:spPr>
          <a:xfrm>
            <a:off x="5910470" y="3372423"/>
            <a:ext cx="487679" cy="461665"/>
          </a:xfrm>
          <a:prstGeom prst="rect">
            <a:avLst/>
          </a:prstGeom>
          <a:noFill/>
        </p:spPr>
        <p:txBody>
          <a:bodyPr wrap="square" rtlCol="0">
            <a:spAutoFit/>
          </a:bodyPr>
          <a:lstStyle/>
          <a:p>
            <a:r>
              <a:rPr lang="en-US" sz="2400" dirty="0"/>
              <a:t>y</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ACF701B-C6E1-4316-AA06-8DBE6D30585E}"/>
                  </a:ext>
                </a:extLst>
              </p:cNvPr>
              <p:cNvSpPr txBox="1"/>
              <p:nvPr/>
            </p:nvSpPr>
            <p:spPr>
              <a:xfrm>
                <a:off x="6628955" y="3998934"/>
                <a:ext cx="446591"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US" sz="2800" dirty="0"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5" name="TextBox 24">
                <a:extLst>
                  <a:ext uri="{FF2B5EF4-FFF2-40B4-BE49-F238E27FC236}">
                    <a16:creationId xmlns:a16="http://schemas.microsoft.com/office/drawing/2014/main" id="{CACF701B-C6E1-4316-AA06-8DBE6D30585E}"/>
                  </a:ext>
                </a:extLst>
              </p:cNvPr>
              <p:cNvSpPr txBox="1">
                <a:spLocks noRot="1" noChangeAspect="1" noMove="1" noResize="1" noEditPoints="1" noAdjustHandles="1" noChangeArrowheads="1" noChangeShapeType="1" noTextEdit="1"/>
              </p:cNvSpPr>
              <p:nvPr/>
            </p:nvSpPr>
            <p:spPr>
              <a:xfrm>
                <a:off x="6628955" y="3998934"/>
                <a:ext cx="44659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BC74F4B-42FA-4F1B-8E3F-11D6A94A542A}"/>
                  </a:ext>
                </a:extLst>
              </p:cNvPr>
              <p:cNvSpPr txBox="1"/>
              <p:nvPr/>
            </p:nvSpPr>
            <p:spPr>
              <a:xfrm>
                <a:off x="5910470" y="3795105"/>
                <a:ext cx="5383756" cy="67710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𝑓</m:t>
                          </m:r>
                        </m:e>
                        <m:sup>
                          <m:r>
                            <a:rPr lang="en-US" sz="1800" b="0" i="1" smtClean="0">
                              <a:latin typeface="Cambria Math" panose="02040503050406030204" pitchFamily="18" charset="0"/>
                            </a:rPr>
                            <m:t>𝑆</m:t>
                          </m:r>
                        </m:sup>
                      </m:sSup>
                      <m:r>
                        <a:rPr lang="en-US" sz="1800" b="0" i="1" smtClean="0">
                          <a:latin typeface="Cambria Math" panose="02040503050406030204" pitchFamily="18" charset="0"/>
                        </a:rPr>
                        <m:t> </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 </m:t>
                          </m:r>
                          <m:r>
                            <a:rPr lang="en-US" sz="1800" b="0" i="1" smtClean="0">
                              <a:latin typeface="Cambria Math" panose="02040503050406030204" pitchFamily="18" charset="0"/>
                            </a:rPr>
                            <m:t>𝑥</m:t>
                          </m:r>
                        </m:e>
                      </m:d>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𝑧</m:t>
                          </m:r>
                        </m:e>
                      </m:acc>
                      <m:r>
                        <m:rPr>
                          <m:nor/>
                        </m:rPr>
                        <a:rPr lang="en-US" sz="1800" b="0" i="0" smtClean="0">
                          <a:latin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rPr>
                        <m:t>˅</m:t>
                      </m:r>
                      <m:r>
                        <m:rPr>
                          <m:nor/>
                        </m:rPr>
                        <a:rPr lang="en-US" sz="2000" b="0" i="0" dirty="0" smtClean="0">
                          <a:latin typeface="Cambria Math" panose="02040503050406030204" pitchFamily="18" charset="0"/>
                          <a:ea typeface="Cambria Math" panose="02040503050406030204" pitchFamily="18" charset="0"/>
                        </a:rPr>
                        <m:t> </m:t>
                      </m:r>
                      <m:r>
                        <m:rPr>
                          <m:nor/>
                        </m:rPr>
                        <a:rPr lang="en-US" sz="2000" b="0" i="0" dirty="0" smtClean="0">
                          <a:latin typeface="Cambria Math" panose="02040503050406030204" pitchFamily="18" charset="0"/>
                          <a:ea typeface="Cambria Math" panose="02040503050406030204" pitchFamily="18" charset="0"/>
                        </a:rPr>
                        <m:t>y</m:t>
                      </m:r>
                    </m:oMath>
                  </m:oMathPara>
                </a14:m>
                <a:endParaRPr lang="en-US" sz="1800" dirty="0"/>
              </a:p>
              <a:p>
                <a:endParaRPr lang="en-US" dirty="0"/>
              </a:p>
            </p:txBody>
          </p:sp>
        </mc:Choice>
        <mc:Fallback>
          <p:sp>
            <p:nvSpPr>
              <p:cNvPr id="26" name="TextBox 25">
                <a:extLst>
                  <a:ext uri="{FF2B5EF4-FFF2-40B4-BE49-F238E27FC236}">
                    <a16:creationId xmlns:a16="http://schemas.microsoft.com/office/drawing/2014/main" id="{0BC74F4B-42FA-4F1B-8E3F-11D6A94A542A}"/>
                  </a:ext>
                </a:extLst>
              </p:cNvPr>
              <p:cNvSpPr txBox="1">
                <a:spLocks noRot="1" noChangeAspect="1" noMove="1" noResize="1" noEditPoints="1" noAdjustHandles="1" noChangeArrowheads="1" noChangeShapeType="1" noTextEdit="1"/>
              </p:cNvSpPr>
              <p:nvPr/>
            </p:nvSpPr>
            <p:spPr>
              <a:xfrm>
                <a:off x="5910470" y="3795105"/>
                <a:ext cx="5383756" cy="677108"/>
              </a:xfrm>
              <a:prstGeom prst="rect">
                <a:avLst/>
              </a:prstGeom>
              <a:blipFill>
                <a:blip r:embed="rId4"/>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73FA760C-CF63-4F65-8AA0-B8302F0981E7}"/>
              </a:ext>
            </a:extLst>
          </p:cNvPr>
          <p:cNvSpPr txBox="1"/>
          <p:nvPr/>
        </p:nvSpPr>
        <p:spPr>
          <a:xfrm>
            <a:off x="3832723" y="4527314"/>
            <a:ext cx="611020" cy="369332"/>
          </a:xfrm>
          <a:prstGeom prst="rect">
            <a:avLst/>
          </a:prstGeom>
          <a:noFill/>
        </p:spPr>
        <p:txBody>
          <a:bodyPr wrap="square" rtlCol="0">
            <a:spAutoFit/>
          </a:bodyPr>
          <a:lstStyle/>
          <a:p>
            <a:r>
              <a:rPr lang="en-US" dirty="0"/>
              <a:t>not</a:t>
            </a:r>
          </a:p>
        </p:txBody>
      </p:sp>
    </p:spTree>
    <p:extLst>
      <p:ext uri="{BB962C8B-B14F-4D97-AF65-F5344CB8AC3E}">
        <p14:creationId xmlns:p14="http://schemas.microsoft.com/office/powerpoint/2010/main" val="222241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1A37-86F7-42A5-92D1-CC597CC68270}"/>
              </a:ext>
            </a:extLst>
          </p:cNvPr>
          <p:cNvSpPr>
            <a:spLocks noGrp="1"/>
          </p:cNvSpPr>
          <p:nvPr>
            <p:ph type="title"/>
          </p:nvPr>
        </p:nvSpPr>
        <p:spPr/>
        <p:txBody>
          <a:bodyPr/>
          <a:lstStyle/>
          <a:p>
            <a:r>
              <a:rPr lang="ro-RO" dirty="0"/>
              <a:t>Logic circuits...</a:t>
            </a:r>
            <a:endParaRPr lang="en-US" dirty="0"/>
          </a:p>
        </p:txBody>
      </p:sp>
      <p:sp>
        <p:nvSpPr>
          <p:cNvPr id="3" name="Content Placeholder 2">
            <a:extLst>
              <a:ext uri="{FF2B5EF4-FFF2-40B4-BE49-F238E27FC236}">
                <a16:creationId xmlns:a16="http://schemas.microsoft.com/office/drawing/2014/main" id="{6C68387D-E0A0-4A78-A097-B13E12EF1544}"/>
              </a:ext>
            </a:extLst>
          </p:cNvPr>
          <p:cNvSpPr>
            <a:spLocks noGrp="1"/>
          </p:cNvSpPr>
          <p:nvPr>
            <p:ph idx="1"/>
          </p:nvPr>
        </p:nvSpPr>
        <p:spPr/>
        <p:txBody>
          <a:bodyPr anchor="ctr"/>
          <a:lstStyle/>
          <a:p>
            <a:pPr algn="just">
              <a:buFont typeface="Arial" panose="020B0604020202020204" pitchFamily="34" charset="0"/>
              <a:buChar char="•"/>
            </a:pPr>
            <a:r>
              <a:rPr lang="ro-RO" dirty="0"/>
              <a:t>A </a:t>
            </a:r>
            <a:r>
              <a:rPr lang="ro-RO" b="1" i="1" dirty="0"/>
              <a:t>logic circuit </a:t>
            </a:r>
            <a:r>
              <a:rPr lang="ro-RO" dirty="0"/>
              <a:t>is a combination of logic gates</a:t>
            </a:r>
          </a:p>
          <a:p>
            <a:pPr algn="just">
              <a:buFont typeface="Arial" panose="020B0604020202020204" pitchFamily="34" charset="0"/>
              <a:buChar char="•"/>
            </a:pPr>
            <a:r>
              <a:rPr lang="en-US" dirty="0"/>
              <a:t>A </a:t>
            </a:r>
            <a:r>
              <a:rPr lang="en-US" b="1" i="1" dirty="0"/>
              <a:t>logic gate </a:t>
            </a:r>
            <a:r>
              <a:rPr lang="en-US" dirty="0"/>
              <a:t>takes the input from its input wires and combines them with the appropriate Boolean operation to produce the label on its output wire.</a:t>
            </a:r>
          </a:p>
          <a:p>
            <a:pPr algn="just">
              <a:buFont typeface="Arial" panose="020B0604020202020204" pitchFamily="34" charset="0"/>
              <a:buChar char="•"/>
            </a:pPr>
            <a:r>
              <a:rPr lang="en-US" dirty="0"/>
              <a:t>To model the functionality of logic circuits, we use </a:t>
            </a:r>
            <a:r>
              <a:rPr lang="en-US" b="1" dirty="0"/>
              <a:t>Boolean functions</a:t>
            </a:r>
            <a:r>
              <a:rPr lang="en-US" dirty="0"/>
              <a:t>. The variables of the function correspond to the input wires of the circuit and the gates implement one of the operations: </a:t>
            </a:r>
            <a:r>
              <a:rPr lang="en-US" b="1" i="1" dirty="0"/>
              <a:t>and</a:t>
            </a:r>
            <a:r>
              <a:rPr lang="en-US" dirty="0"/>
              <a:t>, </a:t>
            </a:r>
            <a:r>
              <a:rPr lang="en-US" b="1" i="1" dirty="0"/>
              <a:t>or</a:t>
            </a:r>
            <a:r>
              <a:rPr lang="en-US" dirty="0"/>
              <a:t>, </a:t>
            </a:r>
            <a:r>
              <a:rPr lang="en-US" b="1" i="1" dirty="0"/>
              <a:t>not</a:t>
            </a:r>
            <a:r>
              <a:rPr lang="en-US" dirty="0"/>
              <a:t>, </a:t>
            </a:r>
            <a:r>
              <a:rPr lang="en-US" b="1" i="1" dirty="0" err="1"/>
              <a:t>xor</a:t>
            </a:r>
            <a:r>
              <a:rPr lang="en-US" dirty="0"/>
              <a:t>,</a:t>
            </a:r>
            <a:r>
              <a:rPr lang="en-US" b="1" i="1" dirty="0"/>
              <a:t> </a:t>
            </a:r>
            <a:r>
              <a:rPr lang="en-US" b="1" i="1" dirty="0" err="1"/>
              <a:t>nand</a:t>
            </a:r>
            <a:r>
              <a:rPr lang="en-US" dirty="0"/>
              <a:t>, </a:t>
            </a:r>
            <a:r>
              <a:rPr lang="en-US" b="1" i="1" dirty="0"/>
              <a:t>nor</a:t>
            </a:r>
            <a:r>
              <a:rPr lang="en-US" dirty="0"/>
              <a:t>, </a:t>
            </a:r>
            <a:r>
              <a:rPr lang="en-US" b="1" i="1" dirty="0" err="1"/>
              <a:t>nxor</a:t>
            </a:r>
            <a:r>
              <a:rPr lang="en-US" dirty="0"/>
              <a:t>.</a:t>
            </a:r>
            <a:r>
              <a:rPr lang="en-US" b="1" i="1" dirty="0"/>
              <a:t> </a:t>
            </a:r>
            <a:r>
              <a:rPr lang="en-US" dirty="0"/>
              <a:t>The final output of the whole circuit represents the function’s expression.</a:t>
            </a:r>
          </a:p>
        </p:txBody>
      </p:sp>
      <p:sp>
        <p:nvSpPr>
          <p:cNvPr id="4" name="Text Placeholder 3">
            <a:extLst>
              <a:ext uri="{FF2B5EF4-FFF2-40B4-BE49-F238E27FC236}">
                <a16:creationId xmlns:a16="http://schemas.microsoft.com/office/drawing/2014/main" id="{E43C2E8F-3EAF-47A7-AA3B-391FAE23AA4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531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EA02-D4C9-4ACA-9C4D-99B2FB87C65A}"/>
              </a:ext>
            </a:extLst>
          </p:cNvPr>
          <p:cNvSpPr>
            <a:spLocks noGrp="1"/>
          </p:cNvSpPr>
          <p:nvPr>
            <p:ph type="title"/>
          </p:nvPr>
        </p:nvSpPr>
        <p:spPr/>
        <p:txBody>
          <a:bodyPr/>
          <a:lstStyle/>
          <a:p>
            <a:r>
              <a:rPr lang="en-US" dirty="0"/>
              <a:t>Basic gates</a:t>
            </a:r>
          </a:p>
        </p:txBody>
      </p:sp>
      <p:sp>
        <p:nvSpPr>
          <p:cNvPr id="4" name="Text Placeholder 3">
            <a:extLst>
              <a:ext uri="{FF2B5EF4-FFF2-40B4-BE49-F238E27FC236}">
                <a16:creationId xmlns:a16="http://schemas.microsoft.com/office/drawing/2014/main" id="{898B0F02-1BC0-49A7-A7EA-FA2FEBAE96BB}"/>
              </a:ext>
            </a:extLst>
          </p:cNvPr>
          <p:cNvSpPr>
            <a:spLocks noGrp="1"/>
          </p:cNvSpPr>
          <p:nvPr>
            <p:ph type="body" sz="half" idx="2"/>
          </p:nvPr>
        </p:nvSpPr>
        <p:spPr/>
        <p:txBody>
          <a:bodyPr/>
          <a:lstStyle/>
          <a:p>
            <a:endParaRPr lang="en-US"/>
          </a:p>
        </p:txBody>
      </p:sp>
      <p:pic>
        <p:nvPicPr>
          <p:cNvPr id="12" name="Content Placeholder 11">
            <a:extLst>
              <a:ext uri="{FF2B5EF4-FFF2-40B4-BE49-F238E27FC236}">
                <a16:creationId xmlns:a16="http://schemas.microsoft.com/office/drawing/2014/main" id="{33DF25DD-C011-45BD-A714-107B11D0980E}"/>
              </a:ext>
            </a:extLst>
          </p:cNvPr>
          <p:cNvPicPr>
            <a:picLocks noGrp="1" noChangeAspect="1"/>
          </p:cNvPicPr>
          <p:nvPr>
            <p:ph idx="1"/>
          </p:nvPr>
        </p:nvPicPr>
        <p:blipFill>
          <a:blip r:embed="rId2"/>
          <a:stretch>
            <a:fillRect/>
          </a:stretch>
        </p:blipFill>
        <p:spPr>
          <a:xfrm>
            <a:off x="4863549" y="1501004"/>
            <a:ext cx="7051630" cy="3855992"/>
          </a:xfrm>
        </p:spPr>
      </p:pic>
    </p:spTree>
    <p:extLst>
      <p:ext uri="{BB962C8B-B14F-4D97-AF65-F5344CB8AC3E}">
        <p14:creationId xmlns:p14="http://schemas.microsoft.com/office/powerpoint/2010/main" val="399306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57E9-261A-4316-BDD3-FD3550B6667F}"/>
              </a:ext>
            </a:extLst>
          </p:cNvPr>
          <p:cNvSpPr>
            <a:spLocks noGrp="1"/>
          </p:cNvSpPr>
          <p:nvPr>
            <p:ph type="title"/>
          </p:nvPr>
        </p:nvSpPr>
        <p:spPr/>
        <p:txBody>
          <a:bodyPr/>
          <a:lstStyle/>
          <a:p>
            <a:r>
              <a:rPr lang="en-US" dirty="0"/>
              <a:t>Derived gates</a:t>
            </a:r>
          </a:p>
        </p:txBody>
      </p:sp>
      <p:pic>
        <p:nvPicPr>
          <p:cNvPr id="6" name="Content Placeholder 5">
            <a:extLst>
              <a:ext uri="{FF2B5EF4-FFF2-40B4-BE49-F238E27FC236}">
                <a16:creationId xmlns:a16="http://schemas.microsoft.com/office/drawing/2014/main" id="{FBF6AD30-47F0-4F12-8B2C-937CAAD26176}"/>
              </a:ext>
            </a:extLst>
          </p:cNvPr>
          <p:cNvPicPr>
            <a:picLocks noGrp="1" noChangeAspect="1"/>
          </p:cNvPicPr>
          <p:nvPr>
            <p:ph idx="1"/>
          </p:nvPr>
        </p:nvPicPr>
        <p:blipFill>
          <a:blip r:embed="rId2"/>
          <a:stretch>
            <a:fillRect/>
          </a:stretch>
        </p:blipFill>
        <p:spPr>
          <a:xfrm>
            <a:off x="4929809" y="1912950"/>
            <a:ext cx="6957391" cy="3562184"/>
          </a:xfrm>
        </p:spPr>
      </p:pic>
      <p:sp>
        <p:nvSpPr>
          <p:cNvPr id="4" name="Text Placeholder 3">
            <a:extLst>
              <a:ext uri="{FF2B5EF4-FFF2-40B4-BE49-F238E27FC236}">
                <a16:creationId xmlns:a16="http://schemas.microsoft.com/office/drawing/2014/main" id="{01B9ACE8-83CF-445F-ACCF-97BA1477BFC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1826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1D84-C526-4CB5-A5BD-3D05A14F0926}"/>
              </a:ext>
            </a:extLst>
          </p:cNvPr>
          <p:cNvSpPr>
            <a:spLocks noGrp="1"/>
          </p:cNvSpPr>
          <p:nvPr>
            <p:ph type="title"/>
          </p:nvPr>
        </p:nvSpPr>
        <p:spPr/>
        <p:txBody>
          <a:bodyPr/>
          <a:lstStyle/>
          <a:p>
            <a:r>
              <a:rPr lang="en-US" dirty="0"/>
              <a:t>More on gates</a:t>
            </a:r>
          </a:p>
        </p:txBody>
      </p:sp>
      <p:sp>
        <p:nvSpPr>
          <p:cNvPr id="3" name="Content Placeholder 2">
            <a:extLst>
              <a:ext uri="{FF2B5EF4-FFF2-40B4-BE49-F238E27FC236}">
                <a16:creationId xmlns:a16="http://schemas.microsoft.com/office/drawing/2014/main" id="{1051A6BD-B3E7-454E-8CEF-829DC90DE051}"/>
              </a:ext>
            </a:extLst>
          </p:cNvPr>
          <p:cNvSpPr>
            <a:spLocks noGrp="1"/>
          </p:cNvSpPr>
          <p:nvPr>
            <p:ph idx="1"/>
          </p:nvPr>
        </p:nvSpPr>
        <p:spPr/>
        <p:txBody>
          <a:bodyPr/>
          <a:lstStyle/>
          <a:p>
            <a:pPr algn="just">
              <a:buFont typeface="Arial" panose="020B0604020202020204" pitchFamily="34" charset="0"/>
              <a:buChar char="•"/>
            </a:pPr>
            <a:r>
              <a:rPr lang="en-US" dirty="0"/>
              <a:t>The </a:t>
            </a:r>
            <a:r>
              <a:rPr lang="en-US" b="1" dirty="0"/>
              <a:t>and</a:t>
            </a:r>
            <a:r>
              <a:rPr lang="en-US" dirty="0"/>
              <a:t> </a:t>
            </a:r>
            <a:r>
              <a:rPr lang="en-US" dirty="0" err="1"/>
              <a:t>and</a:t>
            </a:r>
            <a:r>
              <a:rPr lang="en-US" dirty="0"/>
              <a:t> </a:t>
            </a:r>
            <a:r>
              <a:rPr lang="en-US" b="1" dirty="0"/>
              <a:t>or</a:t>
            </a:r>
            <a:r>
              <a:rPr lang="en-US" dirty="0"/>
              <a:t> gates can be generalized to have more input variables</a:t>
            </a:r>
          </a:p>
          <a:p>
            <a:endParaRPr lang="en-US" dirty="0"/>
          </a:p>
          <a:p>
            <a:endParaRPr lang="en-US" dirty="0"/>
          </a:p>
          <a:p>
            <a:endParaRPr lang="en-US" dirty="0"/>
          </a:p>
          <a:p>
            <a:endParaRPr lang="en-US" dirty="0"/>
          </a:p>
          <a:p>
            <a:pPr algn="just">
              <a:buFont typeface="Arial" panose="020B0604020202020204" pitchFamily="34" charset="0"/>
              <a:buChar char="•"/>
            </a:pPr>
            <a:r>
              <a:rPr lang="en-US" b="1" i="1" dirty="0" err="1"/>
              <a:t>nand</a:t>
            </a:r>
            <a:r>
              <a:rPr lang="en-US" dirty="0"/>
              <a:t>, </a:t>
            </a:r>
            <a:r>
              <a:rPr lang="en-US" b="1" i="1" dirty="0"/>
              <a:t>nor</a:t>
            </a:r>
            <a:r>
              <a:rPr lang="en-US" dirty="0"/>
              <a:t>, </a:t>
            </a:r>
            <a:r>
              <a:rPr lang="en-US" b="1" i="1" dirty="0" err="1"/>
              <a:t>nxor</a:t>
            </a:r>
            <a:r>
              <a:rPr lang="en-US" dirty="0"/>
              <a:t> can also have any number of inputs, but generally, commercial gates are limited to 2, 3 or 4 inputs to fit the standard IC (integrated circuits) packages.</a:t>
            </a:r>
          </a:p>
        </p:txBody>
      </p:sp>
      <p:sp>
        <p:nvSpPr>
          <p:cNvPr id="4" name="Text Placeholder 3">
            <a:extLst>
              <a:ext uri="{FF2B5EF4-FFF2-40B4-BE49-F238E27FC236}">
                <a16:creationId xmlns:a16="http://schemas.microsoft.com/office/drawing/2014/main" id="{C4732E00-4BAC-4651-AC58-761E88E559E0}"/>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EE9ED0E8-E4AD-49EE-A4DB-04365027FC1D}"/>
              </a:ext>
            </a:extLst>
          </p:cNvPr>
          <p:cNvPicPr>
            <a:picLocks noChangeAspect="1"/>
          </p:cNvPicPr>
          <p:nvPr/>
        </p:nvPicPr>
        <p:blipFill>
          <a:blip r:embed="rId2"/>
          <a:stretch>
            <a:fillRect/>
          </a:stretch>
        </p:blipFill>
        <p:spPr>
          <a:xfrm>
            <a:off x="4731293" y="1934819"/>
            <a:ext cx="6817241" cy="1674824"/>
          </a:xfrm>
          <a:prstGeom prst="rect">
            <a:avLst/>
          </a:prstGeom>
        </p:spPr>
      </p:pic>
    </p:spTree>
    <p:extLst>
      <p:ext uri="{BB962C8B-B14F-4D97-AF65-F5344CB8AC3E}">
        <p14:creationId xmlns:p14="http://schemas.microsoft.com/office/powerpoint/2010/main" val="30809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09B768-02F4-457D-9EB4-B66A8EC5395E}"/>
              </a:ext>
            </a:extLst>
          </p:cNvPr>
          <p:cNvSpPr>
            <a:spLocks noGrp="1"/>
          </p:cNvSpPr>
          <p:nvPr>
            <p:ph type="ctrTitle"/>
          </p:nvPr>
        </p:nvSpPr>
        <p:spPr/>
        <p:txBody>
          <a:bodyPr/>
          <a:lstStyle/>
          <a:p>
            <a:r>
              <a:rPr lang="en-US" dirty="0"/>
              <a:t>Exercise 2.8</a:t>
            </a:r>
          </a:p>
        </p:txBody>
      </p:sp>
      <p:sp>
        <p:nvSpPr>
          <p:cNvPr id="9" name="TextBox 8">
            <a:extLst>
              <a:ext uri="{FF2B5EF4-FFF2-40B4-BE49-F238E27FC236}">
                <a16:creationId xmlns:a16="http://schemas.microsoft.com/office/drawing/2014/main" id="{3E63B9B3-12E7-4540-95E8-909432E597EB}"/>
              </a:ext>
            </a:extLst>
          </p:cNvPr>
          <p:cNvSpPr txBox="1"/>
          <p:nvPr/>
        </p:nvSpPr>
        <p:spPr>
          <a:xfrm>
            <a:off x="1254642" y="4508205"/>
            <a:ext cx="9901038" cy="461665"/>
          </a:xfrm>
          <a:prstGeom prst="rect">
            <a:avLst/>
          </a:prstGeom>
          <a:noFill/>
        </p:spPr>
        <p:txBody>
          <a:bodyPr wrap="square" rtlCol="0">
            <a:spAutoFit/>
          </a:bodyPr>
          <a:lstStyle/>
          <a:p>
            <a:r>
              <a:rPr lang="en-US" sz="2400" dirty="0"/>
              <a:t>Exercises_Logic_Circuits_2021-2022.docx</a:t>
            </a:r>
          </a:p>
        </p:txBody>
      </p:sp>
    </p:spTree>
    <p:extLst>
      <p:ext uri="{BB962C8B-B14F-4D97-AF65-F5344CB8AC3E}">
        <p14:creationId xmlns:p14="http://schemas.microsoft.com/office/powerpoint/2010/main" val="343705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1310-A60F-4545-9E3D-32C307649404}"/>
              </a:ext>
            </a:extLst>
          </p:cNvPr>
          <p:cNvSpPr>
            <a:spLocks noGrp="1"/>
          </p:cNvSpPr>
          <p:nvPr>
            <p:ph type="title"/>
          </p:nvPr>
        </p:nvSpPr>
        <p:spPr/>
        <p:txBody>
          <a:bodyPr/>
          <a:lstStyle/>
          <a:p>
            <a:r>
              <a:rPr lang="en-US" dirty="0"/>
              <a:t>Problem statement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458548-72A2-4EEE-84F6-4B31408E3CB8}"/>
                  </a:ext>
                </a:extLst>
              </p:cNvPr>
              <p:cNvSpPr>
                <a:spLocks noGrp="1"/>
              </p:cNvSpPr>
              <p:nvPr>
                <p:ph idx="1"/>
              </p:nvPr>
            </p:nvSpPr>
            <p:spPr/>
            <p:txBody>
              <a:bodyPr anchor="ctr">
                <a:normAutofit/>
              </a:bodyPr>
              <a:lstStyle/>
              <a:p>
                <a:pPr algn="ctr"/>
                <a:r>
                  <a:rPr lang="en-US" sz="2400" dirty="0"/>
                  <a:t>For the given Boolean function, draw the logic circuit using derived gates. Then, simplify the function and draw the logic circuits associated to all the simplified forms of the initial function, using </a:t>
                </a:r>
                <a:r>
                  <a:rPr lang="en-US" sz="2400" i="1" dirty="0"/>
                  <a:t>only</a:t>
                </a:r>
                <a:r>
                  <a:rPr lang="en-US" sz="2400" dirty="0"/>
                  <a:t> basic gates.</a:t>
                </a:r>
                <a:r>
                  <a:rPr lang="en-US" sz="2400" dirty="0">
                    <a:latin typeface="Cambria Math" panose="02040503050406030204" pitchFamily="18" charset="0"/>
                    <a:ea typeface="Cambria Math" panose="02040503050406030204" pitchFamily="18" charset="0"/>
                  </a:rPr>
                  <a:t> </a:t>
                </a:r>
                <a:endParaRPr lang="en-US" sz="2400" b="0" i="1" dirty="0">
                  <a:latin typeface="Cambria Math" panose="02040503050406030204" pitchFamily="18" charset="0"/>
                </a:endParaRPr>
              </a:p>
              <a:p>
                <a:pPr algn="ct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𝑧</m:t>
                        </m:r>
                      </m:e>
                    </m:d>
                    <m:r>
                      <m:rPr>
                        <m:nor/>
                      </m:rPr>
                      <a:rPr lang="en-US" sz="2400" b="0" i="0" smtClean="0">
                        <a:latin typeface="Cambria Math" panose="02040503050406030204" pitchFamily="18" charset="0"/>
                        <a:ea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 </m:t>
                        </m:r>
                        <m:r>
                          <a:rPr lang="en-US" sz="2400" b="0" i="1" smtClean="0">
                            <a:latin typeface="Cambria Math" panose="02040503050406030204" pitchFamily="18" charset="0"/>
                          </a:rPr>
                          <m:t>𝑥</m:t>
                        </m:r>
                      </m:e>
                    </m:acc>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m:rPr>
                            <m:nor/>
                          </m:rPr>
                          <a:rPr lang="en-US" sz="2400" b="0" i="0" smtClean="0">
                            <a:latin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rPr>
                          <m:t>𝑧</m:t>
                        </m:r>
                      </m:e>
                    </m:d>
                    <m:r>
                      <m:rPr>
                        <m:nor/>
                      </m:rPr>
                      <a:rPr lang="en-US" sz="2400" b="0" i="0" smtClean="0">
                        <a:latin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r>
                      <m:rPr>
                        <m:nor/>
                      </m:rPr>
                      <a:rPr lang="en-US" sz="2400" b="0" i="0" smtClean="0">
                        <a:latin typeface="Cambria Math" panose="02040503050406030204" pitchFamily="18" charset="0"/>
                      </a:rPr>
                      <m:t> </m:t>
                    </m:r>
                    <m:r>
                      <m:rPr>
                        <m:nor/>
                      </m:rPr>
                      <a:rPr lang="en-US" sz="2400"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r>
                      <a:rPr lang="en-US" sz="2400" b="0" i="1" smtClean="0">
                        <a:latin typeface="Cambria Math" panose="02040503050406030204" pitchFamily="18" charset="0"/>
                      </a:rPr>
                      <m:t>)</m:t>
                    </m:r>
                  </m:oMath>
                </a14:m>
                <a:endParaRPr lang="en-US" sz="2400" dirty="0"/>
              </a:p>
            </p:txBody>
          </p:sp>
        </mc:Choice>
        <mc:Fallback>
          <p:sp>
            <p:nvSpPr>
              <p:cNvPr id="3" name="Content Placeholder 2">
                <a:extLst>
                  <a:ext uri="{FF2B5EF4-FFF2-40B4-BE49-F238E27FC236}">
                    <a16:creationId xmlns:a16="http://schemas.microsoft.com/office/drawing/2014/main" id="{A9458548-72A2-4EEE-84F6-4B31408E3CB8}"/>
                  </a:ext>
                </a:extLst>
              </p:cNvPr>
              <p:cNvSpPr>
                <a:spLocks noGrp="1" noRot="1" noChangeAspect="1" noMove="1" noResize="1" noEditPoints="1" noAdjustHandles="1" noChangeArrowheads="1" noChangeShapeType="1" noTextEdit="1"/>
              </p:cNvSpPr>
              <p:nvPr>
                <p:ph idx="1"/>
              </p:nvPr>
            </p:nvSpPr>
            <p:spPr>
              <a:blipFill>
                <a:blip r:embed="rId2"/>
                <a:stretch>
                  <a:fillRect r="-121"/>
                </a:stretch>
              </a:blipFill>
            </p:spPr>
            <p:txBody>
              <a:bodyPr/>
              <a:lstStyle/>
              <a:p>
                <a:r>
                  <a:rPr lang="en-US">
                    <a:noFill/>
                  </a:rPr>
                  <a:t> </a:t>
                </a:r>
              </a:p>
            </p:txBody>
          </p:sp>
        </mc:Fallback>
      </mc:AlternateContent>
    </p:spTree>
    <p:extLst>
      <p:ext uri="{BB962C8B-B14F-4D97-AF65-F5344CB8AC3E}">
        <p14:creationId xmlns:p14="http://schemas.microsoft.com/office/powerpoint/2010/main" val="232754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5B88-BAC4-462B-B749-40D8E85D9C31}"/>
              </a:ext>
            </a:extLst>
          </p:cNvPr>
          <p:cNvSpPr>
            <a:spLocks noGrp="1"/>
          </p:cNvSpPr>
          <p:nvPr>
            <p:ph type="title"/>
          </p:nvPr>
        </p:nvSpPr>
        <p:spPr/>
        <p:txBody>
          <a:bodyPr/>
          <a:lstStyle/>
          <a:p>
            <a:r>
              <a:rPr lang="en-US" dirty="0"/>
              <a:t>How do we start?</a:t>
            </a:r>
          </a:p>
        </p:txBody>
      </p:sp>
      <p:sp>
        <p:nvSpPr>
          <p:cNvPr id="3" name="Content Placeholder 2">
            <a:extLst>
              <a:ext uri="{FF2B5EF4-FFF2-40B4-BE49-F238E27FC236}">
                <a16:creationId xmlns:a16="http://schemas.microsoft.com/office/drawing/2014/main" id="{A31B63A7-1D0B-4C99-A796-70230E54859A}"/>
              </a:ext>
            </a:extLst>
          </p:cNvPr>
          <p:cNvSpPr>
            <a:spLocks noGrp="1"/>
          </p:cNvSpPr>
          <p:nvPr>
            <p:ph idx="1"/>
          </p:nvPr>
        </p:nvSpPr>
        <p:spPr/>
        <p:txBody>
          <a:bodyPr anchor="ctr">
            <a:normAutofit/>
          </a:bodyPr>
          <a:lstStyle/>
          <a:p>
            <a:pPr algn="just"/>
            <a:r>
              <a:rPr lang="en-US" sz="2400" dirty="0"/>
              <a:t>We begin by tackling the </a:t>
            </a:r>
            <a:r>
              <a:rPr lang="en-US" sz="2400" dirty="0" err="1"/>
              <a:t>parantheses</a:t>
            </a:r>
            <a:r>
              <a:rPr lang="en-US" sz="2400" dirty="0"/>
              <a:t>, then the conjunctions with the literals from the front, and the last thing is uniting them into a disjunction (using the </a:t>
            </a:r>
            <a:r>
              <a:rPr lang="en-US" sz="2400" i="1" dirty="0"/>
              <a:t>or</a:t>
            </a:r>
            <a:r>
              <a:rPr lang="en-US" sz="2400" dirty="0"/>
              <a:t> gates, which, as we know, can have several input wires – </a:t>
            </a:r>
            <a:r>
              <a:rPr lang="en-US" sz="2400" dirty="0" err="1"/>
              <a:t>i.e</a:t>
            </a:r>
            <a:r>
              <a:rPr lang="en-US" sz="2400" dirty="0"/>
              <a:t> 3).</a:t>
            </a:r>
          </a:p>
        </p:txBody>
      </p:sp>
    </p:spTree>
    <p:extLst>
      <p:ext uri="{BB962C8B-B14F-4D97-AF65-F5344CB8AC3E}">
        <p14:creationId xmlns:p14="http://schemas.microsoft.com/office/powerpoint/2010/main" val="55657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A3E60E-B3C6-407D-A05E-41BA12B0E2A7}"/>
              </a:ext>
            </a:extLst>
          </p:cNvPr>
          <p:cNvSpPr/>
          <p:nvPr/>
        </p:nvSpPr>
        <p:spPr>
          <a:xfrm>
            <a:off x="903315" y="844961"/>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DFB85BD-9726-48A3-BDA0-B0BFB07BAB1B}"/>
              </a:ext>
            </a:extLst>
          </p:cNvPr>
          <p:cNvSpPr/>
          <p:nvPr/>
        </p:nvSpPr>
        <p:spPr>
          <a:xfrm>
            <a:off x="903315" y="2643429"/>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8D8EA-EF9B-431B-8762-8447BF0E181E}"/>
              </a:ext>
            </a:extLst>
          </p:cNvPr>
          <p:cNvSpPr/>
          <p:nvPr/>
        </p:nvSpPr>
        <p:spPr>
          <a:xfrm>
            <a:off x="903315" y="5068426"/>
            <a:ext cx="199506" cy="19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A00DF03-1E99-41D9-95B2-E2EEC3D2274F}"/>
              </a:ext>
            </a:extLst>
          </p:cNvPr>
          <p:cNvCxnSpPr>
            <a:cxnSpLocks/>
            <a:stCxn id="5" idx="3"/>
          </p:cNvCxnSpPr>
          <p:nvPr/>
        </p:nvCxnSpPr>
        <p:spPr>
          <a:xfrm>
            <a:off x="1102821" y="944714"/>
            <a:ext cx="353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5DEE4E-5C7A-4F42-B8AC-2D9863FBC103}"/>
              </a:ext>
            </a:extLst>
          </p:cNvPr>
          <p:cNvCxnSpPr>
            <a:cxnSpLocks/>
          </p:cNvCxnSpPr>
          <p:nvPr/>
        </p:nvCxnSpPr>
        <p:spPr>
          <a:xfrm flipV="1">
            <a:off x="1102821" y="2743181"/>
            <a:ext cx="406769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BCA033-D585-40F4-B9B0-581F697B43E5}"/>
              </a:ext>
            </a:extLst>
          </p:cNvPr>
          <p:cNvCxnSpPr>
            <a:cxnSpLocks/>
          </p:cNvCxnSpPr>
          <p:nvPr/>
        </p:nvCxnSpPr>
        <p:spPr>
          <a:xfrm>
            <a:off x="1102821" y="5187539"/>
            <a:ext cx="45138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32071E7-67E7-49E1-848E-F5222F955E83}"/>
              </a:ext>
            </a:extLst>
          </p:cNvPr>
          <p:cNvSpPr txBox="1"/>
          <p:nvPr/>
        </p:nvSpPr>
        <p:spPr>
          <a:xfrm>
            <a:off x="441052" y="713881"/>
            <a:ext cx="487679" cy="461665"/>
          </a:xfrm>
          <a:prstGeom prst="rect">
            <a:avLst/>
          </a:prstGeom>
          <a:noFill/>
        </p:spPr>
        <p:txBody>
          <a:bodyPr wrap="square" rtlCol="0">
            <a:spAutoFit/>
          </a:bodyPr>
          <a:lstStyle/>
          <a:p>
            <a:r>
              <a:rPr lang="en-US" sz="2400" dirty="0"/>
              <a:t>x</a:t>
            </a:r>
          </a:p>
        </p:txBody>
      </p:sp>
      <p:sp>
        <p:nvSpPr>
          <p:cNvPr id="13" name="TextBox 12">
            <a:extLst>
              <a:ext uri="{FF2B5EF4-FFF2-40B4-BE49-F238E27FC236}">
                <a16:creationId xmlns:a16="http://schemas.microsoft.com/office/drawing/2014/main" id="{1D74FE75-B4FE-4183-AEB4-58028EFC3843}"/>
              </a:ext>
            </a:extLst>
          </p:cNvPr>
          <p:cNvSpPr txBox="1"/>
          <p:nvPr/>
        </p:nvSpPr>
        <p:spPr>
          <a:xfrm>
            <a:off x="415636" y="2512349"/>
            <a:ext cx="487679" cy="461665"/>
          </a:xfrm>
          <a:prstGeom prst="rect">
            <a:avLst/>
          </a:prstGeom>
          <a:noFill/>
        </p:spPr>
        <p:txBody>
          <a:bodyPr wrap="square" rtlCol="0">
            <a:spAutoFit/>
          </a:bodyPr>
          <a:lstStyle/>
          <a:p>
            <a:r>
              <a:rPr lang="en-US" sz="2400" dirty="0"/>
              <a:t>y</a:t>
            </a:r>
          </a:p>
        </p:txBody>
      </p:sp>
      <p:sp>
        <p:nvSpPr>
          <p:cNvPr id="14" name="TextBox 13">
            <a:extLst>
              <a:ext uri="{FF2B5EF4-FFF2-40B4-BE49-F238E27FC236}">
                <a16:creationId xmlns:a16="http://schemas.microsoft.com/office/drawing/2014/main" id="{AD414332-64B5-44F3-A6D5-CACE5AE70582}"/>
              </a:ext>
            </a:extLst>
          </p:cNvPr>
          <p:cNvSpPr txBox="1"/>
          <p:nvPr/>
        </p:nvSpPr>
        <p:spPr>
          <a:xfrm>
            <a:off x="411717" y="4937345"/>
            <a:ext cx="487679" cy="461665"/>
          </a:xfrm>
          <a:prstGeom prst="rect">
            <a:avLst/>
          </a:prstGeom>
          <a:noFill/>
        </p:spPr>
        <p:txBody>
          <a:bodyPr wrap="square" rtlCol="0">
            <a:spAutoFit/>
          </a:bodyPr>
          <a:lstStyle/>
          <a:p>
            <a:r>
              <a:rPr lang="en-US" sz="2400" dirty="0"/>
              <a:t>z</a:t>
            </a:r>
          </a:p>
        </p:txBody>
      </p:sp>
      <p:sp>
        <p:nvSpPr>
          <p:cNvPr id="16" name="Arc 15">
            <a:extLst>
              <a:ext uri="{FF2B5EF4-FFF2-40B4-BE49-F238E27FC236}">
                <a16:creationId xmlns:a16="http://schemas.microsoft.com/office/drawing/2014/main" id="{803E7A84-D075-4DAD-BA74-32A574ACF534}"/>
              </a:ext>
            </a:extLst>
          </p:cNvPr>
          <p:cNvSpPr/>
          <p:nvPr/>
        </p:nvSpPr>
        <p:spPr>
          <a:xfrm rot="1720558" flipH="1" flipV="1">
            <a:off x="1792758" y="2246446"/>
            <a:ext cx="531130" cy="7939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48DCB529-869A-4CFA-952F-B486A0E11DDB}"/>
              </a:ext>
            </a:extLst>
          </p:cNvPr>
          <p:cNvSpPr/>
          <p:nvPr/>
        </p:nvSpPr>
        <p:spPr>
          <a:xfrm rot="1720558" flipH="1" flipV="1">
            <a:off x="1460248" y="2246446"/>
            <a:ext cx="531130" cy="7939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67239A6D-20D2-44D5-A792-CC41F2507496}"/>
              </a:ext>
            </a:extLst>
          </p:cNvPr>
          <p:cNvSpPr/>
          <p:nvPr/>
        </p:nvSpPr>
        <p:spPr>
          <a:xfrm rot="1720558" flipH="1" flipV="1">
            <a:off x="1481030" y="4656918"/>
            <a:ext cx="531130" cy="7939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8CE31DDC-AB60-4A3C-BFD5-26F1E10F6AEC}"/>
              </a:ext>
            </a:extLst>
          </p:cNvPr>
          <p:cNvSpPr/>
          <p:nvPr/>
        </p:nvSpPr>
        <p:spPr>
          <a:xfrm rot="1720558" flipH="1" flipV="1">
            <a:off x="3816443" y="2246445"/>
            <a:ext cx="531130" cy="7939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13A8816-882B-420F-8AF8-5C0B005E088D}"/>
              </a:ext>
            </a:extLst>
          </p:cNvPr>
          <p:cNvCxnSpPr>
            <a:cxnSpLocks/>
          </p:cNvCxnSpPr>
          <p:nvPr/>
        </p:nvCxnSpPr>
        <p:spPr>
          <a:xfrm>
            <a:off x="1485206" y="944714"/>
            <a:ext cx="0" cy="1567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6B6467-7526-4234-A8AC-655D2CED5E58}"/>
              </a:ext>
            </a:extLst>
          </p:cNvPr>
          <p:cNvCxnSpPr>
            <a:cxnSpLocks/>
            <a:stCxn id="17" idx="0"/>
            <a:endCxn id="18" idx="2"/>
          </p:cNvCxnSpPr>
          <p:nvPr/>
        </p:nvCxnSpPr>
        <p:spPr>
          <a:xfrm flipH="1">
            <a:off x="1513602" y="2991720"/>
            <a:ext cx="21717" cy="193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384B6B-661E-486A-9040-03CEA2395EC6}"/>
              </a:ext>
            </a:extLst>
          </p:cNvPr>
          <p:cNvCxnSpPr>
            <a:cxnSpLocks/>
          </p:cNvCxnSpPr>
          <p:nvPr/>
        </p:nvCxnSpPr>
        <p:spPr>
          <a:xfrm flipH="1">
            <a:off x="1514061" y="5399010"/>
            <a:ext cx="10628" cy="628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57067B-6DEC-4BAB-9269-4F9B538C13FF}"/>
              </a:ext>
            </a:extLst>
          </p:cNvPr>
          <p:cNvCxnSpPr>
            <a:cxnSpLocks/>
          </p:cNvCxnSpPr>
          <p:nvPr/>
        </p:nvCxnSpPr>
        <p:spPr>
          <a:xfrm>
            <a:off x="1514058" y="6027684"/>
            <a:ext cx="553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EF3A91-340C-4F8C-8879-68664DE8ED28}"/>
              </a:ext>
            </a:extLst>
          </p:cNvPr>
          <p:cNvCxnSpPr>
            <a:cxnSpLocks/>
          </p:cNvCxnSpPr>
          <p:nvPr/>
        </p:nvCxnSpPr>
        <p:spPr>
          <a:xfrm>
            <a:off x="1859279" y="2974014"/>
            <a:ext cx="0" cy="221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AAAC01-FB10-4599-AA3E-2E5AB9063FAE}"/>
              </a:ext>
            </a:extLst>
          </p:cNvPr>
          <p:cNvCxnSpPr>
            <a:cxnSpLocks/>
            <a:endCxn id="16" idx="2"/>
          </p:cNvCxnSpPr>
          <p:nvPr/>
        </p:nvCxnSpPr>
        <p:spPr>
          <a:xfrm>
            <a:off x="1811312" y="1328270"/>
            <a:ext cx="14018" cy="118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926CED-52C4-4AFB-B115-786C72DC587D}"/>
              </a:ext>
            </a:extLst>
          </p:cNvPr>
          <p:cNvCxnSpPr>
            <a:cxnSpLocks/>
          </p:cNvCxnSpPr>
          <p:nvPr/>
        </p:nvCxnSpPr>
        <p:spPr>
          <a:xfrm>
            <a:off x="1813447" y="1332789"/>
            <a:ext cx="24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Moon 1">
            <a:extLst>
              <a:ext uri="{FF2B5EF4-FFF2-40B4-BE49-F238E27FC236}">
                <a16:creationId xmlns:a16="http://schemas.microsoft.com/office/drawing/2014/main" id="{B9E00E7A-3AEF-4E62-963E-5C0ED8F5CFB9}"/>
              </a:ext>
            </a:extLst>
          </p:cNvPr>
          <p:cNvSpPr/>
          <p:nvPr/>
        </p:nvSpPr>
        <p:spPr>
          <a:xfrm flipH="1">
            <a:off x="4160422" y="713881"/>
            <a:ext cx="690148" cy="824396"/>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oon 2">
            <a:extLst>
              <a:ext uri="{FF2B5EF4-FFF2-40B4-BE49-F238E27FC236}">
                <a16:creationId xmlns:a16="http://schemas.microsoft.com/office/drawing/2014/main" id="{29F5B166-A9C9-466A-A2DB-69930C28D2F2}"/>
              </a:ext>
            </a:extLst>
          </p:cNvPr>
          <p:cNvSpPr/>
          <p:nvPr/>
        </p:nvSpPr>
        <p:spPr>
          <a:xfrm flipH="1">
            <a:off x="4064579" y="704100"/>
            <a:ext cx="432262" cy="824395"/>
          </a:xfrm>
          <a:prstGeom prst="mo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99059BBD-BBD3-467B-A9A1-2B5D69D1F2C1}"/>
              </a:ext>
            </a:extLst>
          </p:cNvPr>
          <p:cNvSpPr/>
          <p:nvPr/>
        </p:nvSpPr>
        <p:spPr>
          <a:xfrm rot="5400000">
            <a:off x="2626822" y="1026327"/>
            <a:ext cx="496964" cy="6110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8EFF337-6925-4DBE-A3E8-C1A2CAD6D373}"/>
              </a:ext>
            </a:extLst>
          </p:cNvPr>
          <p:cNvSpPr/>
          <p:nvPr/>
        </p:nvSpPr>
        <p:spPr>
          <a:xfrm>
            <a:off x="3168470" y="1228518"/>
            <a:ext cx="189208" cy="18920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B13B523F-A2E7-41D1-BCDC-2A287406EFC2}"/>
              </a:ext>
            </a:extLst>
          </p:cNvPr>
          <p:cNvCxnSpPr>
            <a:cxnSpLocks/>
            <a:stCxn id="2" idx="1"/>
          </p:cNvCxnSpPr>
          <p:nvPr/>
        </p:nvCxnSpPr>
        <p:spPr>
          <a:xfrm>
            <a:off x="4850570" y="1126079"/>
            <a:ext cx="124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8BF7A6-59A7-495A-BD0D-22A62C632504}"/>
              </a:ext>
            </a:extLst>
          </p:cNvPr>
          <p:cNvCxnSpPr>
            <a:cxnSpLocks/>
          </p:cNvCxnSpPr>
          <p:nvPr/>
        </p:nvCxnSpPr>
        <p:spPr>
          <a:xfrm>
            <a:off x="5170516" y="1580319"/>
            <a:ext cx="0" cy="1162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F4BB2-768C-4E81-BC6A-E67709C739C8}"/>
              </a:ext>
            </a:extLst>
          </p:cNvPr>
          <p:cNvCxnSpPr>
            <a:cxnSpLocks/>
          </p:cNvCxnSpPr>
          <p:nvPr/>
        </p:nvCxnSpPr>
        <p:spPr>
          <a:xfrm flipV="1">
            <a:off x="5170516" y="1581522"/>
            <a:ext cx="925484"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Flowchart: Delay 54">
            <a:extLst>
              <a:ext uri="{FF2B5EF4-FFF2-40B4-BE49-F238E27FC236}">
                <a16:creationId xmlns:a16="http://schemas.microsoft.com/office/drawing/2014/main" id="{00031D77-FBE3-49AD-BD74-48CA15127101}"/>
              </a:ext>
            </a:extLst>
          </p:cNvPr>
          <p:cNvSpPr/>
          <p:nvPr/>
        </p:nvSpPr>
        <p:spPr>
          <a:xfrm>
            <a:off x="6096000" y="910928"/>
            <a:ext cx="744271" cy="82438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CFF8DA3A-524D-4DD6-BE86-96A0D11EB6EC}"/>
              </a:ext>
            </a:extLst>
          </p:cNvPr>
          <p:cNvCxnSpPr>
            <a:cxnSpLocks/>
          </p:cNvCxnSpPr>
          <p:nvPr/>
        </p:nvCxnSpPr>
        <p:spPr>
          <a:xfrm>
            <a:off x="3840479" y="944713"/>
            <a:ext cx="0" cy="1586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8C08BB-89AB-440E-B563-031A839BB5BC}"/>
              </a:ext>
            </a:extLst>
          </p:cNvPr>
          <p:cNvCxnSpPr>
            <a:cxnSpLocks/>
          </p:cNvCxnSpPr>
          <p:nvPr/>
        </p:nvCxnSpPr>
        <p:spPr>
          <a:xfrm flipH="1">
            <a:off x="3840479" y="2974014"/>
            <a:ext cx="16624" cy="671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8B2DD60-922E-407A-B02D-8632B79089B7}"/>
              </a:ext>
            </a:extLst>
          </p:cNvPr>
          <p:cNvCxnSpPr>
            <a:cxnSpLocks/>
          </p:cNvCxnSpPr>
          <p:nvPr/>
        </p:nvCxnSpPr>
        <p:spPr>
          <a:xfrm>
            <a:off x="3857103" y="3666843"/>
            <a:ext cx="246057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Isosceles Triangle 60">
            <a:extLst>
              <a:ext uri="{FF2B5EF4-FFF2-40B4-BE49-F238E27FC236}">
                <a16:creationId xmlns:a16="http://schemas.microsoft.com/office/drawing/2014/main" id="{97D010A5-D30B-493F-844D-47286C542873}"/>
              </a:ext>
            </a:extLst>
          </p:cNvPr>
          <p:cNvSpPr/>
          <p:nvPr/>
        </p:nvSpPr>
        <p:spPr>
          <a:xfrm rot="5400000">
            <a:off x="4534264" y="3342805"/>
            <a:ext cx="496964" cy="6110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13F22D-B410-4CF0-A376-DDAEADCB35C3}"/>
              </a:ext>
            </a:extLst>
          </p:cNvPr>
          <p:cNvSpPr/>
          <p:nvPr/>
        </p:nvSpPr>
        <p:spPr>
          <a:xfrm>
            <a:off x="5075912" y="3544996"/>
            <a:ext cx="189208" cy="18920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1027411C-418B-4980-BDB3-CBAC103583F0}"/>
              </a:ext>
            </a:extLst>
          </p:cNvPr>
          <p:cNvCxnSpPr>
            <a:cxnSpLocks/>
            <a:endCxn id="71" idx="2"/>
          </p:cNvCxnSpPr>
          <p:nvPr/>
        </p:nvCxnSpPr>
        <p:spPr>
          <a:xfrm>
            <a:off x="2793075" y="2751497"/>
            <a:ext cx="970" cy="2215291"/>
          </a:xfrm>
          <a:prstGeom prst="line">
            <a:avLst/>
          </a:prstGeom>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0B15356A-0A14-4A2A-AC5F-30C178749531}"/>
              </a:ext>
            </a:extLst>
          </p:cNvPr>
          <p:cNvSpPr/>
          <p:nvPr/>
        </p:nvSpPr>
        <p:spPr>
          <a:xfrm rot="10800000">
            <a:off x="2544593" y="3264479"/>
            <a:ext cx="496964" cy="6110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7E05B5A-642A-4B20-9ECF-5F2ACD3BE960}"/>
              </a:ext>
            </a:extLst>
          </p:cNvPr>
          <p:cNvSpPr/>
          <p:nvPr/>
        </p:nvSpPr>
        <p:spPr>
          <a:xfrm rot="5400000">
            <a:off x="2704449" y="3819492"/>
            <a:ext cx="189208" cy="18920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617AC680-D3A3-4D67-A06D-1167B2C78FBA}"/>
              </a:ext>
            </a:extLst>
          </p:cNvPr>
          <p:cNvCxnSpPr>
            <a:cxnSpLocks/>
          </p:cNvCxnSpPr>
          <p:nvPr/>
        </p:nvCxnSpPr>
        <p:spPr>
          <a:xfrm>
            <a:off x="2785634" y="4300955"/>
            <a:ext cx="2363621"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Arc 70">
            <a:extLst>
              <a:ext uri="{FF2B5EF4-FFF2-40B4-BE49-F238E27FC236}">
                <a16:creationId xmlns:a16="http://schemas.microsoft.com/office/drawing/2014/main" id="{B3FA96E3-583E-49C1-92F2-389B48D6BBBD}"/>
              </a:ext>
            </a:extLst>
          </p:cNvPr>
          <p:cNvSpPr/>
          <p:nvPr/>
        </p:nvSpPr>
        <p:spPr>
          <a:xfrm rot="1720558" flipH="1" flipV="1">
            <a:off x="2761473" y="4697239"/>
            <a:ext cx="531130" cy="7939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277970B0-AF2A-477E-B69B-C69C333CFD6C}"/>
              </a:ext>
            </a:extLst>
          </p:cNvPr>
          <p:cNvCxnSpPr>
            <a:cxnSpLocks/>
          </p:cNvCxnSpPr>
          <p:nvPr/>
        </p:nvCxnSpPr>
        <p:spPr>
          <a:xfrm>
            <a:off x="2838208" y="5444037"/>
            <a:ext cx="105" cy="220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EE3B357-975A-4310-A91A-938B0F7DEF6C}"/>
              </a:ext>
            </a:extLst>
          </p:cNvPr>
          <p:cNvCxnSpPr>
            <a:cxnSpLocks/>
          </p:cNvCxnSpPr>
          <p:nvPr/>
        </p:nvCxnSpPr>
        <p:spPr>
          <a:xfrm>
            <a:off x="2838208" y="5646939"/>
            <a:ext cx="2311047"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Flowchart: Delay 86">
            <a:extLst>
              <a:ext uri="{FF2B5EF4-FFF2-40B4-BE49-F238E27FC236}">
                <a16:creationId xmlns:a16="http://schemas.microsoft.com/office/drawing/2014/main" id="{315AEF5C-E8F5-4AC8-B9D9-2CF1AB5B3B70}"/>
              </a:ext>
            </a:extLst>
          </p:cNvPr>
          <p:cNvSpPr/>
          <p:nvPr/>
        </p:nvSpPr>
        <p:spPr>
          <a:xfrm>
            <a:off x="5149255" y="4952996"/>
            <a:ext cx="744271" cy="82438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8711D5C8-F149-4105-AE64-D3292BCDDBDD}"/>
              </a:ext>
            </a:extLst>
          </p:cNvPr>
          <p:cNvSpPr/>
          <p:nvPr/>
        </p:nvSpPr>
        <p:spPr>
          <a:xfrm>
            <a:off x="5893526" y="5254829"/>
            <a:ext cx="189208" cy="189208"/>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9F751FF0-9895-4E0C-A6C7-BE82551E541C}"/>
              </a:ext>
            </a:extLst>
          </p:cNvPr>
          <p:cNvCxnSpPr>
            <a:cxnSpLocks/>
          </p:cNvCxnSpPr>
          <p:nvPr/>
        </p:nvCxnSpPr>
        <p:spPr>
          <a:xfrm>
            <a:off x="6082734" y="5349433"/>
            <a:ext cx="961823"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Flowchart: Delay 92">
            <a:extLst>
              <a:ext uri="{FF2B5EF4-FFF2-40B4-BE49-F238E27FC236}">
                <a16:creationId xmlns:a16="http://schemas.microsoft.com/office/drawing/2014/main" id="{5C5B3E85-76CF-4867-8762-7C822E452798}"/>
              </a:ext>
            </a:extLst>
          </p:cNvPr>
          <p:cNvSpPr/>
          <p:nvPr/>
        </p:nvSpPr>
        <p:spPr>
          <a:xfrm>
            <a:off x="6913925" y="5259884"/>
            <a:ext cx="744271" cy="82438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62D5D4B-9923-4C95-AE61-1CEADE79652E}"/>
              </a:ext>
            </a:extLst>
          </p:cNvPr>
          <p:cNvCxnSpPr>
            <a:cxnSpLocks/>
          </p:cNvCxnSpPr>
          <p:nvPr/>
        </p:nvCxnSpPr>
        <p:spPr>
          <a:xfrm flipV="1">
            <a:off x="7658196" y="5645825"/>
            <a:ext cx="1115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D15C82C-DB83-4C70-910C-978A6BA2E6E6}"/>
              </a:ext>
            </a:extLst>
          </p:cNvPr>
          <p:cNvCxnSpPr>
            <a:cxnSpLocks/>
          </p:cNvCxnSpPr>
          <p:nvPr/>
        </p:nvCxnSpPr>
        <p:spPr>
          <a:xfrm>
            <a:off x="4107143" y="4720756"/>
            <a:ext cx="1" cy="44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6CD474C-D68A-4C1B-8908-9EAE3C84BECC}"/>
              </a:ext>
            </a:extLst>
          </p:cNvPr>
          <p:cNvCxnSpPr>
            <a:cxnSpLocks/>
          </p:cNvCxnSpPr>
          <p:nvPr/>
        </p:nvCxnSpPr>
        <p:spPr>
          <a:xfrm>
            <a:off x="4120180" y="4720756"/>
            <a:ext cx="102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83FA10B-F95A-4A16-B044-1B86FE5132A0}"/>
              </a:ext>
            </a:extLst>
          </p:cNvPr>
          <p:cNvCxnSpPr>
            <a:cxnSpLocks/>
          </p:cNvCxnSpPr>
          <p:nvPr/>
        </p:nvCxnSpPr>
        <p:spPr>
          <a:xfrm>
            <a:off x="8773821" y="4454158"/>
            <a:ext cx="1" cy="1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FC17617-5104-4AA6-B715-B4A0B2A038E4}"/>
              </a:ext>
            </a:extLst>
          </p:cNvPr>
          <p:cNvCxnSpPr>
            <a:cxnSpLocks/>
          </p:cNvCxnSpPr>
          <p:nvPr/>
        </p:nvCxnSpPr>
        <p:spPr>
          <a:xfrm>
            <a:off x="5453909" y="4395066"/>
            <a:ext cx="863764"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Moon 118">
            <a:extLst>
              <a:ext uri="{FF2B5EF4-FFF2-40B4-BE49-F238E27FC236}">
                <a16:creationId xmlns:a16="http://schemas.microsoft.com/office/drawing/2014/main" id="{0DE7EC59-1795-46EF-812C-1C3E38A2E44F}"/>
              </a:ext>
            </a:extLst>
          </p:cNvPr>
          <p:cNvSpPr/>
          <p:nvPr/>
        </p:nvSpPr>
        <p:spPr>
          <a:xfrm flipH="1">
            <a:off x="4763761" y="4041960"/>
            <a:ext cx="690148" cy="824396"/>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Moon 119">
            <a:extLst>
              <a:ext uri="{FF2B5EF4-FFF2-40B4-BE49-F238E27FC236}">
                <a16:creationId xmlns:a16="http://schemas.microsoft.com/office/drawing/2014/main" id="{16953456-6753-471F-843A-FF41D9BECE54}"/>
              </a:ext>
            </a:extLst>
          </p:cNvPr>
          <p:cNvSpPr/>
          <p:nvPr/>
        </p:nvSpPr>
        <p:spPr>
          <a:xfrm flipH="1">
            <a:off x="4667918" y="4032179"/>
            <a:ext cx="432262" cy="824395"/>
          </a:xfrm>
          <a:prstGeom prst="moon">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lowchart: Delay 124">
            <a:extLst>
              <a:ext uri="{FF2B5EF4-FFF2-40B4-BE49-F238E27FC236}">
                <a16:creationId xmlns:a16="http://schemas.microsoft.com/office/drawing/2014/main" id="{6FC7B8F3-554D-48F6-AEF7-9BA03543C596}"/>
              </a:ext>
            </a:extLst>
          </p:cNvPr>
          <p:cNvSpPr/>
          <p:nvPr/>
        </p:nvSpPr>
        <p:spPr>
          <a:xfrm>
            <a:off x="6232208" y="3603230"/>
            <a:ext cx="744271" cy="82438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DBB01BB0-757E-4956-BBEB-35DC1E473BA5}"/>
              </a:ext>
            </a:extLst>
          </p:cNvPr>
          <p:cNvCxnSpPr>
            <a:cxnSpLocks/>
          </p:cNvCxnSpPr>
          <p:nvPr/>
        </p:nvCxnSpPr>
        <p:spPr>
          <a:xfrm flipV="1">
            <a:off x="6976479" y="3959093"/>
            <a:ext cx="25110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0493C3-67DE-418A-8AFD-00B4994913C4}"/>
              </a:ext>
            </a:extLst>
          </p:cNvPr>
          <p:cNvCxnSpPr>
            <a:cxnSpLocks/>
          </p:cNvCxnSpPr>
          <p:nvPr/>
        </p:nvCxnSpPr>
        <p:spPr>
          <a:xfrm flipV="1">
            <a:off x="8773821" y="4444376"/>
            <a:ext cx="7137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43DB95E-E61B-4C33-AFE6-D846982DE867}"/>
              </a:ext>
            </a:extLst>
          </p:cNvPr>
          <p:cNvCxnSpPr>
            <a:cxnSpLocks/>
          </p:cNvCxnSpPr>
          <p:nvPr/>
        </p:nvCxnSpPr>
        <p:spPr>
          <a:xfrm flipV="1">
            <a:off x="6802238" y="1319386"/>
            <a:ext cx="197158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5293938-3B30-4905-90F7-1E3FDE0140DB}"/>
              </a:ext>
            </a:extLst>
          </p:cNvPr>
          <p:cNvCxnSpPr>
            <a:cxnSpLocks/>
          </p:cNvCxnSpPr>
          <p:nvPr/>
        </p:nvCxnSpPr>
        <p:spPr>
          <a:xfrm>
            <a:off x="8773821" y="1329702"/>
            <a:ext cx="0" cy="1980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7D13A88-6AEF-42DF-8DD8-1AFEDCE6BAF6}"/>
              </a:ext>
            </a:extLst>
          </p:cNvPr>
          <p:cNvCxnSpPr>
            <a:cxnSpLocks/>
          </p:cNvCxnSpPr>
          <p:nvPr/>
        </p:nvCxnSpPr>
        <p:spPr>
          <a:xfrm flipV="1">
            <a:off x="8773821" y="3358369"/>
            <a:ext cx="713730" cy="1"/>
          </a:xfrm>
          <a:prstGeom prst="line">
            <a:avLst/>
          </a:prstGeom>
        </p:spPr>
        <p:style>
          <a:lnRef idx="1">
            <a:schemeClr val="accent1"/>
          </a:lnRef>
          <a:fillRef idx="0">
            <a:schemeClr val="accent1"/>
          </a:fillRef>
          <a:effectRef idx="0">
            <a:schemeClr val="accent1"/>
          </a:effectRef>
          <a:fontRef idx="minor">
            <a:schemeClr val="tx1"/>
          </a:fontRef>
        </p:style>
      </p:cxnSp>
      <p:sp>
        <p:nvSpPr>
          <p:cNvPr id="137" name="Moon 136">
            <a:extLst>
              <a:ext uri="{FF2B5EF4-FFF2-40B4-BE49-F238E27FC236}">
                <a16:creationId xmlns:a16="http://schemas.microsoft.com/office/drawing/2014/main" id="{B815B8CF-E33F-4F67-ABE1-67ABA118959F}"/>
              </a:ext>
            </a:extLst>
          </p:cNvPr>
          <p:cNvSpPr/>
          <p:nvPr/>
        </p:nvSpPr>
        <p:spPr>
          <a:xfrm flipH="1">
            <a:off x="9302333" y="3113928"/>
            <a:ext cx="1068293" cy="1504565"/>
          </a:xfrm>
          <a:prstGeom prst="moon">
            <a:avLst>
              <a:gd name="adj" fmla="val 7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6A4AA5E7-B1C5-4334-889C-1316CAF2E4DD}"/>
              </a:ext>
            </a:extLst>
          </p:cNvPr>
          <p:cNvCxnSpPr>
            <a:cxnSpLocks/>
          </p:cNvCxnSpPr>
          <p:nvPr/>
        </p:nvCxnSpPr>
        <p:spPr>
          <a:xfrm>
            <a:off x="10370626" y="3851927"/>
            <a:ext cx="1400196" cy="7215"/>
          </a:xfrm>
          <a:prstGeom prst="line">
            <a:avLst/>
          </a:prstGeom>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674B055D-F9C2-4B98-A3D0-734E21A7CEBD}"/>
              </a:ext>
            </a:extLst>
          </p:cNvPr>
          <p:cNvSpPr txBox="1"/>
          <p:nvPr/>
        </p:nvSpPr>
        <p:spPr>
          <a:xfrm>
            <a:off x="10753467" y="3372397"/>
            <a:ext cx="874178" cy="461665"/>
          </a:xfrm>
          <a:prstGeom prst="rect">
            <a:avLst/>
          </a:prstGeom>
          <a:noFill/>
        </p:spPr>
        <p:txBody>
          <a:bodyPr wrap="square" rtlCol="0">
            <a:spAutoFit/>
          </a:bodyPr>
          <a:lstStyle/>
          <a:p>
            <a:r>
              <a:rPr lang="en-US" sz="2400" dirty="0"/>
              <a:t>f</a:t>
            </a:r>
            <a:endParaRPr lang="en-US" dirty="0"/>
          </a:p>
        </p:txBody>
      </p:sp>
      <p:sp>
        <p:nvSpPr>
          <p:cNvPr id="142" name="TextBox 141">
            <a:extLst>
              <a:ext uri="{FF2B5EF4-FFF2-40B4-BE49-F238E27FC236}">
                <a16:creationId xmlns:a16="http://schemas.microsoft.com/office/drawing/2014/main" id="{8443497F-B1E9-4849-BE21-BC3A32BE640E}"/>
              </a:ext>
            </a:extLst>
          </p:cNvPr>
          <p:cNvSpPr txBox="1"/>
          <p:nvPr/>
        </p:nvSpPr>
        <p:spPr>
          <a:xfrm>
            <a:off x="9730616" y="3590317"/>
            <a:ext cx="584414" cy="523220"/>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a:t>
            </a:r>
            <a:endParaRPr lang="en-US" dirty="0"/>
          </a:p>
        </p:txBody>
      </p:sp>
      <p:sp>
        <p:nvSpPr>
          <p:cNvPr id="143" name="TextBox 142">
            <a:extLst>
              <a:ext uri="{FF2B5EF4-FFF2-40B4-BE49-F238E27FC236}">
                <a16:creationId xmlns:a16="http://schemas.microsoft.com/office/drawing/2014/main" id="{4A300316-C145-49B8-AB24-E22C3A7CA2D0}"/>
              </a:ext>
            </a:extLst>
          </p:cNvPr>
          <p:cNvSpPr txBox="1"/>
          <p:nvPr/>
        </p:nvSpPr>
        <p:spPr>
          <a:xfrm rot="10800000">
            <a:off x="6037211" y="1116297"/>
            <a:ext cx="584414" cy="523220"/>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a:t>
            </a:r>
            <a:endParaRPr lang="en-US" dirty="0"/>
          </a:p>
        </p:txBody>
      </p:sp>
      <p:sp>
        <p:nvSpPr>
          <p:cNvPr id="144" name="TextBox 143">
            <a:extLst>
              <a:ext uri="{FF2B5EF4-FFF2-40B4-BE49-F238E27FC236}">
                <a16:creationId xmlns:a16="http://schemas.microsoft.com/office/drawing/2014/main" id="{47D9CB92-3757-42AE-81F5-68A8BC7337B5}"/>
              </a:ext>
            </a:extLst>
          </p:cNvPr>
          <p:cNvSpPr txBox="1"/>
          <p:nvPr/>
        </p:nvSpPr>
        <p:spPr>
          <a:xfrm rot="10800000">
            <a:off x="6200645" y="3815259"/>
            <a:ext cx="584414" cy="523220"/>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a:t>
            </a:r>
            <a:endParaRPr lang="en-US" dirty="0"/>
          </a:p>
        </p:txBody>
      </p:sp>
      <p:sp>
        <p:nvSpPr>
          <p:cNvPr id="145" name="TextBox 144">
            <a:extLst>
              <a:ext uri="{FF2B5EF4-FFF2-40B4-BE49-F238E27FC236}">
                <a16:creationId xmlns:a16="http://schemas.microsoft.com/office/drawing/2014/main" id="{00A4B5F8-B9E5-4B77-AE1A-DBE659DD27DF}"/>
              </a:ext>
            </a:extLst>
          </p:cNvPr>
          <p:cNvSpPr txBox="1"/>
          <p:nvPr/>
        </p:nvSpPr>
        <p:spPr>
          <a:xfrm rot="10800000">
            <a:off x="6913924" y="5451198"/>
            <a:ext cx="584414" cy="523220"/>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a:t>
            </a:r>
            <a:endParaRPr lang="en-US" dirty="0"/>
          </a:p>
        </p:txBody>
      </p:sp>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id="{A33C82F0-A393-428A-AC59-89444E422184}"/>
                  </a:ext>
                </a:extLst>
              </p:cNvPr>
              <p:cNvSpPr txBox="1"/>
              <p:nvPr/>
            </p:nvSpPr>
            <p:spPr>
              <a:xfrm>
                <a:off x="5299556" y="5168177"/>
                <a:ext cx="45348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46" name="TextBox 145">
                <a:extLst>
                  <a:ext uri="{FF2B5EF4-FFF2-40B4-BE49-F238E27FC236}">
                    <a16:creationId xmlns:a16="http://schemas.microsoft.com/office/drawing/2014/main" id="{A33C82F0-A393-428A-AC59-89444E422184}"/>
                  </a:ext>
                </a:extLst>
              </p:cNvPr>
              <p:cNvSpPr txBox="1">
                <a:spLocks noRot="1" noChangeAspect="1" noMove="1" noResize="1" noEditPoints="1" noAdjustHandles="1" noChangeArrowheads="1" noChangeShapeType="1" noTextEdit="1"/>
              </p:cNvSpPr>
              <p:nvPr/>
            </p:nvSpPr>
            <p:spPr>
              <a:xfrm>
                <a:off x="5299556" y="5168177"/>
                <a:ext cx="453488" cy="461665"/>
              </a:xfrm>
              <a:prstGeom prst="rect">
                <a:avLst/>
              </a:prstGeom>
              <a:blipFill>
                <a:blip r:embed="rId2"/>
                <a:stretch>
                  <a:fillRect/>
                </a:stretch>
              </a:blipFill>
            </p:spPr>
            <p:txBody>
              <a:bodyPr/>
              <a:lstStyle/>
              <a:p>
                <a:r>
                  <a:rPr lang="en-US">
                    <a:noFill/>
                  </a:rPr>
                  <a:t> </a:t>
                </a:r>
              </a:p>
            </p:txBody>
          </p:sp>
        </mc:Fallback>
      </mc:AlternateContent>
      <p:sp>
        <p:nvSpPr>
          <p:cNvPr id="147" name="TextBox 146">
            <a:extLst>
              <a:ext uri="{FF2B5EF4-FFF2-40B4-BE49-F238E27FC236}">
                <a16:creationId xmlns:a16="http://schemas.microsoft.com/office/drawing/2014/main" id="{8212FEDB-980B-49D1-9031-803CF08295A3}"/>
              </a:ext>
            </a:extLst>
          </p:cNvPr>
          <p:cNvSpPr txBox="1"/>
          <p:nvPr/>
        </p:nvSpPr>
        <p:spPr>
          <a:xfrm>
            <a:off x="2525334" y="1156814"/>
            <a:ext cx="611020" cy="369332"/>
          </a:xfrm>
          <a:prstGeom prst="rect">
            <a:avLst/>
          </a:prstGeom>
          <a:noFill/>
        </p:spPr>
        <p:txBody>
          <a:bodyPr wrap="square" rtlCol="0">
            <a:spAutoFit/>
          </a:bodyPr>
          <a:lstStyle/>
          <a:p>
            <a:r>
              <a:rPr lang="en-US" dirty="0"/>
              <a:t>not</a:t>
            </a:r>
          </a:p>
        </p:txBody>
      </p:sp>
      <p:sp>
        <p:nvSpPr>
          <p:cNvPr id="148" name="TextBox 147">
            <a:extLst>
              <a:ext uri="{FF2B5EF4-FFF2-40B4-BE49-F238E27FC236}">
                <a16:creationId xmlns:a16="http://schemas.microsoft.com/office/drawing/2014/main" id="{E9A15BCF-E301-411E-8D25-1A3695731456}"/>
              </a:ext>
            </a:extLst>
          </p:cNvPr>
          <p:cNvSpPr txBox="1"/>
          <p:nvPr/>
        </p:nvSpPr>
        <p:spPr>
          <a:xfrm>
            <a:off x="2544592" y="3205452"/>
            <a:ext cx="611020" cy="369332"/>
          </a:xfrm>
          <a:prstGeom prst="rect">
            <a:avLst/>
          </a:prstGeom>
          <a:noFill/>
        </p:spPr>
        <p:txBody>
          <a:bodyPr wrap="square" rtlCol="0">
            <a:spAutoFit/>
          </a:bodyPr>
          <a:lstStyle/>
          <a:p>
            <a:r>
              <a:rPr lang="en-US" dirty="0"/>
              <a:t>not</a:t>
            </a:r>
          </a:p>
        </p:txBody>
      </p:sp>
      <p:sp>
        <p:nvSpPr>
          <p:cNvPr id="149" name="TextBox 148">
            <a:extLst>
              <a:ext uri="{FF2B5EF4-FFF2-40B4-BE49-F238E27FC236}">
                <a16:creationId xmlns:a16="http://schemas.microsoft.com/office/drawing/2014/main" id="{3502D0C0-22C9-4552-BD33-06105C277071}"/>
              </a:ext>
            </a:extLst>
          </p:cNvPr>
          <p:cNvSpPr txBox="1"/>
          <p:nvPr/>
        </p:nvSpPr>
        <p:spPr>
          <a:xfrm>
            <a:off x="4417106" y="3454934"/>
            <a:ext cx="611020" cy="369332"/>
          </a:xfrm>
          <a:prstGeom prst="rect">
            <a:avLst/>
          </a:prstGeom>
          <a:noFill/>
        </p:spPr>
        <p:txBody>
          <a:bodyPr wrap="square" rtlCol="0">
            <a:spAutoFit/>
          </a:bodyPr>
          <a:lstStyle/>
          <a:p>
            <a:r>
              <a:rPr lang="en-US" dirty="0"/>
              <a:t>not</a:t>
            </a:r>
          </a:p>
        </p:txBody>
      </p: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4CBE127B-D537-4797-9C37-65631F396D64}"/>
                  </a:ext>
                </a:extLst>
              </p:cNvPr>
              <p:cNvSpPr txBox="1"/>
              <p:nvPr/>
            </p:nvSpPr>
            <p:spPr>
              <a:xfrm>
                <a:off x="4438320" y="944713"/>
                <a:ext cx="314965" cy="3828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US" sz="1800" dirty="0"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50" name="TextBox 149">
                <a:extLst>
                  <a:ext uri="{FF2B5EF4-FFF2-40B4-BE49-F238E27FC236}">
                    <a16:creationId xmlns:a16="http://schemas.microsoft.com/office/drawing/2014/main" id="{4CBE127B-D537-4797-9C37-65631F396D64}"/>
                  </a:ext>
                </a:extLst>
              </p:cNvPr>
              <p:cNvSpPr txBox="1">
                <a:spLocks noRot="1" noChangeAspect="1" noMove="1" noResize="1" noEditPoints="1" noAdjustHandles="1" noChangeArrowheads="1" noChangeShapeType="1" noTextEdit="1"/>
              </p:cNvSpPr>
              <p:nvPr/>
            </p:nvSpPr>
            <p:spPr>
              <a:xfrm>
                <a:off x="4438320" y="944713"/>
                <a:ext cx="314965" cy="382846"/>
              </a:xfrm>
              <a:prstGeom prst="rect">
                <a:avLst/>
              </a:prstGeom>
              <a:blipFill>
                <a:blip r:embed="rId3"/>
                <a:stretch>
                  <a:fillRect l="-1923" r="-34615" b="-31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3" name="TextBox 152">
                <a:extLst>
                  <a:ext uri="{FF2B5EF4-FFF2-40B4-BE49-F238E27FC236}">
                    <a16:creationId xmlns:a16="http://schemas.microsoft.com/office/drawing/2014/main" id="{24DC83DE-C42D-427B-A82C-BC047E04FD9B}"/>
                  </a:ext>
                </a:extLst>
              </p:cNvPr>
              <p:cNvSpPr txBox="1"/>
              <p:nvPr/>
            </p:nvSpPr>
            <p:spPr>
              <a:xfrm>
                <a:off x="5071068" y="4238958"/>
                <a:ext cx="314965" cy="38284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US" sz="1800" dirty="0"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53" name="TextBox 152">
                <a:extLst>
                  <a:ext uri="{FF2B5EF4-FFF2-40B4-BE49-F238E27FC236}">
                    <a16:creationId xmlns:a16="http://schemas.microsoft.com/office/drawing/2014/main" id="{24DC83DE-C42D-427B-A82C-BC047E04FD9B}"/>
                  </a:ext>
                </a:extLst>
              </p:cNvPr>
              <p:cNvSpPr txBox="1">
                <a:spLocks noRot="1" noChangeAspect="1" noMove="1" noResize="1" noEditPoints="1" noAdjustHandles="1" noChangeArrowheads="1" noChangeShapeType="1" noTextEdit="1"/>
              </p:cNvSpPr>
              <p:nvPr/>
            </p:nvSpPr>
            <p:spPr>
              <a:xfrm>
                <a:off x="5071068" y="4238958"/>
                <a:ext cx="314965" cy="382846"/>
              </a:xfrm>
              <a:prstGeom prst="rect">
                <a:avLst/>
              </a:prstGeom>
              <a:blipFill>
                <a:blip r:embed="rId4"/>
                <a:stretch>
                  <a:fillRect l="-3846" r="-32692" b="-3175"/>
                </a:stretch>
              </a:blipFill>
            </p:spPr>
            <p:txBody>
              <a:bodyPr/>
              <a:lstStyle/>
              <a:p>
                <a:r>
                  <a:rPr lang="en-US">
                    <a:noFill/>
                  </a:rPr>
                  <a:t> </a:t>
                </a:r>
              </a:p>
            </p:txBody>
          </p:sp>
        </mc:Fallback>
      </mc:AlternateContent>
      <p:sp>
        <p:nvSpPr>
          <p:cNvPr id="154" name="Oval 153">
            <a:extLst>
              <a:ext uri="{FF2B5EF4-FFF2-40B4-BE49-F238E27FC236}">
                <a16:creationId xmlns:a16="http://schemas.microsoft.com/office/drawing/2014/main" id="{60DEDC35-0FDC-4A1D-8304-33AEA4239DE4}"/>
              </a:ext>
            </a:extLst>
          </p:cNvPr>
          <p:cNvSpPr/>
          <p:nvPr/>
        </p:nvSpPr>
        <p:spPr>
          <a:xfrm>
            <a:off x="1437284" y="882316"/>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3838FA73-2D31-4409-9B38-444DA1CE3A56}"/>
              </a:ext>
            </a:extLst>
          </p:cNvPr>
          <p:cNvSpPr/>
          <p:nvPr/>
        </p:nvSpPr>
        <p:spPr>
          <a:xfrm>
            <a:off x="3800870" y="918108"/>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3A8C7BA9-8328-4A4D-AC1F-A555EAAC7DAC}"/>
              </a:ext>
            </a:extLst>
          </p:cNvPr>
          <p:cNvSpPr/>
          <p:nvPr/>
        </p:nvSpPr>
        <p:spPr>
          <a:xfrm>
            <a:off x="2737713" y="2715229"/>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C1814E7-1488-41A3-AB0A-F72FD55BB393}"/>
              </a:ext>
            </a:extLst>
          </p:cNvPr>
          <p:cNvSpPr/>
          <p:nvPr/>
        </p:nvSpPr>
        <p:spPr>
          <a:xfrm>
            <a:off x="1805319" y="5117025"/>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1329AEF-5316-443C-8A8B-7ADB7CC336D6}"/>
              </a:ext>
            </a:extLst>
          </p:cNvPr>
          <p:cNvSpPr/>
          <p:nvPr/>
        </p:nvSpPr>
        <p:spPr>
          <a:xfrm>
            <a:off x="4059222" y="5158987"/>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F9945629-01FF-484E-BF40-5B120E57D6AF}"/>
              </a:ext>
            </a:extLst>
          </p:cNvPr>
          <p:cNvSpPr/>
          <p:nvPr/>
        </p:nvSpPr>
        <p:spPr>
          <a:xfrm>
            <a:off x="2737713" y="4253034"/>
            <a:ext cx="95842" cy="95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6C6EED06-DA0B-4A04-A95C-6C7D6E99BB45}"/>
              </a:ext>
            </a:extLst>
          </p:cNvPr>
          <p:cNvSpPr txBox="1"/>
          <p:nvPr/>
        </p:nvSpPr>
        <p:spPr>
          <a:xfrm>
            <a:off x="3835858" y="583385"/>
            <a:ext cx="487679" cy="461665"/>
          </a:xfrm>
          <a:prstGeom prst="rect">
            <a:avLst/>
          </a:prstGeom>
          <a:noFill/>
        </p:spPr>
        <p:txBody>
          <a:bodyPr wrap="square" rtlCol="0">
            <a:spAutoFit/>
          </a:bodyPr>
          <a:lstStyle/>
          <a:p>
            <a:r>
              <a:rPr lang="en-US" sz="2400" dirty="0"/>
              <a:t>x</a:t>
            </a:r>
          </a:p>
        </p:txBody>
      </p:sp>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604CD3DA-ADF3-4E04-AE2D-F987EF0D5F14}"/>
                  </a:ext>
                </a:extLst>
              </p:cNvPr>
              <p:cNvSpPr txBox="1"/>
              <p:nvPr/>
            </p:nvSpPr>
            <p:spPr>
              <a:xfrm>
                <a:off x="3365075" y="971321"/>
                <a:ext cx="30495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oMath>
                  </m:oMathPara>
                </a14:m>
                <a:endParaRPr lang="en-US" dirty="0"/>
              </a:p>
            </p:txBody>
          </p:sp>
        </mc:Choice>
        <mc:Fallback>
          <p:sp>
            <p:nvSpPr>
              <p:cNvPr id="161" name="TextBox 160">
                <a:extLst>
                  <a:ext uri="{FF2B5EF4-FFF2-40B4-BE49-F238E27FC236}">
                    <a16:creationId xmlns:a16="http://schemas.microsoft.com/office/drawing/2014/main" id="{604CD3DA-ADF3-4E04-AE2D-F987EF0D5F14}"/>
                  </a:ext>
                </a:extLst>
              </p:cNvPr>
              <p:cNvSpPr txBox="1">
                <a:spLocks noRot="1" noChangeAspect="1" noMove="1" noResize="1" noEditPoints="1" noAdjustHandles="1" noChangeArrowheads="1" noChangeShapeType="1" noTextEdit="1"/>
              </p:cNvSpPr>
              <p:nvPr/>
            </p:nvSpPr>
            <p:spPr>
              <a:xfrm>
                <a:off x="3365075" y="971321"/>
                <a:ext cx="304959" cy="461665"/>
              </a:xfrm>
              <a:prstGeom prst="rect">
                <a:avLst/>
              </a:prstGeom>
              <a:blipFill>
                <a:blip r:embed="rId5"/>
                <a:stretch>
                  <a:fillRect r="-3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4" name="TextBox 163">
                <a:extLst>
                  <a:ext uri="{FF2B5EF4-FFF2-40B4-BE49-F238E27FC236}">
                    <a16:creationId xmlns:a16="http://schemas.microsoft.com/office/drawing/2014/main" id="{E66E6A25-069D-4FDF-8083-E11C189B9AEF}"/>
                  </a:ext>
                </a:extLst>
              </p:cNvPr>
              <p:cNvSpPr txBox="1"/>
              <p:nvPr/>
            </p:nvSpPr>
            <p:spPr>
              <a:xfrm>
                <a:off x="4850570" y="780362"/>
                <a:ext cx="828198" cy="36673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𝑧</m:t>
                          </m:r>
                        </m:e>
                      </m:acc>
                    </m:oMath>
                  </m:oMathPara>
                </a14:m>
                <a:endParaRPr lang="en-US" dirty="0"/>
              </a:p>
            </p:txBody>
          </p:sp>
        </mc:Choice>
        <mc:Fallback>
          <p:sp>
            <p:nvSpPr>
              <p:cNvPr id="164" name="TextBox 163">
                <a:extLst>
                  <a:ext uri="{FF2B5EF4-FFF2-40B4-BE49-F238E27FC236}">
                    <a16:creationId xmlns:a16="http://schemas.microsoft.com/office/drawing/2014/main" id="{E66E6A25-069D-4FDF-8083-E11C189B9AEF}"/>
                  </a:ext>
                </a:extLst>
              </p:cNvPr>
              <p:cNvSpPr txBox="1">
                <a:spLocks noRot="1" noChangeAspect="1" noMove="1" noResize="1" noEditPoints="1" noAdjustHandles="1" noChangeArrowheads="1" noChangeShapeType="1" noTextEdit="1"/>
              </p:cNvSpPr>
              <p:nvPr/>
            </p:nvSpPr>
            <p:spPr>
              <a:xfrm>
                <a:off x="4850570" y="780362"/>
                <a:ext cx="828198" cy="366735"/>
              </a:xfrm>
              <a:prstGeom prst="rect">
                <a:avLst/>
              </a:prstGeom>
              <a:blipFill>
                <a:blip r:embed="rId6"/>
                <a:stretch>
                  <a:fillRect r="-27941" b="-8333"/>
                </a:stretch>
              </a:blipFill>
            </p:spPr>
            <p:txBody>
              <a:bodyPr/>
              <a:lstStyle/>
              <a:p>
                <a:r>
                  <a:rPr lang="en-US">
                    <a:noFill/>
                  </a:rPr>
                  <a:t> </a:t>
                </a:r>
              </a:p>
            </p:txBody>
          </p:sp>
        </mc:Fallback>
      </mc:AlternateContent>
      <p:sp>
        <p:nvSpPr>
          <p:cNvPr id="165" name="TextBox 164">
            <a:extLst>
              <a:ext uri="{FF2B5EF4-FFF2-40B4-BE49-F238E27FC236}">
                <a16:creationId xmlns:a16="http://schemas.microsoft.com/office/drawing/2014/main" id="{F20F875F-2D54-4E84-AD62-E0A2E92761A0}"/>
              </a:ext>
            </a:extLst>
          </p:cNvPr>
          <p:cNvSpPr txBox="1"/>
          <p:nvPr/>
        </p:nvSpPr>
        <p:spPr>
          <a:xfrm>
            <a:off x="5541269" y="1151909"/>
            <a:ext cx="487679" cy="461665"/>
          </a:xfrm>
          <a:prstGeom prst="rect">
            <a:avLst/>
          </a:prstGeom>
          <a:noFill/>
        </p:spPr>
        <p:txBody>
          <a:bodyPr wrap="square" rtlCol="0">
            <a:spAutoFit/>
          </a:bodyPr>
          <a:lstStyle/>
          <a:p>
            <a:r>
              <a:rPr lang="en-US" sz="2400" dirty="0"/>
              <a:t>y</a:t>
            </a:r>
          </a:p>
        </p:txBody>
      </p:sp>
      <mc:AlternateContent xmlns:mc="http://schemas.openxmlformats.org/markup-compatibility/2006">
        <mc:Choice xmlns:a14="http://schemas.microsoft.com/office/drawing/2010/main" Requires="a14">
          <p:sp>
            <p:nvSpPr>
              <p:cNvPr id="166" name="TextBox 165">
                <a:extLst>
                  <a:ext uri="{FF2B5EF4-FFF2-40B4-BE49-F238E27FC236}">
                    <a16:creationId xmlns:a16="http://schemas.microsoft.com/office/drawing/2014/main" id="{27AE205C-07BF-4B36-AAA9-39E53A095145}"/>
                  </a:ext>
                </a:extLst>
              </p:cNvPr>
              <p:cNvSpPr txBox="1"/>
              <p:nvPr/>
            </p:nvSpPr>
            <p:spPr>
              <a:xfrm>
                <a:off x="6839722" y="944713"/>
                <a:ext cx="1239700" cy="3798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𝑥</m:t>
                      </m:r>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𝑧</m:t>
                          </m:r>
                        </m:e>
                      </m:acc>
                      <m:r>
                        <a:rPr lang="en-US" sz="1800" b="0" i="1" smtClean="0">
                          <a:latin typeface="Cambria Math" panose="02040503050406030204" pitchFamily="18" charset="0"/>
                        </a:rPr>
                        <m:t>)</m:t>
                      </m:r>
                    </m:oMath>
                  </m:oMathPara>
                </a14:m>
                <a:endParaRPr lang="en-US" dirty="0"/>
              </a:p>
            </p:txBody>
          </p:sp>
        </mc:Choice>
        <mc:Fallback>
          <p:sp>
            <p:nvSpPr>
              <p:cNvPr id="166" name="TextBox 165">
                <a:extLst>
                  <a:ext uri="{FF2B5EF4-FFF2-40B4-BE49-F238E27FC236}">
                    <a16:creationId xmlns:a16="http://schemas.microsoft.com/office/drawing/2014/main" id="{27AE205C-07BF-4B36-AAA9-39E53A095145}"/>
                  </a:ext>
                </a:extLst>
              </p:cNvPr>
              <p:cNvSpPr txBox="1">
                <a:spLocks noRot="1" noChangeAspect="1" noMove="1" noResize="1" noEditPoints="1" noAdjustHandles="1" noChangeArrowheads="1" noChangeShapeType="1" noTextEdit="1"/>
              </p:cNvSpPr>
              <p:nvPr/>
            </p:nvSpPr>
            <p:spPr>
              <a:xfrm>
                <a:off x="6839722" y="944713"/>
                <a:ext cx="1239700" cy="379820"/>
              </a:xfrm>
              <a:prstGeom prst="rect">
                <a:avLst/>
              </a:prstGeom>
              <a:blipFill>
                <a:blip r:embed="rId7"/>
                <a:stretch>
                  <a:fillRect r="-8374" b="-11290"/>
                </a:stretch>
              </a:blipFill>
            </p:spPr>
            <p:txBody>
              <a:bodyPr/>
              <a:lstStyle/>
              <a:p>
                <a:r>
                  <a:rPr lang="en-US">
                    <a:noFill/>
                  </a:rPr>
                  <a:t> </a:t>
                </a:r>
              </a:p>
            </p:txBody>
          </p:sp>
        </mc:Fallback>
      </mc:AlternateContent>
      <p:sp>
        <p:nvSpPr>
          <p:cNvPr id="167" name="TextBox 166">
            <a:extLst>
              <a:ext uri="{FF2B5EF4-FFF2-40B4-BE49-F238E27FC236}">
                <a16:creationId xmlns:a16="http://schemas.microsoft.com/office/drawing/2014/main" id="{5CF735A1-2414-4251-AF9D-41CC0C12493E}"/>
              </a:ext>
            </a:extLst>
          </p:cNvPr>
          <p:cNvSpPr txBox="1"/>
          <p:nvPr/>
        </p:nvSpPr>
        <p:spPr>
          <a:xfrm>
            <a:off x="6510225" y="5602845"/>
            <a:ext cx="487679" cy="461665"/>
          </a:xfrm>
          <a:prstGeom prst="rect">
            <a:avLst/>
          </a:prstGeom>
          <a:noFill/>
        </p:spPr>
        <p:txBody>
          <a:bodyPr wrap="square" rtlCol="0">
            <a:spAutoFit/>
          </a:bodyPr>
          <a:lstStyle/>
          <a:p>
            <a:r>
              <a:rPr lang="en-US" sz="2400" dirty="0"/>
              <a:t>x</a:t>
            </a:r>
          </a:p>
        </p:txBody>
      </p:sp>
      <p:sp>
        <p:nvSpPr>
          <p:cNvPr id="168" name="TextBox 167">
            <a:extLst>
              <a:ext uri="{FF2B5EF4-FFF2-40B4-BE49-F238E27FC236}">
                <a16:creationId xmlns:a16="http://schemas.microsoft.com/office/drawing/2014/main" id="{E060BD5B-1837-45B5-A379-8B40DC740666}"/>
              </a:ext>
            </a:extLst>
          </p:cNvPr>
          <p:cNvSpPr txBox="1"/>
          <p:nvPr/>
        </p:nvSpPr>
        <p:spPr>
          <a:xfrm>
            <a:off x="4153531" y="3294188"/>
            <a:ext cx="487679" cy="461665"/>
          </a:xfrm>
          <a:prstGeom prst="rect">
            <a:avLst/>
          </a:prstGeom>
          <a:noFill/>
        </p:spPr>
        <p:txBody>
          <a:bodyPr wrap="square" rtlCol="0">
            <a:spAutoFit/>
          </a:bodyPr>
          <a:lstStyle/>
          <a:p>
            <a:r>
              <a:rPr lang="en-US" sz="2400" dirty="0"/>
              <a:t>x</a:t>
            </a:r>
          </a:p>
        </p:txBody>
      </p:sp>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36C4199F-46FB-42CA-8A55-65B0E77A3D75}"/>
                  </a:ext>
                </a:extLst>
              </p:cNvPr>
              <p:cNvSpPr txBox="1"/>
              <p:nvPr/>
            </p:nvSpPr>
            <p:spPr>
              <a:xfrm>
                <a:off x="5174481" y="3271742"/>
                <a:ext cx="41852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 </m:t>
                          </m:r>
                          <m:r>
                            <a:rPr lang="en-US" sz="2400" b="0" i="1" smtClean="0">
                              <a:latin typeface="Cambria Math" panose="02040503050406030204" pitchFamily="18" charset="0"/>
                            </a:rPr>
                            <m:t>𝑥</m:t>
                          </m:r>
                        </m:e>
                      </m:acc>
                    </m:oMath>
                  </m:oMathPara>
                </a14:m>
                <a:endParaRPr lang="en-US" dirty="0"/>
              </a:p>
            </p:txBody>
          </p:sp>
        </mc:Choice>
        <mc:Fallback>
          <p:sp>
            <p:nvSpPr>
              <p:cNvPr id="169" name="TextBox 168">
                <a:extLst>
                  <a:ext uri="{FF2B5EF4-FFF2-40B4-BE49-F238E27FC236}">
                    <a16:creationId xmlns:a16="http://schemas.microsoft.com/office/drawing/2014/main" id="{36C4199F-46FB-42CA-8A55-65B0E77A3D75}"/>
                  </a:ext>
                </a:extLst>
              </p:cNvPr>
              <p:cNvSpPr txBox="1">
                <a:spLocks noRot="1" noChangeAspect="1" noMove="1" noResize="1" noEditPoints="1" noAdjustHandles="1" noChangeArrowheads="1" noChangeShapeType="1" noTextEdit="1"/>
              </p:cNvSpPr>
              <p:nvPr/>
            </p:nvSpPr>
            <p:spPr>
              <a:xfrm>
                <a:off x="5174481" y="3271742"/>
                <a:ext cx="418524" cy="461665"/>
              </a:xfrm>
              <a:prstGeom prst="rect">
                <a:avLst/>
              </a:prstGeom>
              <a:blipFill>
                <a:blip r:embed="rId8"/>
                <a:stretch>
                  <a:fillRect/>
                </a:stretch>
              </a:blipFill>
            </p:spPr>
            <p:txBody>
              <a:bodyPr/>
              <a:lstStyle/>
              <a:p>
                <a:r>
                  <a:rPr lang="en-US">
                    <a:noFill/>
                  </a:rPr>
                  <a:t> </a:t>
                </a:r>
              </a:p>
            </p:txBody>
          </p:sp>
        </mc:Fallback>
      </mc:AlternateContent>
      <p:sp>
        <p:nvSpPr>
          <p:cNvPr id="170" name="TextBox 169">
            <a:extLst>
              <a:ext uri="{FF2B5EF4-FFF2-40B4-BE49-F238E27FC236}">
                <a16:creationId xmlns:a16="http://schemas.microsoft.com/office/drawing/2014/main" id="{025B177D-92E1-4B50-8F32-880F5762E924}"/>
              </a:ext>
            </a:extLst>
          </p:cNvPr>
          <p:cNvSpPr txBox="1"/>
          <p:nvPr/>
        </p:nvSpPr>
        <p:spPr>
          <a:xfrm>
            <a:off x="4818495" y="4806900"/>
            <a:ext cx="487679" cy="461665"/>
          </a:xfrm>
          <a:prstGeom prst="rect">
            <a:avLst/>
          </a:prstGeom>
          <a:noFill/>
        </p:spPr>
        <p:txBody>
          <a:bodyPr wrap="square" rtlCol="0">
            <a:spAutoFit/>
          </a:bodyPr>
          <a:lstStyle/>
          <a:p>
            <a:r>
              <a:rPr lang="en-US" sz="2400" dirty="0"/>
              <a:t>z</a:t>
            </a:r>
          </a:p>
        </p:txBody>
      </p:sp>
      <p:sp>
        <p:nvSpPr>
          <p:cNvPr id="171" name="TextBox 170">
            <a:extLst>
              <a:ext uri="{FF2B5EF4-FFF2-40B4-BE49-F238E27FC236}">
                <a16:creationId xmlns:a16="http://schemas.microsoft.com/office/drawing/2014/main" id="{B4545EED-19E1-48D3-A15F-428F9EFC3631}"/>
              </a:ext>
            </a:extLst>
          </p:cNvPr>
          <p:cNvSpPr txBox="1"/>
          <p:nvPr/>
        </p:nvSpPr>
        <p:spPr>
          <a:xfrm>
            <a:off x="4487744" y="4357635"/>
            <a:ext cx="487679" cy="461665"/>
          </a:xfrm>
          <a:prstGeom prst="rect">
            <a:avLst/>
          </a:prstGeom>
          <a:noFill/>
        </p:spPr>
        <p:txBody>
          <a:bodyPr wrap="square" rtlCol="0">
            <a:spAutoFit/>
          </a:bodyPr>
          <a:lstStyle/>
          <a:p>
            <a:r>
              <a:rPr lang="en-US" sz="2400" dirty="0"/>
              <a:t>z</a:t>
            </a:r>
          </a:p>
        </p:txBody>
      </p:sp>
      <p:sp>
        <p:nvSpPr>
          <p:cNvPr id="172" name="TextBox 171">
            <a:extLst>
              <a:ext uri="{FF2B5EF4-FFF2-40B4-BE49-F238E27FC236}">
                <a16:creationId xmlns:a16="http://schemas.microsoft.com/office/drawing/2014/main" id="{94FF74E7-E439-4879-B61B-B8226ADB07AC}"/>
              </a:ext>
            </a:extLst>
          </p:cNvPr>
          <p:cNvSpPr txBox="1"/>
          <p:nvPr/>
        </p:nvSpPr>
        <p:spPr>
          <a:xfrm>
            <a:off x="2312287" y="952553"/>
            <a:ext cx="487679" cy="461665"/>
          </a:xfrm>
          <a:prstGeom prst="rect">
            <a:avLst/>
          </a:prstGeom>
          <a:noFill/>
        </p:spPr>
        <p:txBody>
          <a:bodyPr wrap="square" rtlCol="0">
            <a:spAutoFit/>
          </a:bodyPr>
          <a:lstStyle/>
          <a:p>
            <a:r>
              <a:rPr lang="en-US" sz="2400" dirty="0"/>
              <a:t>z</a:t>
            </a:r>
          </a:p>
        </p:txBody>
      </p:sp>
      <p:sp>
        <p:nvSpPr>
          <p:cNvPr id="173" name="TextBox 172">
            <a:extLst>
              <a:ext uri="{FF2B5EF4-FFF2-40B4-BE49-F238E27FC236}">
                <a16:creationId xmlns:a16="http://schemas.microsoft.com/office/drawing/2014/main" id="{3BB9D041-671D-4B51-96A1-9F355BED4FC8}"/>
              </a:ext>
            </a:extLst>
          </p:cNvPr>
          <p:cNvSpPr txBox="1"/>
          <p:nvPr/>
        </p:nvSpPr>
        <p:spPr>
          <a:xfrm>
            <a:off x="2735185" y="2834719"/>
            <a:ext cx="487679" cy="461665"/>
          </a:xfrm>
          <a:prstGeom prst="rect">
            <a:avLst/>
          </a:prstGeom>
          <a:noFill/>
        </p:spPr>
        <p:txBody>
          <a:bodyPr wrap="square" rtlCol="0">
            <a:spAutoFit/>
          </a:bodyPr>
          <a:lstStyle/>
          <a:p>
            <a:r>
              <a:rPr lang="en-US" sz="2400" dirty="0"/>
              <a:t>y</a:t>
            </a:r>
          </a:p>
        </p:txBody>
      </p:sp>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75EB08E6-6E0A-4E16-B15F-886C0CC96B9F}"/>
                  </a:ext>
                </a:extLst>
              </p:cNvPr>
              <p:cNvSpPr txBox="1"/>
              <p:nvPr/>
            </p:nvSpPr>
            <p:spPr>
              <a:xfrm>
                <a:off x="2738304" y="3942491"/>
                <a:ext cx="3802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oMath>
                  </m:oMathPara>
                </a14:m>
                <a:endParaRPr lang="en-US" dirty="0"/>
              </a:p>
            </p:txBody>
          </p:sp>
        </mc:Choice>
        <mc:Fallback>
          <p:sp>
            <p:nvSpPr>
              <p:cNvPr id="174" name="TextBox 173">
                <a:extLst>
                  <a:ext uri="{FF2B5EF4-FFF2-40B4-BE49-F238E27FC236}">
                    <a16:creationId xmlns:a16="http://schemas.microsoft.com/office/drawing/2014/main" id="{75EB08E6-6E0A-4E16-B15F-886C0CC96B9F}"/>
                  </a:ext>
                </a:extLst>
              </p:cNvPr>
              <p:cNvSpPr txBox="1">
                <a:spLocks noRot="1" noChangeAspect="1" noMove="1" noResize="1" noEditPoints="1" noAdjustHandles="1" noChangeArrowheads="1" noChangeShapeType="1" noTextEdit="1"/>
              </p:cNvSpPr>
              <p:nvPr/>
            </p:nvSpPr>
            <p:spPr>
              <a:xfrm>
                <a:off x="2738304" y="3942491"/>
                <a:ext cx="380295" cy="369332"/>
              </a:xfrm>
              <a:prstGeom prst="rect">
                <a:avLst/>
              </a:prstGeom>
              <a:blipFill>
                <a:blip r:embed="rId9"/>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2762B3F9-C634-4D5D-AA7B-2AA5BAED43CB}"/>
                  </a:ext>
                </a:extLst>
              </p:cNvPr>
              <p:cNvSpPr txBox="1"/>
              <p:nvPr/>
            </p:nvSpPr>
            <p:spPr>
              <a:xfrm>
                <a:off x="4402451" y="3946113"/>
                <a:ext cx="3802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oMath>
                  </m:oMathPara>
                </a14:m>
                <a:endParaRPr lang="en-US" dirty="0"/>
              </a:p>
            </p:txBody>
          </p:sp>
        </mc:Choice>
        <mc:Fallback>
          <p:sp>
            <p:nvSpPr>
              <p:cNvPr id="175" name="TextBox 174">
                <a:extLst>
                  <a:ext uri="{FF2B5EF4-FFF2-40B4-BE49-F238E27FC236}">
                    <a16:creationId xmlns:a16="http://schemas.microsoft.com/office/drawing/2014/main" id="{2762B3F9-C634-4D5D-AA7B-2AA5BAED43CB}"/>
                  </a:ext>
                </a:extLst>
              </p:cNvPr>
              <p:cNvSpPr txBox="1">
                <a:spLocks noRot="1" noChangeAspect="1" noMove="1" noResize="1" noEditPoints="1" noAdjustHandles="1" noChangeArrowheads="1" noChangeShapeType="1" noTextEdit="1"/>
              </p:cNvSpPr>
              <p:nvPr/>
            </p:nvSpPr>
            <p:spPr>
              <a:xfrm>
                <a:off x="4402451" y="3946113"/>
                <a:ext cx="380295" cy="369332"/>
              </a:xfrm>
              <a:prstGeom prst="rect">
                <a:avLst/>
              </a:prstGeom>
              <a:blipFill>
                <a:blip r:embed="rId10"/>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C4B14E6F-FE9D-43CF-9FE3-95A3E338AE4D}"/>
                  </a:ext>
                </a:extLst>
              </p:cNvPr>
              <p:cNvSpPr txBox="1"/>
              <p:nvPr/>
            </p:nvSpPr>
            <p:spPr>
              <a:xfrm>
                <a:off x="4801487" y="5359412"/>
                <a:ext cx="3802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oMath>
                  </m:oMathPara>
                </a14:m>
                <a:endParaRPr lang="en-US" dirty="0"/>
              </a:p>
            </p:txBody>
          </p:sp>
        </mc:Choice>
        <mc:Fallback>
          <p:sp>
            <p:nvSpPr>
              <p:cNvPr id="176" name="TextBox 175">
                <a:extLst>
                  <a:ext uri="{FF2B5EF4-FFF2-40B4-BE49-F238E27FC236}">
                    <a16:creationId xmlns:a16="http://schemas.microsoft.com/office/drawing/2014/main" id="{C4B14E6F-FE9D-43CF-9FE3-95A3E338AE4D}"/>
                  </a:ext>
                </a:extLst>
              </p:cNvPr>
              <p:cNvSpPr txBox="1">
                <a:spLocks noRot="1" noChangeAspect="1" noMove="1" noResize="1" noEditPoints="1" noAdjustHandles="1" noChangeArrowheads="1" noChangeShapeType="1" noTextEdit="1"/>
              </p:cNvSpPr>
              <p:nvPr/>
            </p:nvSpPr>
            <p:spPr>
              <a:xfrm>
                <a:off x="4801487" y="5359412"/>
                <a:ext cx="380295" cy="369332"/>
              </a:xfrm>
              <a:prstGeom prst="rect">
                <a:avLst/>
              </a:prstGeom>
              <a:blipFill>
                <a:blip r:embed="rId11"/>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a:extLst>
                  <a:ext uri="{FF2B5EF4-FFF2-40B4-BE49-F238E27FC236}">
                    <a16:creationId xmlns:a16="http://schemas.microsoft.com/office/drawing/2014/main" id="{6D0B8611-D1BB-47A0-866F-2520C92A5E48}"/>
                  </a:ext>
                </a:extLst>
              </p:cNvPr>
              <p:cNvSpPr txBox="1"/>
              <p:nvPr/>
            </p:nvSpPr>
            <p:spPr>
              <a:xfrm>
                <a:off x="5896493" y="5003114"/>
                <a:ext cx="11236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oMath>
                  </m:oMathPara>
                </a14:m>
                <a:endParaRPr lang="en-US" dirty="0"/>
              </a:p>
            </p:txBody>
          </p:sp>
        </mc:Choice>
        <mc:Fallback>
          <p:sp>
            <p:nvSpPr>
              <p:cNvPr id="178" name="TextBox 177">
                <a:extLst>
                  <a:ext uri="{FF2B5EF4-FFF2-40B4-BE49-F238E27FC236}">
                    <a16:creationId xmlns:a16="http://schemas.microsoft.com/office/drawing/2014/main" id="{6D0B8611-D1BB-47A0-866F-2520C92A5E48}"/>
                  </a:ext>
                </a:extLst>
              </p:cNvPr>
              <p:cNvSpPr txBox="1">
                <a:spLocks noRot="1" noChangeAspect="1" noMove="1" noResize="1" noEditPoints="1" noAdjustHandles="1" noChangeArrowheads="1" noChangeShapeType="1" noTextEdit="1"/>
              </p:cNvSpPr>
              <p:nvPr/>
            </p:nvSpPr>
            <p:spPr>
              <a:xfrm>
                <a:off x="5896493" y="5003114"/>
                <a:ext cx="1123690" cy="369332"/>
              </a:xfrm>
              <a:prstGeom prst="rect">
                <a:avLst/>
              </a:prstGeom>
              <a:blipFill>
                <a:blip r:embed="rId12"/>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9" name="TextBox 178">
                <a:extLst>
                  <a:ext uri="{FF2B5EF4-FFF2-40B4-BE49-F238E27FC236}">
                    <a16:creationId xmlns:a16="http://schemas.microsoft.com/office/drawing/2014/main" id="{CAEDFE04-AD44-4DC8-BA2D-A059276406D4}"/>
                  </a:ext>
                </a:extLst>
              </p:cNvPr>
              <p:cNvSpPr txBox="1"/>
              <p:nvPr/>
            </p:nvSpPr>
            <p:spPr>
              <a:xfrm>
                <a:off x="5408511" y="4005135"/>
                <a:ext cx="729293" cy="36932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rPr>
                        <m:t>𝑧</m:t>
                      </m:r>
                    </m:oMath>
                  </m:oMathPara>
                </a14:m>
                <a:endParaRPr lang="en-US" dirty="0"/>
              </a:p>
            </p:txBody>
          </p:sp>
        </mc:Choice>
        <mc:Fallback>
          <p:sp>
            <p:nvSpPr>
              <p:cNvPr id="179" name="TextBox 178">
                <a:extLst>
                  <a:ext uri="{FF2B5EF4-FFF2-40B4-BE49-F238E27FC236}">
                    <a16:creationId xmlns:a16="http://schemas.microsoft.com/office/drawing/2014/main" id="{CAEDFE04-AD44-4DC8-BA2D-A059276406D4}"/>
                  </a:ext>
                </a:extLst>
              </p:cNvPr>
              <p:cNvSpPr txBox="1">
                <a:spLocks noRot="1" noChangeAspect="1" noMove="1" noResize="1" noEditPoints="1" noAdjustHandles="1" noChangeArrowheads="1" noChangeShapeType="1" noTextEdit="1"/>
              </p:cNvSpPr>
              <p:nvPr/>
            </p:nvSpPr>
            <p:spPr>
              <a:xfrm>
                <a:off x="5408511" y="4005135"/>
                <a:ext cx="729293" cy="369324"/>
              </a:xfrm>
              <a:prstGeom prst="rect">
                <a:avLst/>
              </a:prstGeom>
              <a:blipFill>
                <a:blip r:embed="rId13"/>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0" name="TextBox 179">
                <a:extLst>
                  <a:ext uri="{FF2B5EF4-FFF2-40B4-BE49-F238E27FC236}">
                    <a16:creationId xmlns:a16="http://schemas.microsoft.com/office/drawing/2014/main" id="{BDEABB69-BB06-476E-8E1D-E73553EBD5FD}"/>
                  </a:ext>
                </a:extLst>
              </p:cNvPr>
              <p:cNvSpPr txBox="1"/>
              <p:nvPr/>
            </p:nvSpPr>
            <p:spPr>
              <a:xfrm>
                <a:off x="7614603" y="5324704"/>
                <a:ext cx="102563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e>
                      </m:d>
                    </m:oMath>
                  </m:oMathPara>
                </a14:m>
                <a:endParaRPr lang="en-US" dirty="0"/>
              </a:p>
            </p:txBody>
          </p:sp>
        </mc:Choice>
        <mc:Fallback>
          <p:sp>
            <p:nvSpPr>
              <p:cNvPr id="180" name="TextBox 179">
                <a:extLst>
                  <a:ext uri="{FF2B5EF4-FFF2-40B4-BE49-F238E27FC236}">
                    <a16:creationId xmlns:a16="http://schemas.microsoft.com/office/drawing/2014/main" id="{BDEABB69-BB06-476E-8E1D-E73553EBD5FD}"/>
                  </a:ext>
                </a:extLst>
              </p:cNvPr>
              <p:cNvSpPr txBox="1">
                <a:spLocks noRot="1" noChangeAspect="1" noMove="1" noResize="1" noEditPoints="1" noAdjustHandles="1" noChangeArrowheads="1" noChangeShapeType="1" noTextEdit="1"/>
              </p:cNvSpPr>
              <p:nvPr/>
            </p:nvSpPr>
            <p:spPr>
              <a:xfrm>
                <a:off x="7614603" y="5324704"/>
                <a:ext cx="1025633" cy="369332"/>
              </a:xfrm>
              <a:prstGeom prst="rect">
                <a:avLst/>
              </a:prstGeom>
              <a:blipFill>
                <a:blip r:embed="rId14"/>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2" name="TextBox 181">
                <a:extLst>
                  <a:ext uri="{FF2B5EF4-FFF2-40B4-BE49-F238E27FC236}">
                    <a16:creationId xmlns:a16="http://schemas.microsoft.com/office/drawing/2014/main" id="{EC10F2C3-DD40-4B58-893B-A481DE5DC4F0}"/>
                  </a:ext>
                </a:extLst>
              </p:cNvPr>
              <p:cNvSpPr txBox="1"/>
              <p:nvPr/>
            </p:nvSpPr>
            <p:spPr>
              <a:xfrm>
                <a:off x="4451724" y="3665485"/>
                <a:ext cx="60932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 </m:t>
                          </m:r>
                          <m:r>
                            <a:rPr lang="en-US" sz="1800" b="0" i="1" smtClean="0">
                              <a:latin typeface="Cambria Math" panose="02040503050406030204" pitchFamily="18" charset="0"/>
                            </a:rPr>
                            <m:t>𝑥</m:t>
                          </m:r>
                        </m:e>
                      </m:acc>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m:rPr>
                              <m:nor/>
                            </m:rPr>
                            <a:rPr lang="en-US" sz="1800" b="0" i="0" smtClean="0">
                              <a:latin typeface="Cambria Math" panose="02040503050406030204" pitchFamily="18" charset="0"/>
                            </a:rPr>
                            <m:t> </m:t>
                          </m:r>
                          <m:r>
                            <m:rPr>
                              <m:nor/>
                            </m:rPr>
                            <a:rPr lang="en-US" sz="1800" dirty="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rPr>
                            <m:t>𝑧</m:t>
                          </m:r>
                        </m:e>
                      </m:d>
                    </m:oMath>
                  </m:oMathPara>
                </a14:m>
                <a:endParaRPr lang="en-US" dirty="0"/>
              </a:p>
            </p:txBody>
          </p:sp>
        </mc:Choice>
        <mc:Fallback>
          <p:sp>
            <p:nvSpPr>
              <p:cNvPr id="182" name="TextBox 181">
                <a:extLst>
                  <a:ext uri="{FF2B5EF4-FFF2-40B4-BE49-F238E27FC236}">
                    <a16:creationId xmlns:a16="http://schemas.microsoft.com/office/drawing/2014/main" id="{EC10F2C3-DD40-4B58-893B-A481DE5DC4F0}"/>
                  </a:ext>
                </a:extLst>
              </p:cNvPr>
              <p:cNvSpPr txBox="1">
                <a:spLocks noRot="1" noChangeAspect="1" noMove="1" noResize="1" noEditPoints="1" noAdjustHandles="1" noChangeArrowheads="1" noChangeShapeType="1" noTextEdit="1"/>
              </p:cNvSpPr>
              <p:nvPr/>
            </p:nvSpPr>
            <p:spPr>
              <a:xfrm>
                <a:off x="4451724" y="3665485"/>
                <a:ext cx="6093228" cy="369332"/>
              </a:xfrm>
              <a:prstGeom prst="rect">
                <a:avLst/>
              </a:prstGeom>
              <a:blipFill>
                <a:blip r:embed="rId15"/>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40858376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4DC5A2-A3C3-4484-8001-96874C3FEA9F}"/>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{C1010A2A-1C0B-449B-9775-7D2D010C3061}tf11429527_win32</Template>
  <TotalTime>156</TotalTime>
  <Words>624</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Cambria Math</vt:lpstr>
      <vt:lpstr>Franklin Gothic Book</vt:lpstr>
      <vt:lpstr>1_RetrospectVTI</vt:lpstr>
      <vt:lpstr>Logic Circuits</vt:lpstr>
      <vt:lpstr>Logic circuits...</vt:lpstr>
      <vt:lpstr>Basic gates</vt:lpstr>
      <vt:lpstr>Derived gates</vt:lpstr>
      <vt:lpstr>More on gates</vt:lpstr>
      <vt:lpstr>Exercise 2.8</vt:lpstr>
      <vt:lpstr>Problem statement</vt:lpstr>
      <vt:lpstr>How do we start?</vt:lpstr>
      <vt:lpstr>PowerPoint Presentation</vt:lpstr>
      <vt:lpstr>Simplifying f</vt:lpstr>
      <vt:lpstr>Simplifying f</vt:lpstr>
      <vt:lpstr>Simplifying f</vt:lpstr>
      <vt:lpstr>The logic circuit using only basic gates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bhoszu@outlook.com</dc:creator>
  <cp:lastModifiedBy>bhoszu@outlook.com</cp:lastModifiedBy>
  <cp:revision>65</cp:revision>
  <dcterms:created xsi:type="dcterms:W3CDTF">2022-01-11T09:33:09Z</dcterms:created>
  <dcterms:modified xsi:type="dcterms:W3CDTF">2022-01-13T17:40:49Z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