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8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7934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630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166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841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07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404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3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88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470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267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509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B1879D-FCBD-47C5-96B8-5597092A4F0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151A8CD-E211-45DF-B0CF-EE09E7F1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7C25-D3D7-4053-887F-C8107533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315201" cy="3255264"/>
          </a:xfrm>
        </p:spPr>
        <p:txBody>
          <a:bodyPr>
            <a:normAutofit fontScale="90000"/>
          </a:bodyPr>
          <a:lstStyle/>
          <a:p>
            <a:r>
              <a:rPr lang="en-US" dirty="0"/>
              <a:t>RESOLUTION  IN PROPOSITIONAL LOGIC</a:t>
            </a:r>
            <a:br>
              <a:rPr lang="en-US" dirty="0"/>
            </a:br>
            <a:r>
              <a:rPr lang="en-US" sz="3600" i="1" dirty="0"/>
              <a:t> 	</a:t>
            </a:r>
            <a:br>
              <a:rPr lang="en-US" sz="3600" i="1" dirty="0"/>
            </a:br>
            <a:r>
              <a:rPr lang="en-US" sz="3600" i="1" dirty="0"/>
              <a:t>–LINEAR RESOLUTION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5C1BD-FA54-4A1C-8778-E74640F89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29787"/>
            <a:ext cx="7315200" cy="82976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Hoszu</a:t>
            </a:r>
            <a:r>
              <a:rPr lang="en-US" dirty="0"/>
              <a:t> </a:t>
            </a:r>
            <a:r>
              <a:rPr lang="en-US" dirty="0" err="1"/>
              <a:t>Bernadett</a:t>
            </a:r>
            <a:r>
              <a:rPr lang="en-US" dirty="0"/>
              <a:t> – IE group 913 </a:t>
            </a:r>
          </a:p>
          <a:p>
            <a:r>
              <a:rPr lang="en-US" dirty="0"/>
              <a:t>24.12.2021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6DB8-78E7-4768-8986-96C18230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4AEF-7218-4AD7-AFA5-9FCC37E25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Prove the consistence of the following set of clauses using </a:t>
                </a:r>
                <a:r>
                  <a:rPr lang="en-US" sz="2400" i="1" dirty="0"/>
                  <a:t>linear resolution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˅¬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4AEF-7218-4AD7-AFA5-9FCC37E25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3442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DC2B-2608-4B9B-A67E-3B3F4196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C4497-E25E-424A-9E72-14411B0DA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denote: </a:t>
                </a:r>
              </a:p>
              <a:p>
                <a:pPr marL="0" indent="0">
                  <a:buNone/>
                </a:pPr>
                <a:r>
                  <a:rPr lang="en-US" dirty="0"/>
                  <a:t>	 C</a:t>
                </a:r>
                <a:r>
                  <a:rPr lang="en-US" baseline="-20000" dirty="0"/>
                  <a:t>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C</a:t>
                </a:r>
                <a:r>
                  <a:rPr lang="en-US" baseline="-20000" dirty="0"/>
                  <a:t>2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˅¬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C</a:t>
                </a:r>
                <a:r>
                  <a:rPr lang="en-US" baseline="-20000" dirty="0"/>
                  <a:t>3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˅¬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S = {C</a:t>
                </a:r>
                <a:r>
                  <a:rPr lang="en-US" baseline="-20000" dirty="0"/>
                  <a:t>1, </a:t>
                </a:r>
                <a:r>
                  <a:rPr lang="en-US" dirty="0"/>
                  <a:t>C</a:t>
                </a:r>
                <a:r>
                  <a:rPr lang="en-US" baseline="-20000" dirty="0"/>
                  <a:t>2, </a:t>
                </a:r>
                <a:r>
                  <a:rPr lang="en-US" dirty="0"/>
                  <a:t>C</a:t>
                </a:r>
                <a:r>
                  <a:rPr lang="en-US" baseline="-20000" dirty="0"/>
                  <a:t>3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Let us choose C</a:t>
                </a:r>
                <a:r>
                  <a:rPr lang="en-US" baseline="-20000" dirty="0"/>
                  <a:t>1 </a:t>
                </a:r>
                <a:r>
                  <a:rPr lang="en-US" dirty="0"/>
                  <a:t>as </a:t>
                </a:r>
                <a:r>
                  <a:rPr lang="en-US" b="1" dirty="0"/>
                  <a:t>top clause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order to prove the consistency of the set S we apply the </a:t>
                </a:r>
                <a:r>
                  <a:rPr lang="en-US" b="1" dirty="0"/>
                  <a:t>backtracking algorithm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C4497-E25E-424A-9E72-14411B0D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393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747EF73E-213C-4FA6-A723-2C9705528A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85077"/>
                <a:ext cx="12192000" cy="11254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˅¬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¬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˅¬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      C1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C2 =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˅¬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 C3 =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¬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˅¬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b="1" dirty="0"/>
                  <a:t>r</a:t>
                </a:r>
                <a:r>
                  <a:rPr 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          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*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resolution rule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:    f ˅ l,   g ˅ ¬l   ⊢res  f ˅ g</a:t>
                </a:r>
                <a:br>
                  <a:rPr lang="en-US" sz="1700" b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br>
                  <a:rPr lang="en-US" sz="1700" b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endParaRPr lang="en-US" sz="1700" b="1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747EF73E-213C-4FA6-A723-2C9705528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85077"/>
                <a:ext cx="12192000" cy="1125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FB0F-C1F3-4FAF-B80A-D0EA7938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789" y="864107"/>
            <a:ext cx="8703212" cy="624007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First iteration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0000" dirty="0"/>
              <a:t>1 </a:t>
            </a:r>
            <a:r>
              <a:rPr lang="en-US" dirty="0"/>
              <a:t>is the top clause and it has two possible side clauses: C</a:t>
            </a:r>
            <a:r>
              <a:rPr lang="en-US" baseline="-20000" dirty="0"/>
              <a:t>2 </a:t>
            </a:r>
            <a:r>
              <a:rPr lang="en-US" dirty="0"/>
              <a:t>and C</a:t>
            </a:r>
            <a:r>
              <a:rPr lang="en-US" baseline="-20000" dirty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Option 1: C</a:t>
            </a:r>
            <a:r>
              <a:rPr lang="en-US" baseline="-20000" dirty="0"/>
              <a:t>2 </a:t>
            </a:r>
            <a:r>
              <a:rPr lang="en-US" dirty="0"/>
              <a:t>is used as a side clause for C</a:t>
            </a:r>
            <a:r>
              <a:rPr lang="en-US" baseline="-20000" dirty="0"/>
              <a:t>1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Second iteration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 C</a:t>
            </a:r>
            <a:r>
              <a:rPr lang="en-US" baseline="-20000" dirty="0"/>
              <a:t>4 </a:t>
            </a:r>
            <a:r>
              <a:rPr lang="en-US" dirty="0"/>
              <a:t>= </a:t>
            </a:r>
            <a:r>
              <a:rPr lang="en-US" dirty="0" err="1"/>
              <a:t>Res</a:t>
            </a:r>
            <a:r>
              <a:rPr lang="en-US" baseline="-25000" dirty="0" err="1"/>
              <a:t>q</a:t>
            </a:r>
            <a:r>
              <a:rPr lang="en-US" baseline="-25000" dirty="0"/>
              <a:t> </a:t>
            </a:r>
            <a:r>
              <a:rPr lang="en-US" dirty="0"/>
              <a:t>(C</a:t>
            </a:r>
            <a:r>
              <a:rPr lang="en-US" baseline="-20000" dirty="0"/>
              <a:t>1</a:t>
            </a:r>
            <a:r>
              <a:rPr lang="en-US" dirty="0"/>
              <a:t>, C</a:t>
            </a:r>
            <a:r>
              <a:rPr lang="en-US" baseline="-20000" dirty="0"/>
              <a:t>2</a:t>
            </a:r>
            <a:r>
              <a:rPr lang="en-US" dirty="0"/>
              <a:t>) = r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˅ </a:t>
            </a: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		! Note that C</a:t>
            </a:r>
            <a:r>
              <a:rPr lang="en-US" baseline="-20000" dirty="0"/>
              <a:t>4</a:t>
            </a:r>
            <a:r>
              <a:rPr lang="en-US" dirty="0"/>
              <a:t> and C</a:t>
            </a:r>
            <a:r>
              <a:rPr lang="en-US" baseline="-20000" dirty="0"/>
              <a:t>3</a:t>
            </a:r>
            <a:r>
              <a:rPr lang="en-US" dirty="0"/>
              <a:t> can be resolved in two ways: with p and then with r          	                 as the literal resolved upon.  </a:t>
            </a:r>
          </a:p>
          <a:p>
            <a:pPr marL="0" indent="0">
              <a:buNone/>
            </a:pPr>
            <a:r>
              <a:rPr lang="en-US" dirty="0"/>
              <a:t>		Option 1.1: C</a:t>
            </a:r>
            <a:r>
              <a:rPr lang="en-US" baseline="-20000" dirty="0"/>
              <a:t>3 </a:t>
            </a:r>
            <a:r>
              <a:rPr lang="en-US" dirty="0"/>
              <a:t>is used as a side clause for C</a:t>
            </a:r>
            <a:r>
              <a:rPr lang="en-US" baseline="-20000" dirty="0"/>
              <a:t>4</a:t>
            </a:r>
          </a:p>
          <a:p>
            <a:pPr marL="0" indent="0">
              <a:buNone/>
            </a:pPr>
            <a:r>
              <a:rPr lang="en-US" baseline="-20000" dirty="0"/>
              <a:t>		</a:t>
            </a:r>
            <a:r>
              <a:rPr lang="en-US" u="sng" dirty="0"/>
              <a:t>Third iteration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	C</a:t>
            </a:r>
            <a:r>
              <a:rPr lang="en-US" baseline="-20000" dirty="0"/>
              <a:t>5 </a:t>
            </a:r>
            <a:r>
              <a:rPr lang="en-US" dirty="0"/>
              <a:t>= Res</a:t>
            </a:r>
            <a:r>
              <a:rPr lang="en-US" baseline="-25000" dirty="0"/>
              <a:t>p </a:t>
            </a:r>
            <a:r>
              <a:rPr lang="en-US" dirty="0"/>
              <a:t>(C</a:t>
            </a:r>
            <a:r>
              <a:rPr lang="en-US" baseline="-20000" dirty="0"/>
              <a:t>4</a:t>
            </a:r>
            <a:r>
              <a:rPr lang="en-US" dirty="0"/>
              <a:t>, C</a:t>
            </a:r>
            <a:r>
              <a:rPr lang="en-US" baseline="-20000" dirty="0"/>
              <a:t>3</a:t>
            </a:r>
            <a:r>
              <a:rPr lang="en-US" dirty="0"/>
              <a:t>) =  r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˅¬</a:t>
            </a:r>
            <a:r>
              <a:rPr lang="en-US" dirty="0"/>
              <a:t>r  ≡  T  - tautology  (*)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                                                                                  process  is blocked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                                                                                  We go back to the previous iteration.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/>
              <a:t> Option 1.2: C</a:t>
            </a:r>
            <a:r>
              <a:rPr lang="en-US" baseline="-20000" dirty="0"/>
              <a:t>3 </a:t>
            </a:r>
            <a:r>
              <a:rPr lang="en-US" dirty="0"/>
              <a:t>is used as a side clause for C</a:t>
            </a:r>
            <a:r>
              <a:rPr lang="en-US" baseline="-20000" dirty="0"/>
              <a:t>4</a:t>
            </a:r>
          </a:p>
          <a:p>
            <a:pPr marL="0" indent="0">
              <a:buNone/>
            </a:pPr>
            <a:r>
              <a:rPr lang="en-US" baseline="-20000" dirty="0">
                <a:solidFill>
                  <a:srgbClr val="00B0F0"/>
                </a:solidFill>
              </a:rPr>
              <a:t>		 </a:t>
            </a:r>
            <a:r>
              <a:rPr lang="en-US" sz="2100" u="sng" dirty="0"/>
              <a:t>Fourth</a:t>
            </a:r>
            <a:r>
              <a:rPr lang="en-US" u="sng" dirty="0"/>
              <a:t> iteration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	C</a:t>
            </a:r>
            <a:r>
              <a:rPr lang="en-US" baseline="-20000" dirty="0"/>
              <a:t>6 </a:t>
            </a:r>
            <a:r>
              <a:rPr lang="en-US" dirty="0"/>
              <a:t>= </a:t>
            </a:r>
            <a:r>
              <a:rPr lang="en-US" dirty="0" err="1"/>
              <a:t>Res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(C</a:t>
            </a:r>
            <a:r>
              <a:rPr lang="en-US" baseline="-20000" dirty="0"/>
              <a:t>4</a:t>
            </a:r>
            <a:r>
              <a:rPr lang="en-US" dirty="0"/>
              <a:t>, C</a:t>
            </a:r>
            <a:r>
              <a:rPr lang="en-US" baseline="-20000" dirty="0"/>
              <a:t>3</a:t>
            </a:r>
            <a:r>
              <a:rPr lang="en-US" dirty="0"/>
              <a:t>) =  p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˅¬</a:t>
            </a:r>
            <a:r>
              <a:rPr lang="en-US" dirty="0"/>
              <a:t>p  ≡  T  - tautology   (*)</a:t>
            </a:r>
          </a:p>
          <a:p>
            <a:pPr marL="0" indent="0">
              <a:buNone/>
            </a:pPr>
            <a:r>
              <a:rPr lang="en-US" dirty="0"/>
              <a:t>				                    </a:t>
            </a:r>
            <a:r>
              <a:rPr lang="en-US" dirty="0">
                <a:solidFill>
                  <a:srgbClr val="00B0F0"/>
                </a:solidFill>
              </a:rPr>
              <a:t>process  is blocked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                                                                                  We go back to the previous iteration.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/>
              <a:t>All possible side clauses of C</a:t>
            </a:r>
            <a:r>
              <a:rPr lang="en-US" baseline="-20000" dirty="0"/>
              <a:t>4</a:t>
            </a:r>
            <a:r>
              <a:rPr lang="en-US" dirty="0"/>
              <a:t> were used.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                   We go back to the previous iteration.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2D254E-3AC9-484E-A75E-193BF5F558A7}"/>
                  </a:ext>
                </a:extLst>
              </p:cNvPr>
              <p:cNvSpPr/>
              <p:nvPr/>
            </p:nvSpPr>
            <p:spPr>
              <a:xfrm>
                <a:off x="276225" y="832453"/>
                <a:ext cx="1069444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C1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2D254E-3AC9-484E-A75E-193BF5F55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832453"/>
                <a:ext cx="1069444" cy="436099"/>
              </a:xfrm>
              <a:prstGeom prst="rect">
                <a:avLst/>
              </a:prstGeom>
              <a:blipFill>
                <a:blip r:embed="rId3"/>
                <a:stretch>
                  <a:fillRect l="-3933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9DE73B-70BB-4B6C-B005-BA8531B277A8}"/>
              </a:ext>
            </a:extLst>
          </p:cNvPr>
          <p:cNvSpPr/>
          <p:nvPr/>
        </p:nvSpPr>
        <p:spPr>
          <a:xfrm>
            <a:off x="1610715" y="832452"/>
            <a:ext cx="1343352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=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𝑟˅𝑝˅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mbria Math" panose="02040503050406030204" pitchFamily="18" charset="0"/>
              </a:rPr>
              <a:t>¬𝑞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A837A-66CC-452F-9DDA-DA989DD73F40}"/>
              </a:ext>
            </a:extLst>
          </p:cNvPr>
          <p:cNvSpPr/>
          <p:nvPr/>
        </p:nvSpPr>
        <p:spPr>
          <a:xfrm>
            <a:off x="2982009" y="832451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4C6C7B-8AAD-4156-AFF0-207B3CDD3690}"/>
                  </a:ext>
                </a:extLst>
              </p:cNvPr>
              <p:cNvSpPr/>
              <p:nvPr/>
            </p:nvSpPr>
            <p:spPr>
              <a:xfrm>
                <a:off x="280294" y="1882955"/>
                <a:ext cx="1069444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4C6C7B-8AAD-4156-AFF0-207B3CDD3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4" y="1882955"/>
                <a:ext cx="1069444" cy="436099"/>
              </a:xfrm>
              <a:prstGeom prst="rect">
                <a:avLst/>
              </a:prstGeom>
              <a:blipFill>
                <a:blip r:embed="rId4"/>
                <a:stretch>
                  <a:fillRect l="-1695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3995E-1207-481A-9924-8981D1A4F97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10947" y="1268552"/>
            <a:ext cx="4069" cy="6144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CCA6DA-CFEF-46E8-BA20-F327C6373AE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15016" y="1268551"/>
            <a:ext cx="1467375" cy="614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4F83F-4262-44E1-B736-7387135DA7EA}"/>
              </a:ext>
            </a:extLst>
          </p:cNvPr>
          <p:cNvSpPr/>
          <p:nvPr/>
        </p:nvSpPr>
        <p:spPr>
          <a:xfrm>
            <a:off x="2982009" y="1882951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4CBB54-0C0B-49D5-87EB-B44E11029F6A}"/>
                  </a:ext>
                </a:extLst>
              </p:cNvPr>
              <p:cNvSpPr/>
              <p:nvPr/>
            </p:nvSpPr>
            <p:spPr>
              <a:xfrm>
                <a:off x="1610715" y="1882953"/>
                <a:ext cx="1280162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4CBB54-0C0B-49D5-87EB-B44E11029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15" y="1882953"/>
                <a:ext cx="1280162" cy="436099"/>
              </a:xfrm>
              <a:prstGeom prst="rect">
                <a:avLst/>
              </a:prstGeom>
              <a:blipFill>
                <a:blip r:embed="rId5"/>
                <a:stretch>
                  <a:fillRect l="-2358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F3DAF9-2668-45C3-9662-CCC0E3E3EC27}"/>
                  </a:ext>
                </a:extLst>
              </p:cNvPr>
              <p:cNvSpPr/>
              <p:nvPr/>
            </p:nvSpPr>
            <p:spPr>
              <a:xfrm>
                <a:off x="247483" y="3006015"/>
                <a:ext cx="1750639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F3DAF9-2668-45C3-9662-CCC0E3E3E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3" y="3006015"/>
                <a:ext cx="1750639" cy="436099"/>
              </a:xfrm>
              <a:prstGeom prst="rect">
                <a:avLst/>
              </a:prstGeom>
              <a:blipFill>
                <a:blip r:embed="rId6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5D45763-5409-47BB-90B0-2FA40D6A86B0}"/>
              </a:ext>
            </a:extLst>
          </p:cNvPr>
          <p:cNvSpPr txBox="1"/>
          <p:nvPr/>
        </p:nvSpPr>
        <p:spPr>
          <a:xfrm>
            <a:off x="348623" y="3475497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tautology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466478-B285-4EBF-BF58-C3A9221549A4}"/>
              </a:ext>
            </a:extLst>
          </p:cNvPr>
          <p:cNvCxnSpPr/>
          <p:nvPr/>
        </p:nvCxnSpPr>
        <p:spPr>
          <a:xfrm>
            <a:off x="810648" y="2319050"/>
            <a:ext cx="299" cy="686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6B4426-52AF-4940-AF7A-F21494CD5C42}"/>
              </a:ext>
            </a:extLst>
          </p:cNvPr>
          <p:cNvCxnSpPr/>
          <p:nvPr/>
        </p:nvCxnSpPr>
        <p:spPr>
          <a:xfrm flipH="1">
            <a:off x="810648" y="2319049"/>
            <a:ext cx="1487986" cy="686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8411D9B-7E4C-4A28-9755-03A30AA2CFC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rot="10800000">
            <a:off x="280295" y="2101005"/>
            <a:ext cx="68329" cy="1559158"/>
          </a:xfrm>
          <a:prstGeom prst="curvedConnector3">
            <a:avLst>
              <a:gd name="adj1" fmla="val 43455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FEC95-87A5-46A4-AEB2-824D2FF0A3A4}"/>
              </a:ext>
            </a:extLst>
          </p:cNvPr>
          <p:cNvSpPr txBox="1"/>
          <p:nvPr/>
        </p:nvSpPr>
        <p:spPr>
          <a:xfrm>
            <a:off x="-54459" y="1480240"/>
            <a:ext cx="11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 1.1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80147F-4FF9-46C3-A9C5-A4C4D59957FE}"/>
              </a:ext>
            </a:extLst>
          </p:cNvPr>
          <p:cNvSpPr txBox="1"/>
          <p:nvPr/>
        </p:nvSpPr>
        <p:spPr>
          <a:xfrm>
            <a:off x="-40338" y="3944409"/>
            <a:ext cx="11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 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8A58FE-DCEA-488E-BB24-61A12FD59EF4}"/>
                  </a:ext>
                </a:extLst>
              </p:cNvPr>
              <p:cNvSpPr/>
              <p:nvPr/>
            </p:nvSpPr>
            <p:spPr>
              <a:xfrm>
                <a:off x="280294" y="4313743"/>
                <a:ext cx="1069444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8A58FE-DCEA-488E-BB24-61A12FD59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4" y="4313743"/>
                <a:ext cx="1069444" cy="436099"/>
              </a:xfrm>
              <a:prstGeom prst="rect">
                <a:avLst/>
              </a:prstGeom>
              <a:blipFill>
                <a:blip r:embed="rId7"/>
                <a:stretch>
                  <a:fillRect l="-1695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36131025-413E-4701-B193-A8697B96DB0E}"/>
              </a:ext>
            </a:extLst>
          </p:cNvPr>
          <p:cNvSpPr/>
          <p:nvPr/>
        </p:nvSpPr>
        <p:spPr>
          <a:xfrm>
            <a:off x="1630365" y="4308126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4D50AF-CEC3-4A18-BAB0-AF13B811A508}"/>
                  </a:ext>
                </a:extLst>
              </p:cNvPr>
              <p:cNvSpPr/>
              <p:nvPr/>
            </p:nvSpPr>
            <p:spPr>
              <a:xfrm>
                <a:off x="2134466" y="4308127"/>
                <a:ext cx="1280162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4D50AF-CEC3-4A18-BAB0-AF13B811A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66" y="4308127"/>
                <a:ext cx="1280162" cy="436099"/>
              </a:xfrm>
              <a:prstGeom prst="rect">
                <a:avLst/>
              </a:prstGeom>
              <a:blipFill>
                <a:blip r:embed="rId8"/>
                <a:stretch>
                  <a:fillRect l="-2358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D46038E-5653-4EC1-876A-41476CA683AA}"/>
                  </a:ext>
                </a:extLst>
              </p:cNvPr>
              <p:cNvSpPr/>
              <p:nvPr/>
            </p:nvSpPr>
            <p:spPr>
              <a:xfrm>
                <a:off x="247483" y="5266066"/>
                <a:ext cx="1750639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D46038E-5653-4EC1-876A-41476CA68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3" y="5266066"/>
                <a:ext cx="1750639" cy="436099"/>
              </a:xfrm>
              <a:prstGeom prst="rect">
                <a:avLst/>
              </a:prstGeom>
              <a:blipFill>
                <a:blip r:embed="rId9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FE5635-DBB9-43C5-BA2E-1A92900DEE1A}"/>
              </a:ext>
            </a:extLst>
          </p:cNvPr>
          <p:cNvCxnSpPr>
            <a:cxnSpLocks/>
          </p:cNvCxnSpPr>
          <p:nvPr/>
        </p:nvCxnSpPr>
        <p:spPr>
          <a:xfrm>
            <a:off x="810648" y="4749838"/>
            <a:ext cx="0" cy="5320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0855DF-2E12-415C-8B27-733786F7CE13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838874" y="4744226"/>
            <a:ext cx="1935673" cy="516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6C077A-A4B0-4E10-BD96-35A4C256BC11}"/>
              </a:ext>
            </a:extLst>
          </p:cNvPr>
          <p:cNvSpPr txBox="1"/>
          <p:nvPr/>
        </p:nvSpPr>
        <p:spPr>
          <a:xfrm>
            <a:off x="216682" y="5706098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tautology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15E6EA36-6A80-4715-BC21-CC7B11D69300}"/>
              </a:ext>
            </a:extLst>
          </p:cNvPr>
          <p:cNvCxnSpPr>
            <a:stCxn id="60" idx="1"/>
            <a:endCxn id="49" idx="1"/>
          </p:cNvCxnSpPr>
          <p:nvPr/>
        </p:nvCxnSpPr>
        <p:spPr>
          <a:xfrm rot="10800000" flipH="1">
            <a:off x="216682" y="4531794"/>
            <a:ext cx="63612" cy="1358971"/>
          </a:xfrm>
          <a:prstGeom prst="curvedConnector3">
            <a:avLst>
              <a:gd name="adj1" fmla="val -293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5AB402-9908-4EDA-B6E9-2459668050A1}"/>
              </a:ext>
            </a:extLst>
          </p:cNvPr>
          <p:cNvSpPr txBox="1"/>
          <p:nvPr/>
        </p:nvSpPr>
        <p:spPr>
          <a:xfrm>
            <a:off x="-40338" y="449609"/>
            <a:ext cx="22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190790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7" grpId="0" animBg="1"/>
      <p:bldP spid="18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60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2CD454-882B-4816-9807-D9D052AF0AA5}"/>
                  </a:ext>
                </a:extLst>
              </p:cNvPr>
              <p:cNvSpPr/>
              <p:nvPr/>
            </p:nvSpPr>
            <p:spPr>
              <a:xfrm>
                <a:off x="247483" y="817961"/>
                <a:ext cx="1069444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C1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2CD454-882B-4816-9807-D9D052AF0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3" y="817961"/>
                <a:ext cx="1069444" cy="436099"/>
              </a:xfrm>
              <a:prstGeom prst="rect">
                <a:avLst/>
              </a:prstGeom>
              <a:blipFill>
                <a:blip r:embed="rId2"/>
                <a:stretch>
                  <a:fillRect l="-4520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967F2DB-476A-45B0-8768-2AB25CBB3346}"/>
              </a:ext>
            </a:extLst>
          </p:cNvPr>
          <p:cNvSpPr/>
          <p:nvPr/>
        </p:nvSpPr>
        <p:spPr>
          <a:xfrm>
            <a:off x="1610715" y="832452"/>
            <a:ext cx="43529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07DFB0-C510-47E7-8EC7-6676718A6F2A}"/>
                  </a:ext>
                </a:extLst>
              </p:cNvPr>
              <p:cNvSpPr/>
              <p:nvPr/>
            </p:nvSpPr>
            <p:spPr>
              <a:xfrm>
                <a:off x="2093410" y="832451"/>
                <a:ext cx="1304247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07DFB0-C510-47E7-8EC7-6676718A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410" y="832451"/>
                <a:ext cx="1304247" cy="436099"/>
              </a:xfrm>
              <a:prstGeom prst="rect">
                <a:avLst/>
              </a:prstGeom>
              <a:blipFill>
                <a:blip r:embed="rId3"/>
                <a:stretch>
                  <a:fillRect l="-1389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B038D-4CA0-4266-B886-214F41DA308B}"/>
                  </a:ext>
                </a:extLst>
              </p:cNvPr>
              <p:cNvSpPr/>
              <p:nvPr/>
            </p:nvSpPr>
            <p:spPr>
              <a:xfrm>
                <a:off x="145275" y="1868459"/>
                <a:ext cx="1183858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lang="en-US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B038D-4CA0-4266-B886-214F41DA3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5" y="1868459"/>
                <a:ext cx="1183858" cy="436099"/>
              </a:xfrm>
              <a:prstGeom prst="rect">
                <a:avLst/>
              </a:prstGeom>
              <a:blipFill>
                <a:blip r:embed="rId4"/>
                <a:stretch>
                  <a:fillRect l="-204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968E18-E4BF-4878-A753-659B1AB3EEE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37204" y="1268550"/>
            <a:ext cx="2008330" cy="599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6C90C-8E85-48C2-9FEF-CB32FB9918EF}"/>
              </a:ext>
            </a:extLst>
          </p:cNvPr>
          <p:cNvSpPr/>
          <p:nvPr/>
        </p:nvSpPr>
        <p:spPr>
          <a:xfrm>
            <a:off x="2982009" y="1882951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3C2C6F-7E62-467B-BF24-13CC99BFF7BD}"/>
                  </a:ext>
                </a:extLst>
              </p:cNvPr>
              <p:cNvSpPr/>
              <p:nvPr/>
            </p:nvSpPr>
            <p:spPr>
              <a:xfrm>
                <a:off x="1390463" y="1882950"/>
                <a:ext cx="1562831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3C2C6F-7E62-467B-BF24-13CC99BF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63" y="1882950"/>
                <a:ext cx="1562831" cy="43609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C0AA95-53BE-4CB6-86FD-A129E438925F}"/>
                  </a:ext>
                </a:extLst>
              </p:cNvPr>
              <p:cNvSpPr/>
              <p:nvPr/>
            </p:nvSpPr>
            <p:spPr>
              <a:xfrm>
                <a:off x="247483" y="3006015"/>
                <a:ext cx="2734228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p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C0AA95-53BE-4CB6-86FD-A129E438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3" y="3006015"/>
                <a:ext cx="2734228" cy="436099"/>
              </a:xfrm>
              <a:prstGeom prst="rect">
                <a:avLst/>
              </a:prstGeom>
              <a:blipFill>
                <a:blip r:embed="rId6"/>
                <a:stretch>
                  <a:fillRect l="-444" r="-222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9149914-FF05-4ED3-89B4-B217CD92050A}"/>
              </a:ext>
            </a:extLst>
          </p:cNvPr>
          <p:cNvSpPr txBox="1"/>
          <p:nvPr/>
        </p:nvSpPr>
        <p:spPr>
          <a:xfrm>
            <a:off x="348623" y="3475497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tautology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78D3B0-C5DD-4D2A-A562-0D14CA7D186C}"/>
              </a:ext>
            </a:extLst>
          </p:cNvPr>
          <p:cNvCxnSpPr/>
          <p:nvPr/>
        </p:nvCxnSpPr>
        <p:spPr>
          <a:xfrm>
            <a:off x="810648" y="2319050"/>
            <a:ext cx="299" cy="686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9A05C7-EB2A-4AD7-A107-8D2F4774FA55}"/>
              </a:ext>
            </a:extLst>
          </p:cNvPr>
          <p:cNvCxnSpPr/>
          <p:nvPr/>
        </p:nvCxnSpPr>
        <p:spPr>
          <a:xfrm flipH="1">
            <a:off x="810648" y="2319049"/>
            <a:ext cx="1487986" cy="686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0B4494E-DEFF-4876-B2C9-56B43757258A}"/>
              </a:ext>
            </a:extLst>
          </p:cNvPr>
          <p:cNvCxnSpPr>
            <a:cxnSpLocks/>
            <a:stCxn id="17" idx="1"/>
            <a:endCxn id="12" idx="1"/>
          </p:cNvCxnSpPr>
          <p:nvPr/>
        </p:nvCxnSpPr>
        <p:spPr>
          <a:xfrm rot="10800000">
            <a:off x="145275" y="2086509"/>
            <a:ext cx="203348" cy="1573654"/>
          </a:xfrm>
          <a:prstGeom prst="curvedConnector3">
            <a:avLst>
              <a:gd name="adj1" fmla="val 13632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6A7978-6736-4A19-B4E3-54AB56F2D595}"/>
              </a:ext>
            </a:extLst>
          </p:cNvPr>
          <p:cNvSpPr txBox="1"/>
          <p:nvPr/>
        </p:nvSpPr>
        <p:spPr>
          <a:xfrm>
            <a:off x="-54459" y="1480240"/>
            <a:ext cx="11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 2.1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EA8008-7012-423C-8EAA-651493CB7088}"/>
              </a:ext>
            </a:extLst>
          </p:cNvPr>
          <p:cNvSpPr txBox="1"/>
          <p:nvPr/>
        </p:nvSpPr>
        <p:spPr>
          <a:xfrm>
            <a:off x="-40338" y="3944409"/>
            <a:ext cx="11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 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85237C9-DE1B-477E-950E-8FB9E01A10B7}"/>
                  </a:ext>
                </a:extLst>
              </p:cNvPr>
              <p:cNvSpPr/>
              <p:nvPr/>
            </p:nvSpPr>
            <p:spPr>
              <a:xfrm>
                <a:off x="158804" y="4313740"/>
                <a:ext cx="1187929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85237C9-DE1B-477E-950E-8FB9E01A1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4" y="4313740"/>
                <a:ext cx="1187929" cy="436099"/>
              </a:xfrm>
              <a:prstGeom prst="rect">
                <a:avLst/>
              </a:prstGeom>
              <a:blipFill>
                <a:blip r:embed="rId7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717366E3-B6DF-46A3-82CF-E26ACCCFD08C}"/>
              </a:ext>
            </a:extLst>
          </p:cNvPr>
          <p:cNvSpPr/>
          <p:nvPr/>
        </p:nvSpPr>
        <p:spPr>
          <a:xfrm>
            <a:off x="1390463" y="4313739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6E36A0-67C5-458E-B62C-159BE421E8FF}"/>
                  </a:ext>
                </a:extLst>
              </p:cNvPr>
              <p:cNvSpPr/>
              <p:nvPr/>
            </p:nvSpPr>
            <p:spPr>
              <a:xfrm>
                <a:off x="247484" y="5266066"/>
                <a:ext cx="2734228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6E36A0-67C5-458E-B62C-159BE421E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" y="5266066"/>
                <a:ext cx="2734228" cy="436099"/>
              </a:xfrm>
              <a:prstGeom prst="rect">
                <a:avLst/>
              </a:prstGeom>
              <a:blipFill>
                <a:blip r:embed="rId8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AF62D2-5A5E-4A21-98DE-BE0308661727}"/>
              </a:ext>
            </a:extLst>
          </p:cNvPr>
          <p:cNvCxnSpPr>
            <a:cxnSpLocks/>
          </p:cNvCxnSpPr>
          <p:nvPr/>
        </p:nvCxnSpPr>
        <p:spPr>
          <a:xfrm>
            <a:off x="810648" y="4749838"/>
            <a:ext cx="0" cy="5320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0B5D86-7091-4E7E-BB3B-26971B6F3612}"/>
              </a:ext>
            </a:extLst>
          </p:cNvPr>
          <p:cNvCxnSpPr>
            <a:cxnSpLocks/>
          </p:cNvCxnSpPr>
          <p:nvPr/>
        </p:nvCxnSpPr>
        <p:spPr>
          <a:xfrm flipH="1">
            <a:off x="838874" y="4744226"/>
            <a:ext cx="1935673" cy="516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B29381-671C-4EBE-89D1-6EC304B177A2}"/>
              </a:ext>
            </a:extLst>
          </p:cNvPr>
          <p:cNvSpPr txBox="1"/>
          <p:nvPr/>
        </p:nvSpPr>
        <p:spPr>
          <a:xfrm>
            <a:off x="216682" y="5706098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tautology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53CB0DF-EA3A-465B-ADA3-77E26C1E7C12}"/>
              </a:ext>
            </a:extLst>
          </p:cNvPr>
          <p:cNvCxnSpPr>
            <a:cxnSpLocks/>
            <a:stCxn id="29" idx="1"/>
            <a:endCxn id="23" idx="1"/>
          </p:cNvCxnSpPr>
          <p:nvPr/>
        </p:nvCxnSpPr>
        <p:spPr>
          <a:xfrm rot="10800000">
            <a:off x="158804" y="4531790"/>
            <a:ext cx="57878" cy="1358974"/>
          </a:xfrm>
          <a:prstGeom prst="curvedConnector3">
            <a:avLst>
              <a:gd name="adj1" fmla="val 3005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517C5A-5AFD-40A0-A4E9-5F760D979A43}"/>
              </a:ext>
            </a:extLst>
          </p:cNvPr>
          <p:cNvCxnSpPr/>
          <p:nvPr/>
        </p:nvCxnSpPr>
        <p:spPr>
          <a:xfrm>
            <a:off x="810947" y="1268552"/>
            <a:ext cx="4069" cy="6144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DAD4A3-AC7E-416E-BB80-5C618EE5F2FD}"/>
              </a:ext>
            </a:extLst>
          </p:cNvPr>
          <p:cNvSpPr txBox="1"/>
          <p:nvPr/>
        </p:nvSpPr>
        <p:spPr>
          <a:xfrm>
            <a:off x="-40338" y="449609"/>
            <a:ext cx="22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itle 2">
                <a:extLst>
                  <a:ext uri="{FF2B5EF4-FFF2-40B4-BE49-F238E27FC236}">
                    <a16:creationId xmlns:a16="http://schemas.microsoft.com/office/drawing/2014/main" id="{4838C6CE-650B-4768-A6CF-3CFDC3E4EF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54459" y="-23222"/>
                <a:ext cx="12192000" cy="11254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˅¬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¬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˅¬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      C1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C2 =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˅¬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 C3 =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¬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˅¬</m:t>
                    </m:r>
                    <m:r>
                      <a:rPr 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b="1" dirty="0"/>
                  <a:t>r</a:t>
                </a:r>
                <a:r>
                  <a:rPr 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           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*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resolution rule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:    f ˅ l,   g ˅ ¬l   ⊢res  f ˅ g</a:t>
                </a:r>
                <a:br>
                  <a:rPr lang="en-US" sz="1700" b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br>
                  <a:rPr lang="en-US" sz="1700" b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endParaRPr lang="en-US" sz="1700" b="1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Title 2">
                <a:extLst>
                  <a:ext uri="{FF2B5EF4-FFF2-40B4-BE49-F238E27FC236}">
                    <a16:creationId xmlns:a16="http://schemas.microsoft.com/office/drawing/2014/main" id="{4838C6CE-650B-4768-A6CF-3CFDC3E4E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4459" y="-23222"/>
                <a:ext cx="12192000" cy="1125415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0F61490-F419-41D2-9CAB-9A671E96012B}"/>
                  </a:ext>
                </a:extLst>
              </p:cNvPr>
              <p:cNvSpPr/>
              <p:nvPr/>
            </p:nvSpPr>
            <p:spPr>
              <a:xfrm>
                <a:off x="1849841" y="4323093"/>
                <a:ext cx="1562831" cy="436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˅¬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0F61490-F419-41D2-9CAB-9A671E960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41" y="4323093"/>
                <a:ext cx="1562831" cy="436099"/>
              </a:xfrm>
              <a:prstGeom prst="rect">
                <a:avLst/>
              </a:prstGeom>
              <a:blipFill>
                <a:blip r:embed="rId10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3">
                <a:extLst>
                  <a:ext uri="{FF2B5EF4-FFF2-40B4-BE49-F238E27FC236}">
                    <a16:creationId xmlns:a16="http://schemas.microsoft.com/office/drawing/2014/main" id="{F611ED71-D4C7-40DB-A961-E9BED69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88788" y="644577"/>
                <a:ext cx="8703212" cy="652754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US" baseline="-20000" dirty="0"/>
                  <a:t>1 </a:t>
                </a:r>
                <a:r>
                  <a:rPr lang="en-US" dirty="0"/>
                  <a:t>is the top clause and it has one possible side clause left: C</a:t>
                </a:r>
                <a:r>
                  <a:rPr lang="en-US" baseline="-20000" dirty="0"/>
                  <a:t>3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Option 2: C</a:t>
                </a:r>
                <a:r>
                  <a:rPr lang="en-US" baseline="-20000" dirty="0"/>
                  <a:t>3 </a:t>
                </a:r>
                <a:r>
                  <a:rPr lang="en-US" dirty="0"/>
                  <a:t>is used as a side clause for C</a:t>
                </a:r>
                <a:r>
                  <a:rPr lang="en-US" baseline="-20000" dirty="0"/>
                  <a:t>1 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u="sng" dirty="0"/>
                  <a:t>Fifth iteration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C</a:t>
                </a:r>
                <a:r>
                  <a:rPr lang="en-US" baseline="-20000" dirty="0"/>
                  <a:t>7 </a:t>
                </a:r>
                <a:r>
                  <a:rPr lang="en-US" dirty="0"/>
                  <a:t>= Res</a:t>
                </a:r>
                <a:r>
                  <a:rPr lang="en-US" baseline="-25000" dirty="0"/>
                  <a:t>p </a:t>
                </a:r>
                <a:r>
                  <a:rPr lang="en-US" dirty="0"/>
                  <a:t>(C</a:t>
                </a:r>
                <a:r>
                  <a:rPr lang="en-US" baseline="-20000" dirty="0"/>
                  <a:t>1</a:t>
                </a:r>
                <a:r>
                  <a:rPr lang="en-US" dirty="0"/>
                  <a:t>, C</a:t>
                </a:r>
                <a:r>
                  <a:rPr lang="en-US" baseline="-20000" dirty="0"/>
                  <a:t>3</a:t>
                </a:r>
                <a:r>
                  <a:rPr lang="en-US" dirty="0"/>
                  <a:t>) = q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˅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! Note that C</a:t>
                </a:r>
                <a:r>
                  <a:rPr lang="en-US" baseline="-20000" dirty="0"/>
                  <a:t>7</a:t>
                </a:r>
                <a:r>
                  <a:rPr lang="en-US" dirty="0"/>
                  <a:t> and C</a:t>
                </a:r>
                <a:r>
                  <a:rPr lang="en-US" baseline="-20000" dirty="0"/>
                  <a:t>2</a:t>
                </a:r>
                <a:r>
                  <a:rPr lang="en-US" dirty="0"/>
                  <a:t> can be resolved in two ways: with q and then with r as the literal 		resolved upon.  </a:t>
                </a:r>
              </a:p>
              <a:p>
                <a:pPr marL="0" indent="0">
                  <a:buNone/>
                </a:pPr>
                <a:r>
                  <a:rPr lang="en-US" dirty="0"/>
                  <a:t>	Option 2.1: C</a:t>
                </a:r>
                <a:r>
                  <a:rPr lang="en-US" baseline="-20000" dirty="0"/>
                  <a:t>2 </a:t>
                </a:r>
                <a:r>
                  <a:rPr lang="en-US" dirty="0"/>
                  <a:t>is used as a side clause for C</a:t>
                </a:r>
                <a:r>
                  <a:rPr lang="en-US" baseline="-20000" dirty="0"/>
                  <a:t>7</a:t>
                </a:r>
              </a:p>
              <a:p>
                <a:pPr marL="0" indent="0">
                  <a:buNone/>
                </a:pPr>
                <a:r>
                  <a:rPr lang="en-US" baseline="-20000" dirty="0"/>
                  <a:t>	</a:t>
                </a:r>
                <a:r>
                  <a:rPr lang="en-US" u="sng" dirty="0"/>
                  <a:t>Sixth iteration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	C</a:t>
                </a:r>
                <a:r>
                  <a:rPr lang="en-US" baseline="-20000" dirty="0"/>
                  <a:t>8 </a:t>
                </a:r>
                <a:r>
                  <a:rPr lang="en-US" dirty="0"/>
                  <a:t>= </a:t>
                </a:r>
                <a:r>
                  <a:rPr lang="en-US" dirty="0" err="1"/>
                  <a:t>Res</a:t>
                </a:r>
                <a:r>
                  <a:rPr lang="en-US" baseline="-25000" dirty="0" err="1"/>
                  <a:t>q</a:t>
                </a:r>
                <a:r>
                  <a:rPr lang="en-US" baseline="-25000" dirty="0"/>
                  <a:t> </a:t>
                </a:r>
                <a:r>
                  <a:rPr lang="en-US" dirty="0"/>
                  <a:t>(C</a:t>
                </a:r>
                <a:r>
                  <a:rPr lang="en-US" baseline="-20000" dirty="0"/>
                  <a:t>7</a:t>
                </a:r>
                <a:r>
                  <a:rPr lang="en-US" dirty="0"/>
                  <a:t>, C</a:t>
                </a:r>
                <a:r>
                  <a:rPr lang="en-US" baseline="-20000" dirty="0"/>
                  <a:t>2</a:t>
                </a:r>
                <a:r>
                  <a:rPr lang="en-US" dirty="0"/>
                  <a:t>) = 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˅p ˅ ¬</a:t>
                </a:r>
                <a:r>
                  <a:rPr lang="en-US" dirty="0"/>
                  <a:t>r  =  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˅p </a:t>
                </a:r>
                <a:r>
                  <a:rPr lang="en-US" dirty="0"/>
                  <a:t>≡  T  - tautology  (*)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                                                                                       process  is blocked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                                                                                        We go back to the previous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</a:t>
                </a:r>
                <a:r>
                  <a:rPr lang="en-US" dirty="0"/>
                  <a:t>Option 2.2: C</a:t>
                </a:r>
                <a:r>
                  <a:rPr lang="en-US" baseline="-20000" dirty="0"/>
                  <a:t>2 </a:t>
                </a:r>
                <a:r>
                  <a:rPr lang="en-US" dirty="0"/>
                  <a:t>is used as a side clause for C</a:t>
                </a:r>
                <a:r>
                  <a:rPr lang="en-US" baseline="-20000" dirty="0"/>
                  <a:t>7</a:t>
                </a:r>
              </a:p>
              <a:p>
                <a:pPr marL="0" indent="0">
                  <a:buNone/>
                </a:pPr>
                <a:r>
                  <a:rPr lang="en-US" baseline="-20000" dirty="0">
                    <a:solidFill>
                      <a:srgbClr val="00B0F0"/>
                    </a:solidFill>
                  </a:rPr>
                  <a:t>	</a:t>
                </a:r>
                <a:r>
                  <a:rPr lang="en-US" sz="2100" u="sng" dirty="0"/>
                  <a:t>Seventh</a:t>
                </a:r>
                <a:r>
                  <a:rPr lang="en-US" u="sng" dirty="0"/>
                  <a:t> iteration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	C</a:t>
                </a:r>
                <a:r>
                  <a:rPr lang="en-US" baseline="-20000" dirty="0"/>
                  <a:t>9 </a:t>
                </a:r>
                <a:r>
                  <a:rPr lang="en-US" dirty="0"/>
                  <a:t>= </a:t>
                </a:r>
                <a:r>
                  <a:rPr lang="en-US" dirty="0" err="1"/>
                  <a:t>Res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</a:t>
                </a:r>
                <a:r>
                  <a:rPr lang="en-US" dirty="0"/>
                  <a:t>(C</a:t>
                </a:r>
                <a:r>
                  <a:rPr lang="en-US" baseline="-20000" dirty="0"/>
                  <a:t>7</a:t>
                </a:r>
                <a:r>
                  <a:rPr lang="en-US" dirty="0"/>
                  <a:t>, C</a:t>
                </a:r>
                <a:r>
                  <a:rPr lang="en-US" baseline="-20000" dirty="0"/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˅¬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tautology   (*)</a:t>
                </a:r>
              </a:p>
              <a:p>
                <a:pPr marL="0" indent="0">
                  <a:buNone/>
                </a:pPr>
                <a:r>
                  <a:rPr lang="en-US" dirty="0"/>
                  <a:t>			 	</a:t>
                </a:r>
                <a:r>
                  <a:rPr lang="en-US" dirty="0">
                    <a:solidFill>
                      <a:srgbClr val="00B0F0"/>
                    </a:solidFill>
                  </a:rPr>
                  <a:t>process  is blocked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                                                                                       We go back to the previous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</a:t>
                </a:r>
                <a:r>
                  <a:rPr lang="en-US" dirty="0"/>
                  <a:t>All possible side clauses of C</a:t>
                </a:r>
                <a:r>
                  <a:rPr lang="en-US" baseline="-20000" dirty="0"/>
                  <a:t>7</a:t>
                </a:r>
                <a:r>
                  <a:rPr lang="en-US" dirty="0"/>
                  <a:t> were used.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                                          We go back to the previous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3" name="Content Placeholder 3">
                <a:extLst>
                  <a:ext uri="{FF2B5EF4-FFF2-40B4-BE49-F238E27FC236}">
                    <a16:creationId xmlns:a16="http://schemas.microsoft.com/office/drawing/2014/main" id="{F611ED71-D4C7-40DB-A961-E9BED69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8788" y="644577"/>
                <a:ext cx="8703212" cy="6527540"/>
              </a:xfrm>
              <a:blipFill>
                <a:blip r:embed="rId11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4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1" animBg="1"/>
      <p:bldP spid="12" grpId="0" uiExpand="1" animBg="1"/>
      <p:bldP spid="14" grpId="0" uiExpand="1" animBg="1"/>
      <p:bldP spid="15" grpId="0" uiExpand="1" animBg="1"/>
      <p:bldP spid="16" grpId="0" uiExpand="1" animBg="1"/>
      <p:bldP spid="17" grpId="0" uiExpand="1"/>
      <p:bldP spid="21" grpId="0" uiExpand="1"/>
      <p:bldP spid="22" grpId="0" uiExpand="1"/>
      <p:bldP spid="23" grpId="0" uiExpand="1" animBg="1"/>
      <p:bldP spid="24" grpId="0" uiExpand="1" animBg="1"/>
      <p:bldP spid="26" grpId="0" uiExpand="1" animBg="1"/>
      <p:bldP spid="29" grpId="0" uiExpand="1"/>
      <p:bldP spid="32" grpId="1"/>
      <p:bldP spid="40" grpId="0" uiExpand="1" animBg="1"/>
      <p:bldP spid="4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9DA8-4B63-49E6-8E00-EC14E0AD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algorithm…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F96B-FE7E-4417-93C1-03BD88AA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…. All possible side clauses of C</a:t>
            </a:r>
            <a:r>
              <a:rPr lang="en-US" baseline="-20000" dirty="0"/>
              <a:t>1</a:t>
            </a:r>
            <a:r>
              <a:rPr lang="en-US" dirty="0"/>
              <a:t> were used.</a:t>
            </a:r>
          </a:p>
          <a:p>
            <a:r>
              <a:rPr lang="en-US" dirty="0">
                <a:solidFill>
                  <a:srgbClr val="00B0F0"/>
                </a:solidFill>
              </a:rPr>
              <a:t>Since there is no previous iteration left to go back to, we end the algorithm here.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end_backtracking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4006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71-4F78-4DB7-9389-E383FF5F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121F-582C-4525-B70D-5EAE7737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linear derivation search was performed, but the empty clause was not derived, so S is a consistent set of clauses.</a:t>
            </a:r>
          </a:p>
        </p:txBody>
      </p:sp>
    </p:spTree>
    <p:extLst>
      <p:ext uri="{BB962C8B-B14F-4D97-AF65-F5344CB8AC3E}">
        <p14:creationId xmlns:p14="http://schemas.microsoft.com/office/powerpoint/2010/main" val="284486557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E884-D3CD-4441-B2EF-B90B98AF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blink at the whole scheme of the solution…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D80-9B51-4D4C-99A2-73394889BAFB}"/>
              </a:ext>
            </a:extLst>
          </p:cNvPr>
          <p:cNvSpPr/>
          <p:nvPr/>
        </p:nvSpPr>
        <p:spPr>
          <a:xfrm>
            <a:off x="3779236" y="1954465"/>
            <a:ext cx="460754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2F7EAD-90A5-4955-A960-B4B7514299AC}"/>
              </a:ext>
            </a:extLst>
          </p:cNvPr>
          <p:cNvSpPr/>
          <p:nvPr/>
        </p:nvSpPr>
        <p:spPr>
          <a:xfrm>
            <a:off x="4739354" y="1959520"/>
            <a:ext cx="416049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BE908-0D31-4643-A7FE-D48ECE4C25DD}"/>
              </a:ext>
            </a:extLst>
          </p:cNvPr>
          <p:cNvSpPr/>
          <p:nvPr/>
        </p:nvSpPr>
        <p:spPr>
          <a:xfrm>
            <a:off x="5238919" y="1973058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1688D-6926-46FC-8336-3765137A111D}"/>
              </a:ext>
            </a:extLst>
          </p:cNvPr>
          <p:cNvSpPr/>
          <p:nvPr/>
        </p:nvSpPr>
        <p:spPr>
          <a:xfrm>
            <a:off x="3783304" y="3004967"/>
            <a:ext cx="456686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E20F9-F169-44B9-A97C-D7863B07895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009613" y="2390564"/>
            <a:ext cx="2034" cy="6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32C6FE-17AB-4914-886B-4D5153089A7C}"/>
              </a:ext>
            </a:extLst>
          </p:cNvPr>
          <p:cNvSpPr/>
          <p:nvPr/>
        </p:nvSpPr>
        <p:spPr>
          <a:xfrm>
            <a:off x="5139306" y="3004967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4D6322-05ED-4D4A-8238-5A3843EF6A75}"/>
              </a:ext>
            </a:extLst>
          </p:cNvPr>
          <p:cNvSpPr/>
          <p:nvPr/>
        </p:nvSpPr>
        <p:spPr>
          <a:xfrm>
            <a:off x="4576727" y="3004968"/>
            <a:ext cx="456686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97E3D-735A-4271-AB4C-5E2C13759C43}"/>
              </a:ext>
            </a:extLst>
          </p:cNvPr>
          <p:cNvSpPr/>
          <p:nvPr/>
        </p:nvSpPr>
        <p:spPr>
          <a:xfrm>
            <a:off x="3750494" y="4128027"/>
            <a:ext cx="45638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5AB0-AB19-495C-8ACF-36402144F0A2}"/>
              </a:ext>
            </a:extLst>
          </p:cNvPr>
          <p:cNvSpPr txBox="1"/>
          <p:nvPr/>
        </p:nvSpPr>
        <p:spPr>
          <a:xfrm>
            <a:off x="3646024" y="4695476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tautology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59B55-9662-4F03-A265-1D8D85888465}"/>
              </a:ext>
            </a:extLst>
          </p:cNvPr>
          <p:cNvCxnSpPr/>
          <p:nvPr/>
        </p:nvCxnSpPr>
        <p:spPr>
          <a:xfrm>
            <a:off x="4035238" y="3440498"/>
            <a:ext cx="299" cy="6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EBF66F-301B-4731-92DC-47C2B92D533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978688" y="3441067"/>
            <a:ext cx="826382" cy="68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545AA9E-9204-40D6-BD20-CE2F095C3D46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 rot="10800000" flipH="1">
            <a:off x="3646024" y="3223018"/>
            <a:ext cx="137280" cy="1657125"/>
          </a:xfrm>
          <a:prstGeom prst="curvedConnector3">
            <a:avLst>
              <a:gd name="adj1" fmla="val -1665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F9761C-6734-47C9-BE9C-4784CCCE7C41}"/>
              </a:ext>
            </a:extLst>
          </p:cNvPr>
          <p:cNvSpPr txBox="1"/>
          <p:nvPr/>
        </p:nvSpPr>
        <p:spPr>
          <a:xfrm>
            <a:off x="3448551" y="2602252"/>
            <a:ext cx="121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D460C-5156-4ADC-A39F-4E08FF317CC7}"/>
              </a:ext>
            </a:extLst>
          </p:cNvPr>
          <p:cNvSpPr txBox="1"/>
          <p:nvPr/>
        </p:nvSpPr>
        <p:spPr>
          <a:xfrm>
            <a:off x="3369725" y="1443010"/>
            <a:ext cx="22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591B1-FA81-49D5-BC99-7B837400987B}"/>
              </a:ext>
            </a:extLst>
          </p:cNvPr>
          <p:cNvSpPr txBox="1"/>
          <p:nvPr/>
        </p:nvSpPr>
        <p:spPr>
          <a:xfrm>
            <a:off x="5561213" y="2602252"/>
            <a:ext cx="11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7B4D7-FDB0-4892-BBB8-9978F3979250}"/>
              </a:ext>
            </a:extLst>
          </p:cNvPr>
          <p:cNvSpPr/>
          <p:nvPr/>
        </p:nvSpPr>
        <p:spPr>
          <a:xfrm>
            <a:off x="5956588" y="2953851"/>
            <a:ext cx="456686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F7D4F-BBDB-47DE-898C-70EC747EA0DB}"/>
              </a:ext>
            </a:extLst>
          </p:cNvPr>
          <p:cNvSpPr/>
          <p:nvPr/>
        </p:nvSpPr>
        <p:spPr>
          <a:xfrm>
            <a:off x="6910631" y="2947269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530E0-24FC-4A0C-987B-82924631B25E}"/>
              </a:ext>
            </a:extLst>
          </p:cNvPr>
          <p:cNvSpPr/>
          <p:nvPr/>
        </p:nvSpPr>
        <p:spPr>
          <a:xfrm>
            <a:off x="7377701" y="2933569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9E9766-7C86-40CF-85AE-9309043B1511}"/>
              </a:ext>
            </a:extLst>
          </p:cNvPr>
          <p:cNvSpPr/>
          <p:nvPr/>
        </p:nvSpPr>
        <p:spPr>
          <a:xfrm>
            <a:off x="5962846" y="4089454"/>
            <a:ext cx="498103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B1EA4B-4FE2-4859-A23F-92F31E34E8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91820" y="3371737"/>
            <a:ext cx="20078" cy="71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1B989-59C1-4C74-9328-7377C92CA67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211898" y="3369668"/>
            <a:ext cx="1373627" cy="71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650B94-F4C2-4167-ADFA-AC46CF97BF00}"/>
              </a:ext>
            </a:extLst>
          </p:cNvPr>
          <p:cNvSpPr txBox="1"/>
          <p:nvPr/>
        </p:nvSpPr>
        <p:spPr>
          <a:xfrm>
            <a:off x="5855924" y="4694705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tautology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8FB8C5D-5319-40F1-AFA4-C157BAC8EF2E}"/>
              </a:ext>
            </a:extLst>
          </p:cNvPr>
          <p:cNvCxnSpPr>
            <a:cxnSpLocks/>
            <a:stCxn id="25" idx="1"/>
            <a:endCxn id="19" idx="1"/>
          </p:cNvCxnSpPr>
          <p:nvPr/>
        </p:nvCxnSpPr>
        <p:spPr>
          <a:xfrm rot="10800000" flipH="1">
            <a:off x="5855924" y="3171901"/>
            <a:ext cx="100664" cy="1707470"/>
          </a:xfrm>
          <a:prstGeom prst="curvedConnector3">
            <a:avLst>
              <a:gd name="adj1" fmla="val -22709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488F1D-F0B8-4C63-959F-F46F92F75097}"/>
              </a:ext>
            </a:extLst>
          </p:cNvPr>
          <p:cNvCxnSpPr/>
          <p:nvPr/>
        </p:nvCxnSpPr>
        <p:spPr>
          <a:xfrm>
            <a:off x="7892823" y="1763312"/>
            <a:ext cx="0" cy="348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766E2-C204-4B0A-8EEA-4447E6616524}"/>
              </a:ext>
            </a:extLst>
          </p:cNvPr>
          <p:cNvSpPr/>
          <p:nvPr/>
        </p:nvSpPr>
        <p:spPr>
          <a:xfrm>
            <a:off x="8247493" y="1966569"/>
            <a:ext cx="460754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501DCF-8C28-47FD-BCDE-8B0092334A74}"/>
              </a:ext>
            </a:extLst>
          </p:cNvPr>
          <p:cNvSpPr/>
          <p:nvPr/>
        </p:nvSpPr>
        <p:spPr>
          <a:xfrm>
            <a:off x="9207611" y="1971624"/>
            <a:ext cx="416049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B1C63B-D726-4FBC-A482-EED8B385F7AC}"/>
              </a:ext>
            </a:extLst>
          </p:cNvPr>
          <p:cNvSpPr/>
          <p:nvPr/>
        </p:nvSpPr>
        <p:spPr>
          <a:xfrm>
            <a:off x="9707176" y="1985162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46DF0-B841-421E-8422-5902D5F01F49}"/>
              </a:ext>
            </a:extLst>
          </p:cNvPr>
          <p:cNvSpPr/>
          <p:nvPr/>
        </p:nvSpPr>
        <p:spPr>
          <a:xfrm>
            <a:off x="8251561" y="3017071"/>
            <a:ext cx="456686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0F9182-199D-475F-BB76-D8AAFA7496B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479904" y="2421261"/>
            <a:ext cx="1435096" cy="5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983F4-6A80-42BE-817E-18E0D26CF067}"/>
              </a:ext>
            </a:extLst>
          </p:cNvPr>
          <p:cNvSpPr/>
          <p:nvPr/>
        </p:nvSpPr>
        <p:spPr>
          <a:xfrm>
            <a:off x="9607563" y="3017071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F4E47-E376-4C54-9E57-F340F58DD0C0}"/>
              </a:ext>
            </a:extLst>
          </p:cNvPr>
          <p:cNvSpPr/>
          <p:nvPr/>
        </p:nvSpPr>
        <p:spPr>
          <a:xfrm>
            <a:off x="9044984" y="3017072"/>
            <a:ext cx="456686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E80D4-77EF-4C58-83C9-804529DE5A5F}"/>
              </a:ext>
            </a:extLst>
          </p:cNvPr>
          <p:cNvSpPr/>
          <p:nvPr/>
        </p:nvSpPr>
        <p:spPr>
          <a:xfrm>
            <a:off x="8218751" y="4140131"/>
            <a:ext cx="45638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E44014-8B51-4807-B83B-15FD49FC2AEE}"/>
              </a:ext>
            </a:extLst>
          </p:cNvPr>
          <p:cNvSpPr txBox="1"/>
          <p:nvPr/>
        </p:nvSpPr>
        <p:spPr>
          <a:xfrm>
            <a:off x="8114281" y="4707580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tautology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7C3B6-8AE2-465E-B11A-5541DB05919F}"/>
              </a:ext>
            </a:extLst>
          </p:cNvPr>
          <p:cNvCxnSpPr/>
          <p:nvPr/>
        </p:nvCxnSpPr>
        <p:spPr>
          <a:xfrm>
            <a:off x="8446757" y="3469057"/>
            <a:ext cx="299" cy="6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EC63A4-C5EB-4F42-A982-DE76FF5612A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8446945" y="3453171"/>
            <a:ext cx="826382" cy="68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BA7EC19-7622-460E-993E-C1A48B079AC4}"/>
              </a:ext>
            </a:extLst>
          </p:cNvPr>
          <p:cNvCxnSpPr>
            <a:cxnSpLocks/>
            <a:stCxn id="36" idx="1"/>
            <a:endCxn id="31" idx="1"/>
          </p:cNvCxnSpPr>
          <p:nvPr/>
        </p:nvCxnSpPr>
        <p:spPr>
          <a:xfrm rot="10800000" flipH="1">
            <a:off x="8114281" y="3235122"/>
            <a:ext cx="137280" cy="1657125"/>
          </a:xfrm>
          <a:prstGeom prst="curvedConnector3">
            <a:avLst>
              <a:gd name="adj1" fmla="val -1665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CE8EA0-73BF-4615-B049-2484DBE21861}"/>
              </a:ext>
            </a:extLst>
          </p:cNvPr>
          <p:cNvSpPr txBox="1"/>
          <p:nvPr/>
        </p:nvSpPr>
        <p:spPr>
          <a:xfrm>
            <a:off x="7873170" y="2532276"/>
            <a:ext cx="11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37318E-7248-47B1-8157-35F76CF09C37}"/>
              </a:ext>
            </a:extLst>
          </p:cNvPr>
          <p:cNvSpPr txBox="1"/>
          <p:nvPr/>
        </p:nvSpPr>
        <p:spPr>
          <a:xfrm>
            <a:off x="7864837" y="1501960"/>
            <a:ext cx="22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Option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43DEED-8BD9-4072-A998-18019AB5734C}"/>
              </a:ext>
            </a:extLst>
          </p:cNvPr>
          <p:cNvSpPr txBox="1"/>
          <p:nvPr/>
        </p:nvSpPr>
        <p:spPr>
          <a:xfrm>
            <a:off x="9969540" y="2618623"/>
            <a:ext cx="11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A51113-A0CC-49DE-B445-C340D2596FB2}"/>
              </a:ext>
            </a:extLst>
          </p:cNvPr>
          <p:cNvSpPr/>
          <p:nvPr/>
        </p:nvSpPr>
        <p:spPr>
          <a:xfrm>
            <a:off x="10355239" y="2998628"/>
            <a:ext cx="456686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63EB1A-8347-40D8-98EB-3E3C8B4052DF}"/>
              </a:ext>
            </a:extLst>
          </p:cNvPr>
          <p:cNvSpPr/>
          <p:nvPr/>
        </p:nvSpPr>
        <p:spPr>
          <a:xfrm>
            <a:off x="11309282" y="2992046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943288-DFA8-46DD-AD0A-FCCB7879FEA0}"/>
              </a:ext>
            </a:extLst>
          </p:cNvPr>
          <p:cNvSpPr/>
          <p:nvPr/>
        </p:nvSpPr>
        <p:spPr>
          <a:xfrm>
            <a:off x="11776352" y="2978346"/>
            <a:ext cx="415648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D57FFA-4700-4489-B20A-39FBD462765A}"/>
              </a:ext>
            </a:extLst>
          </p:cNvPr>
          <p:cNvSpPr/>
          <p:nvPr/>
        </p:nvSpPr>
        <p:spPr>
          <a:xfrm>
            <a:off x="10334531" y="4155686"/>
            <a:ext cx="498103" cy="436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5E74D-DB7B-4359-8277-6681C752A5A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63505" y="3437969"/>
            <a:ext cx="20078" cy="71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52F5BE-7E19-41A6-9061-5F74F6CCE09A}"/>
              </a:ext>
            </a:extLst>
          </p:cNvPr>
          <p:cNvSpPr txBox="1"/>
          <p:nvPr/>
        </p:nvSpPr>
        <p:spPr>
          <a:xfrm>
            <a:off x="10217959" y="4600168"/>
            <a:ext cx="11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tautology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9D5BEF3-3AA9-41F4-B013-4DCB3684C2C6}"/>
              </a:ext>
            </a:extLst>
          </p:cNvPr>
          <p:cNvCxnSpPr>
            <a:cxnSpLocks/>
            <a:stCxn id="48" idx="1"/>
            <a:endCxn id="43" idx="1"/>
          </p:cNvCxnSpPr>
          <p:nvPr/>
        </p:nvCxnSpPr>
        <p:spPr>
          <a:xfrm rot="10800000" flipH="1">
            <a:off x="10217959" y="3216678"/>
            <a:ext cx="137280" cy="1568156"/>
          </a:xfrm>
          <a:prstGeom prst="curvedConnector3">
            <a:avLst>
              <a:gd name="adj1" fmla="val -1665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75B36B-A2F9-448B-AD17-7912046C8436}"/>
              </a:ext>
            </a:extLst>
          </p:cNvPr>
          <p:cNvCxnSpPr>
            <a:cxnSpLocks/>
          </p:cNvCxnSpPr>
          <p:nvPr/>
        </p:nvCxnSpPr>
        <p:spPr>
          <a:xfrm>
            <a:off x="8434493" y="2401958"/>
            <a:ext cx="2034" cy="6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4EA1E7-6DDA-497A-8873-48909C6165C1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0627462" y="3414445"/>
            <a:ext cx="1356714" cy="73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E28C5E-0C21-42A3-A078-5C2051C05E3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019799" y="2395619"/>
            <a:ext cx="927580" cy="61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946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0AC7-B993-4A3D-A92B-BFA85C8F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resolution?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BF85-E36C-4448-95B0-0B6B621E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Resolution is a proof method in propositional and predicate logic</a:t>
            </a:r>
          </a:p>
          <a:p>
            <a:pPr algn="just"/>
            <a:r>
              <a:rPr lang="en-US" dirty="0"/>
              <a:t>Its basic aim is to check (in)consistency of a set of </a:t>
            </a:r>
            <a:r>
              <a:rPr lang="en-US" b="1" dirty="0"/>
              <a:t>clauses</a:t>
            </a:r>
          </a:p>
          <a:p>
            <a:pPr algn="just"/>
            <a:r>
              <a:rPr lang="en-US" dirty="0"/>
              <a:t>It is a syntactic proof method</a:t>
            </a:r>
          </a:p>
          <a:p>
            <a:pPr algn="just"/>
            <a:r>
              <a:rPr lang="en-US" dirty="0"/>
              <a:t>Its formal system is composed of:</a:t>
            </a:r>
          </a:p>
          <a:p>
            <a:pPr lvl="1" algn="just"/>
            <a:r>
              <a:rPr lang="en-US" sz="2000" dirty="0"/>
              <a:t>Alphabet: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¬, ˅</a:t>
            </a:r>
          </a:p>
          <a:p>
            <a:pPr lvl="1" algn="just"/>
            <a:r>
              <a:rPr lang="en-US" sz="2000" dirty="0"/>
              <a:t>The set of all clauses built using the alphabet: </a:t>
            </a:r>
          </a:p>
          <a:p>
            <a:pPr marL="502920" lvl="1" indent="0" algn="just">
              <a:buNone/>
            </a:pPr>
            <a:r>
              <a:rPr lang="en-US" sz="2000" dirty="0"/>
              <a:t>           contains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◻ </a:t>
            </a:r>
            <a:r>
              <a:rPr lang="en-US" sz="2000" dirty="0"/>
              <a:t>- the empty clause (symbolizes inconsistency)</a:t>
            </a:r>
          </a:p>
          <a:p>
            <a:pPr lvl="1" algn="just"/>
            <a:r>
              <a:rPr lang="en-US" sz="2000" dirty="0"/>
              <a:t>The set of axioms: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</a:p>
          <a:p>
            <a:pPr lvl="1" algn="just"/>
            <a:r>
              <a:rPr lang="en-US" sz="2000" dirty="0"/>
              <a:t>The set of inference rules:</a:t>
            </a:r>
          </a:p>
          <a:p>
            <a:pPr marL="502920" lvl="1" indent="0" algn="just">
              <a:buNone/>
            </a:pPr>
            <a:r>
              <a:rPr lang="en-US" sz="2000" dirty="0"/>
              <a:t>           contains the </a:t>
            </a:r>
            <a:r>
              <a:rPr lang="en-US" sz="2000" b="1" dirty="0"/>
              <a:t>resolution rule</a:t>
            </a:r>
            <a:r>
              <a:rPr lang="en-US" sz="2000" dirty="0"/>
              <a:t>:    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˅ l,   g ˅ ¬l   ⊢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res  </a:t>
            </a:r>
            <a:r>
              <a:rPr lang="en-US" sz="2000" dirty="0"/>
              <a:t>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˅ g</a:t>
            </a:r>
          </a:p>
        </p:txBody>
      </p:sp>
    </p:spTree>
    <p:extLst>
      <p:ext uri="{BB962C8B-B14F-4D97-AF65-F5344CB8AC3E}">
        <p14:creationId xmlns:p14="http://schemas.microsoft.com/office/powerpoint/2010/main" val="42183145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FC96-E0E2-4D21-9BFA-1B6479C4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linear resolution?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70E6-F205-4B88-88CC-64319D9D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361526" cy="5120640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/>
              <a:t>Linear resolution is a </a:t>
            </a:r>
            <a:r>
              <a:rPr lang="en-US" b="1" dirty="0"/>
              <a:t>refinement</a:t>
            </a:r>
            <a:r>
              <a:rPr lang="en-US" dirty="0"/>
              <a:t> of the resolution proof method. A refinement makes the solution more efficient by imposing </a:t>
            </a:r>
            <a:r>
              <a:rPr lang="en-US" b="1" dirty="0"/>
              <a:t>restrictions on the clashing clauses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 algn="just"/>
            <a:r>
              <a:rPr lang="en-US" dirty="0"/>
              <a:t>One can </a:t>
            </a:r>
            <a:r>
              <a:rPr lang="en-US" b="1" dirty="0"/>
              <a:t>linearly deduce </a:t>
            </a:r>
            <a:r>
              <a:rPr lang="en-US" dirty="0"/>
              <a:t>C</a:t>
            </a:r>
            <a:r>
              <a:rPr lang="en-US" baseline="-20000" dirty="0"/>
              <a:t>n</a:t>
            </a:r>
            <a:r>
              <a:rPr lang="en-US" dirty="0"/>
              <a:t> from the set of clauses S with C</a:t>
            </a:r>
            <a:r>
              <a:rPr lang="en-US" baseline="-20000" dirty="0"/>
              <a:t>0</a:t>
            </a:r>
            <a:r>
              <a:rPr lang="en-US" dirty="0"/>
              <a:t>∊ S as top clause as follows in the figure</a:t>
            </a:r>
          </a:p>
          <a:p>
            <a:pPr algn="just"/>
            <a:r>
              <a:rPr lang="en-US" dirty="0"/>
              <a:t>C</a:t>
            </a:r>
            <a:r>
              <a:rPr lang="en-US" baseline="-20000" dirty="0"/>
              <a:t>0 </a:t>
            </a:r>
            <a:r>
              <a:rPr lang="en-US" dirty="0"/>
              <a:t>– </a:t>
            </a:r>
            <a:r>
              <a:rPr lang="en-US" b="1" dirty="0"/>
              <a:t>top clause</a:t>
            </a:r>
          </a:p>
          <a:p>
            <a:pPr algn="just"/>
            <a:r>
              <a:rPr lang="en-US" dirty="0"/>
              <a:t>C</a:t>
            </a:r>
            <a:r>
              <a:rPr lang="en-US" baseline="-20000" dirty="0"/>
              <a:t>1 </a:t>
            </a:r>
            <a:r>
              <a:rPr lang="en-US" dirty="0"/>
              <a:t>,.....,C</a:t>
            </a:r>
            <a:r>
              <a:rPr lang="en-US" baseline="-20000" dirty="0"/>
              <a:t>n </a:t>
            </a:r>
            <a:r>
              <a:rPr lang="en-US" dirty="0"/>
              <a:t>– </a:t>
            </a:r>
            <a:r>
              <a:rPr lang="en-US" b="1" dirty="0"/>
              <a:t>central clauses</a:t>
            </a:r>
          </a:p>
          <a:p>
            <a:pPr algn="just"/>
            <a:r>
              <a:rPr lang="en-US" dirty="0"/>
              <a:t>B</a:t>
            </a:r>
            <a:r>
              <a:rPr lang="en-US" baseline="-20000" dirty="0"/>
              <a:t>0</a:t>
            </a:r>
            <a:r>
              <a:rPr lang="en-US" dirty="0"/>
              <a:t> ,....., B</a:t>
            </a:r>
            <a:r>
              <a:rPr lang="en-US" baseline="-20000" dirty="0"/>
              <a:t>n-1 </a:t>
            </a:r>
            <a:r>
              <a:rPr lang="en-US" dirty="0"/>
              <a:t>– </a:t>
            </a:r>
            <a:r>
              <a:rPr lang="en-US" b="1" dirty="0"/>
              <a:t>side clauses</a:t>
            </a:r>
          </a:p>
          <a:p>
            <a:pPr algn="just"/>
            <a:r>
              <a:rPr lang="en-US" dirty="0"/>
              <a:t>∀</a:t>
            </a:r>
            <a:r>
              <a:rPr lang="en-US" dirty="0" err="1"/>
              <a:t>i</a:t>
            </a:r>
            <a:r>
              <a:rPr lang="en-US" dirty="0"/>
              <a:t>=1,..,n      C</a:t>
            </a:r>
            <a:r>
              <a:rPr lang="en-US" baseline="-20000" dirty="0"/>
              <a:t>i </a:t>
            </a:r>
            <a:r>
              <a:rPr lang="en-US" dirty="0"/>
              <a:t>=</a:t>
            </a:r>
            <a:r>
              <a:rPr lang="en-US" baseline="-20000" dirty="0"/>
              <a:t> </a:t>
            </a:r>
            <a:r>
              <a:rPr lang="en-US" dirty="0"/>
              <a:t>Res(C</a:t>
            </a:r>
            <a:r>
              <a:rPr lang="en-US" baseline="-20000" dirty="0"/>
              <a:t>i-1, </a:t>
            </a:r>
            <a:r>
              <a:rPr lang="en-US" dirty="0"/>
              <a:t>B</a:t>
            </a:r>
            <a:r>
              <a:rPr lang="en-US" baseline="-20000" dirty="0"/>
              <a:t>i-1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∀</a:t>
            </a:r>
            <a:r>
              <a:rPr lang="en-US" dirty="0" err="1"/>
              <a:t>i</a:t>
            </a:r>
            <a:r>
              <a:rPr lang="en-US" dirty="0"/>
              <a:t>=1,..,n-1   B</a:t>
            </a:r>
            <a:r>
              <a:rPr lang="en-US" baseline="-20000" dirty="0"/>
              <a:t>i </a:t>
            </a:r>
            <a:r>
              <a:rPr lang="en-US" dirty="0"/>
              <a:t>∊</a:t>
            </a:r>
            <a:r>
              <a:rPr lang="en-US" baseline="-20000" dirty="0"/>
              <a:t> </a:t>
            </a:r>
            <a:r>
              <a:rPr lang="en-US" dirty="0"/>
              <a:t>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∪</a:t>
            </a:r>
            <a:r>
              <a:rPr lang="en-US" dirty="0"/>
              <a:t>(C</a:t>
            </a:r>
            <a:r>
              <a:rPr lang="en-US" baseline="-20000" dirty="0"/>
              <a:t>0</a:t>
            </a:r>
            <a:r>
              <a:rPr lang="en-US" dirty="0"/>
              <a:t>,..., C</a:t>
            </a:r>
            <a:r>
              <a:rPr lang="en-US" baseline="-20000" dirty="0"/>
              <a:t>i-2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0C8C9E-18F3-4957-AC92-64E871D5CC1E}"/>
              </a:ext>
            </a:extLst>
          </p:cNvPr>
          <p:cNvSpPr/>
          <p:nvPr/>
        </p:nvSpPr>
        <p:spPr>
          <a:xfrm>
            <a:off x="8008033" y="64623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</a:t>
            </a:r>
            <a:r>
              <a:rPr lang="en-US" sz="2200" b="1" baseline="-20000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91A8D9-0AFF-44CC-9457-E9E407F7C3B5}"/>
              </a:ext>
            </a:extLst>
          </p:cNvPr>
          <p:cNvSpPr/>
          <p:nvPr/>
        </p:nvSpPr>
        <p:spPr>
          <a:xfrm>
            <a:off x="9724292" y="64623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B</a:t>
            </a:r>
            <a:r>
              <a:rPr lang="en-US" sz="2200" b="1" baseline="-20000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D9F48-DA43-49EB-80D6-4EFBD530299D}"/>
              </a:ext>
            </a:extLst>
          </p:cNvPr>
          <p:cNvSpPr/>
          <p:nvPr/>
        </p:nvSpPr>
        <p:spPr>
          <a:xfrm>
            <a:off x="8034410" y="1795213"/>
            <a:ext cx="633046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</a:t>
            </a:r>
            <a:r>
              <a:rPr lang="en-US" sz="2200" b="1" baseline="-20000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D5B6E7-897B-42FC-9D30-42A5575C8710}"/>
              </a:ext>
            </a:extLst>
          </p:cNvPr>
          <p:cNvSpPr/>
          <p:nvPr/>
        </p:nvSpPr>
        <p:spPr>
          <a:xfrm>
            <a:off x="8008033" y="2891438"/>
            <a:ext cx="633046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</a:t>
            </a:r>
            <a:r>
              <a:rPr lang="en-US" sz="2200" b="1" baseline="-200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A9900A-6798-48C2-B047-2E4AE52CC1CC}"/>
              </a:ext>
            </a:extLst>
          </p:cNvPr>
          <p:cNvSpPr/>
          <p:nvPr/>
        </p:nvSpPr>
        <p:spPr>
          <a:xfrm>
            <a:off x="7897249" y="4802888"/>
            <a:ext cx="85461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r>
              <a:rPr lang="en-US" sz="1600" b="1" baseline="-20000" dirty="0"/>
              <a:t>n-1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981D3C-886C-49B6-A052-6A70015CA9CA}"/>
              </a:ext>
            </a:extLst>
          </p:cNvPr>
          <p:cNvSpPr/>
          <p:nvPr/>
        </p:nvSpPr>
        <p:spPr>
          <a:xfrm>
            <a:off x="9724292" y="17424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B</a:t>
            </a:r>
            <a:r>
              <a:rPr lang="en-US" sz="2200" b="1" baseline="-20000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BC8E13-E4E0-4FD1-A9D9-920EA5BAD5E4}"/>
              </a:ext>
            </a:extLst>
          </p:cNvPr>
          <p:cNvSpPr/>
          <p:nvPr/>
        </p:nvSpPr>
        <p:spPr>
          <a:xfrm>
            <a:off x="9724292" y="283868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B</a:t>
            </a:r>
            <a:r>
              <a:rPr lang="en-US" sz="2200" b="1" baseline="-200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2F88C6-664E-4DE0-A16E-0C428BC51A86}"/>
              </a:ext>
            </a:extLst>
          </p:cNvPr>
          <p:cNvSpPr/>
          <p:nvPr/>
        </p:nvSpPr>
        <p:spPr>
          <a:xfrm>
            <a:off x="9724292" y="4776334"/>
            <a:ext cx="85461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B</a:t>
            </a:r>
            <a:r>
              <a:rPr lang="en-US" sz="1600" b="1" baseline="-20000" dirty="0"/>
              <a:t>n-1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448A6A-0690-43FD-BDEB-77E59FCF5CC9}"/>
              </a:ext>
            </a:extLst>
          </p:cNvPr>
          <p:cNvSpPr/>
          <p:nvPr/>
        </p:nvSpPr>
        <p:spPr>
          <a:xfrm>
            <a:off x="7923626" y="5725020"/>
            <a:ext cx="85461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r>
              <a:rPr lang="en-US" sz="1600" b="1" baseline="-20000" dirty="0"/>
              <a:t>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D53FB-A1CE-4F1F-BC68-CF586E8DD351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>
            <a:off x="8350933" y="1332034"/>
            <a:ext cx="0" cy="46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29A2F9-FDE7-4A25-A6A3-726D6D96F2D8}"/>
              </a:ext>
            </a:extLst>
          </p:cNvPr>
          <p:cNvCxnSpPr>
            <a:stCxn id="20" idx="4"/>
            <a:endCxn id="21" idx="7"/>
          </p:cNvCxnSpPr>
          <p:nvPr/>
        </p:nvCxnSpPr>
        <p:spPr>
          <a:xfrm flipH="1">
            <a:off x="8574749" y="1332034"/>
            <a:ext cx="1492443" cy="5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53EFF-F471-4D9D-AD72-D92E8AD2E7A8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8574750" y="2428259"/>
            <a:ext cx="1492442" cy="5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B4F6C8-0CFE-4BEB-A545-74498662700D}"/>
              </a:ext>
            </a:extLst>
          </p:cNvPr>
          <p:cNvCxnSpPr/>
          <p:nvPr/>
        </p:nvCxnSpPr>
        <p:spPr>
          <a:xfrm flipH="1">
            <a:off x="8621737" y="5248023"/>
            <a:ext cx="1492443" cy="5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0584A-4084-484D-99AF-14BE43498016}"/>
              </a:ext>
            </a:extLst>
          </p:cNvPr>
          <p:cNvCxnSpPr/>
          <p:nvPr/>
        </p:nvCxnSpPr>
        <p:spPr>
          <a:xfrm>
            <a:off x="8350932" y="2428259"/>
            <a:ext cx="0" cy="46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B2C15F-5B63-4BED-9D1F-4C4FC2F13091}"/>
              </a:ext>
            </a:extLst>
          </p:cNvPr>
          <p:cNvCxnSpPr/>
          <p:nvPr/>
        </p:nvCxnSpPr>
        <p:spPr>
          <a:xfrm>
            <a:off x="8324555" y="3524484"/>
            <a:ext cx="0" cy="46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8393C2-2A54-4E3A-841A-9E91A5BAD788}"/>
              </a:ext>
            </a:extLst>
          </p:cNvPr>
          <p:cNvCxnSpPr/>
          <p:nvPr/>
        </p:nvCxnSpPr>
        <p:spPr>
          <a:xfrm>
            <a:off x="8324555" y="5261841"/>
            <a:ext cx="0" cy="46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D54620-DF5B-4EA4-B3C9-59AB395A3706}"/>
              </a:ext>
            </a:extLst>
          </p:cNvPr>
          <p:cNvSpPr/>
          <p:nvPr/>
        </p:nvSpPr>
        <p:spPr>
          <a:xfrm>
            <a:off x="8308727" y="4136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7ED918-DE06-4B69-BB15-3DCB5E37A232}"/>
              </a:ext>
            </a:extLst>
          </p:cNvPr>
          <p:cNvSpPr/>
          <p:nvPr/>
        </p:nvSpPr>
        <p:spPr>
          <a:xfrm>
            <a:off x="8305213" y="43323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A21AA0-5297-435C-992D-4CF2046CE5E1}"/>
              </a:ext>
            </a:extLst>
          </p:cNvPr>
          <p:cNvSpPr/>
          <p:nvPr/>
        </p:nvSpPr>
        <p:spPr>
          <a:xfrm>
            <a:off x="8305213" y="45841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714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681D-C3BA-467A-96D2-6BCD26D3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notions in resolution…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9CBB-AD28-4FA0-95FA-26D23431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clashing clauses :   </a:t>
            </a:r>
            <a:r>
              <a:rPr lang="en-US" dirty="0" err="1"/>
              <a:t>eg.</a:t>
            </a:r>
            <a:r>
              <a:rPr lang="en-US" dirty="0"/>
              <a:t>       C</a:t>
            </a:r>
            <a:r>
              <a:rPr lang="en-US" baseline="-20000" dirty="0"/>
              <a:t>1</a:t>
            </a:r>
            <a:r>
              <a:rPr lang="en-US" dirty="0"/>
              <a:t> = </a:t>
            </a:r>
            <a:r>
              <a:rPr lang="en-US" sz="2000" dirty="0"/>
              <a:t>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˅ l</a:t>
            </a:r>
            <a:r>
              <a:rPr lang="en-US" dirty="0"/>
              <a:t>   &amp; C</a:t>
            </a:r>
            <a:r>
              <a:rPr lang="en-US" baseline="-20000" dirty="0"/>
              <a:t>2</a:t>
            </a:r>
            <a:r>
              <a:rPr lang="en-US" dirty="0"/>
              <a:t> =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 ˅ ¬l          </a:t>
            </a:r>
          </a:p>
          <a:p>
            <a:pPr marL="0" indent="0">
              <a:buNone/>
            </a:pPr>
            <a:r>
              <a:rPr lang="en-US" dirty="0"/>
              <a:t>            they resolve upon the literal l :     C = </a:t>
            </a:r>
            <a:r>
              <a:rPr lang="en-US" dirty="0" err="1"/>
              <a:t>Res</a:t>
            </a:r>
            <a:r>
              <a:rPr lang="en-US" baseline="-25000" dirty="0" err="1"/>
              <a:t>l</a:t>
            </a:r>
            <a:r>
              <a:rPr lang="en-US" baseline="-25000" dirty="0"/>
              <a:t> </a:t>
            </a:r>
            <a:r>
              <a:rPr lang="en-US" dirty="0"/>
              <a:t>(C</a:t>
            </a:r>
            <a:r>
              <a:rPr lang="en-US" baseline="-20000" dirty="0"/>
              <a:t>1</a:t>
            </a:r>
            <a:r>
              <a:rPr lang="en-US" dirty="0"/>
              <a:t>, C</a:t>
            </a:r>
            <a:r>
              <a:rPr lang="en-US" baseline="-20000" dirty="0"/>
              <a:t>2</a:t>
            </a:r>
            <a:r>
              <a:rPr lang="en-US" dirty="0"/>
              <a:t>) = f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˅ </a:t>
            </a:r>
            <a:r>
              <a:rPr lang="en-US" dirty="0"/>
              <a:t>g</a:t>
            </a:r>
          </a:p>
          <a:p>
            <a:pPr marL="0" indent="0">
              <a:buNone/>
            </a:pPr>
            <a:r>
              <a:rPr lang="en-US" dirty="0"/>
              <a:t>            C – resolvent;       C</a:t>
            </a:r>
            <a:r>
              <a:rPr lang="en-US" baseline="-20000" dirty="0"/>
              <a:t>1</a:t>
            </a:r>
            <a:r>
              <a:rPr lang="en-US" dirty="0"/>
              <a:t>, C</a:t>
            </a:r>
            <a:r>
              <a:rPr lang="en-US" baseline="-20000" dirty="0"/>
              <a:t>2 </a:t>
            </a:r>
            <a:r>
              <a:rPr lang="en-US" dirty="0"/>
              <a:t>– parent clauses</a:t>
            </a:r>
          </a:p>
          <a:p>
            <a:r>
              <a:rPr lang="en-US" sz="2400" b="1" dirty="0"/>
              <a:t>!   </a:t>
            </a:r>
            <a:r>
              <a:rPr lang="en-US" dirty="0"/>
              <a:t>If   C</a:t>
            </a:r>
            <a:r>
              <a:rPr lang="en-US" baseline="-20000" dirty="0"/>
              <a:t>1 </a:t>
            </a:r>
            <a:r>
              <a:rPr lang="en-US" dirty="0"/>
              <a:t>= l    and    C</a:t>
            </a:r>
            <a:r>
              <a:rPr lang="en-US" baseline="-20000" dirty="0"/>
              <a:t>2 </a:t>
            </a:r>
            <a:r>
              <a:rPr lang="en-US" dirty="0"/>
              <a:t>=</a:t>
            </a:r>
            <a:r>
              <a:rPr lang="en-US" baseline="-20000" dirty="0"/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¬l    ,</a:t>
            </a:r>
            <a:r>
              <a:rPr lang="en-US" dirty="0"/>
              <a:t>then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/>
              <a:t>Res</a:t>
            </a:r>
            <a:r>
              <a:rPr lang="en-US" baseline="-25000" dirty="0" err="1"/>
              <a:t>l</a:t>
            </a:r>
            <a:r>
              <a:rPr lang="en-US" baseline="-25000" dirty="0"/>
              <a:t> </a:t>
            </a:r>
            <a:r>
              <a:rPr lang="en-US" dirty="0"/>
              <a:t>(C</a:t>
            </a:r>
            <a:r>
              <a:rPr lang="en-US" baseline="-20000" dirty="0"/>
              <a:t>1</a:t>
            </a:r>
            <a:r>
              <a:rPr lang="en-US" dirty="0"/>
              <a:t>, C</a:t>
            </a:r>
            <a:r>
              <a:rPr lang="en-US" baseline="-20000" dirty="0"/>
              <a:t>2</a:t>
            </a:r>
            <a:r>
              <a:rPr lang="en-US" dirty="0"/>
              <a:t>) =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◻   </a:t>
            </a:r>
            <a:r>
              <a:rPr lang="en-US" dirty="0"/>
              <a:t>(inconsistency)</a:t>
            </a:r>
          </a:p>
        </p:txBody>
      </p:sp>
    </p:spTree>
    <p:extLst>
      <p:ext uri="{BB962C8B-B14F-4D97-AF65-F5344CB8AC3E}">
        <p14:creationId xmlns:p14="http://schemas.microsoft.com/office/powerpoint/2010/main" val="24150168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D32C-5ADF-4974-905B-7F832A0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Soundness &amp; 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28E4F-311F-4927-846E-DF558C81A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511495" cy="5120640"/>
              </a:xfrm>
            </p:spPr>
            <p:txBody>
              <a:bodyPr/>
              <a:lstStyle/>
              <a:p>
                <a:r>
                  <a:rPr lang="en-US" dirty="0"/>
                  <a:t>Theorem: The set of clauses S is inconsistent if and only if    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𝑙𝑖𝑛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◻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28E4F-311F-4927-846E-DF558C81A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511495" cy="5120640"/>
              </a:xfr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9497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053C-F3FD-48E6-9FBD-5C03F516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EC4C-A55C-4790-B422-32BB4F6D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can combine the linear resolution with the </a:t>
            </a:r>
            <a:r>
              <a:rPr lang="en-US" b="1" dirty="0"/>
              <a:t>deletion strategy </a:t>
            </a:r>
            <a:r>
              <a:rPr lang="en-US" dirty="0"/>
              <a:t>and the completeness property is preserved.</a:t>
            </a:r>
          </a:p>
          <a:p>
            <a:pPr algn="just"/>
            <a:r>
              <a:rPr lang="en-US" dirty="0"/>
              <a:t>Strategies assure that all the possible clauses to be derived are generated.</a:t>
            </a:r>
          </a:p>
          <a:p>
            <a:pPr algn="just"/>
            <a:r>
              <a:rPr lang="en-US" dirty="0"/>
              <a:t>Deletion strategy: the resolvents that are tautologies or are subsumed by other clauses in the set S of clauses are eliminated and they will not be used further in the resolution process because they produce redundant clauses.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0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82AB-8706-48B8-B808-BA1D9F1E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B323-6BAD-4EB5-91E7-6A9E02DC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each iteration, for the current central clause there are more possible side clauses. We continue the resolution process choosing one side clause. </a:t>
            </a:r>
          </a:p>
          <a:p>
            <a:pPr algn="just"/>
            <a:r>
              <a:rPr lang="en-US" dirty="0"/>
              <a:t>In the iteration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dirty="0"/>
              <a:t>process is </a:t>
            </a:r>
            <a:r>
              <a:rPr lang="en-US" i="1" dirty="0"/>
              <a:t>blocked</a:t>
            </a:r>
            <a:r>
              <a:rPr lang="en-US" dirty="0"/>
              <a:t> when: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i="1" dirty="0"/>
              <a:t>The central clause C</a:t>
            </a:r>
            <a:r>
              <a:rPr lang="en-US" sz="2000" i="1" baseline="-20000" dirty="0"/>
              <a:t>i  </a:t>
            </a:r>
            <a:r>
              <a:rPr lang="en-US" sz="2000" i="1" dirty="0"/>
              <a:t>is a tautology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i="1" dirty="0"/>
              <a:t>The central clause C</a:t>
            </a:r>
            <a:r>
              <a:rPr lang="en-US" sz="2000" i="1" baseline="-20000" dirty="0"/>
              <a:t>i </a:t>
            </a:r>
            <a:r>
              <a:rPr lang="en-US" sz="2000" i="1" dirty="0"/>
              <a:t> is an existing central clause (C</a:t>
            </a:r>
            <a:r>
              <a:rPr lang="en-US" sz="2000" i="1" baseline="-20000" dirty="0"/>
              <a:t>i </a:t>
            </a:r>
            <a:r>
              <a:rPr lang="en-US" sz="2000" i="1" dirty="0"/>
              <a:t>= </a:t>
            </a:r>
            <a:r>
              <a:rPr lang="en-US" sz="2000" i="1" dirty="0" err="1"/>
              <a:t>C</a:t>
            </a:r>
            <a:r>
              <a:rPr lang="en-US" sz="2000" i="1" baseline="-20000" dirty="0" err="1"/>
              <a:t>j</a:t>
            </a:r>
            <a:r>
              <a:rPr lang="en-US" sz="2000" i="1" baseline="-20000" dirty="0"/>
              <a:t> </a:t>
            </a:r>
            <a:r>
              <a:rPr lang="en-US" sz="2000" i="1" dirty="0"/>
              <a:t>, j&lt;</a:t>
            </a:r>
            <a:r>
              <a:rPr lang="en-US" sz="2000" i="1" dirty="0" err="1"/>
              <a:t>i</a:t>
            </a:r>
            <a:r>
              <a:rPr lang="en-US" sz="2000" i="1" dirty="0"/>
              <a:t>)</a:t>
            </a:r>
          </a:p>
          <a:p>
            <a:pPr algn="just"/>
            <a:r>
              <a:rPr lang="en-US" dirty="0"/>
              <a:t>We go back to the previous iteration, i-1,  if in the iteration </a:t>
            </a:r>
            <a:r>
              <a:rPr lang="en-US" dirty="0" err="1"/>
              <a:t>i</a:t>
            </a:r>
            <a:r>
              <a:rPr lang="en-US" dirty="0"/>
              <a:t> the process is blocked or all the side clauses of C</a:t>
            </a:r>
            <a:r>
              <a:rPr lang="en-US" baseline="-20000" dirty="0"/>
              <a:t>i  </a:t>
            </a:r>
            <a:r>
              <a:rPr lang="en-US" dirty="0"/>
              <a:t>were used. Then we choose another possible side clause for C</a:t>
            </a:r>
            <a:r>
              <a:rPr lang="en-US" baseline="-20000" dirty="0"/>
              <a:t>i-1</a:t>
            </a:r>
            <a:r>
              <a:rPr lang="en-US" dirty="0"/>
              <a:t> and continue the resolution process.</a:t>
            </a:r>
          </a:p>
        </p:txBody>
      </p:sp>
    </p:spTree>
    <p:extLst>
      <p:ext uri="{BB962C8B-B14F-4D97-AF65-F5344CB8AC3E}">
        <p14:creationId xmlns:p14="http://schemas.microsoft.com/office/powerpoint/2010/main" val="61527111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A148-9390-4364-9257-599B5509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8832-9841-4026-B8A2-1B0C1F16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algorithm stops in two cases: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The empty clause was derived and the conclusion is that S is inconsistent.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For the top clause all the possible side clauses were used, but the empty clause was not derived. We conclude that the set S is consistent.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consistency </a:t>
            </a:r>
            <a:r>
              <a:rPr lang="en-US" dirty="0"/>
              <a:t>of a set is proved after a complete search without derivation of the empty clause.</a:t>
            </a:r>
          </a:p>
        </p:txBody>
      </p:sp>
    </p:spTree>
    <p:extLst>
      <p:ext uri="{BB962C8B-B14F-4D97-AF65-F5344CB8AC3E}">
        <p14:creationId xmlns:p14="http://schemas.microsoft.com/office/powerpoint/2010/main" val="39326235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FE73-4DFF-4CDD-AE4E-4E4E48BF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D1F05-E21A-4452-9DEC-59AFABA44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Exercises_Resolution_proposition_2020-2021.docx</a:t>
            </a:r>
          </a:p>
        </p:txBody>
      </p:sp>
    </p:spTree>
    <p:extLst>
      <p:ext uri="{BB962C8B-B14F-4D97-AF65-F5344CB8AC3E}">
        <p14:creationId xmlns:p14="http://schemas.microsoft.com/office/powerpoint/2010/main" val="16284612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DCD424-DCC8-4058-A29F-6297E583C009}"/>
</file>

<file path=customXml/itemProps2.xml><?xml version="1.0" encoding="utf-8"?>
<ds:datastoreItem xmlns:ds="http://schemas.openxmlformats.org/officeDocument/2006/customXml" ds:itemID="{EB3C9683-F0CA-4AD5-A8EA-D923730964A3}"/>
</file>

<file path=customXml/itemProps3.xml><?xml version="1.0" encoding="utf-8"?>
<ds:datastoreItem xmlns:ds="http://schemas.openxmlformats.org/officeDocument/2006/customXml" ds:itemID="{DB508A21-72D5-4684-8A11-7215887E2C13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737</TotalTime>
  <Words>1423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Corbel</vt:lpstr>
      <vt:lpstr>Wingdings</vt:lpstr>
      <vt:lpstr>Wingdings 2</vt:lpstr>
      <vt:lpstr>Frame</vt:lpstr>
      <vt:lpstr>RESOLUTION  IN PROPOSITIONAL LOGIC    –LINEAR RESOLUTION</vt:lpstr>
      <vt:lpstr>What is resolution?</vt:lpstr>
      <vt:lpstr>What is linear resolution?</vt:lpstr>
      <vt:lpstr>Some notions in resolution…</vt:lpstr>
      <vt:lpstr>Soundness &amp; Completeness</vt:lpstr>
      <vt:lpstr>Strategy</vt:lpstr>
      <vt:lpstr>Backtracking algorithm</vt:lpstr>
      <vt:lpstr>Backtracking algorithm</vt:lpstr>
      <vt:lpstr>Exercise 5.3</vt:lpstr>
      <vt:lpstr>Problem statement</vt:lpstr>
      <vt:lpstr>Solution</vt:lpstr>
      <vt:lpstr>     S={ p˅q, r˅p˅¬q, ¬r˅¬p }        C1 =  p˅q,   C2 = r˅p˅¬q,    C3 = ¬r˅¬p r             *resolution rule:    f ˅ l,   g ˅ ¬l   ⊢res  f ˅ g  </vt:lpstr>
      <vt:lpstr>     S={ p˅q, r˅p˅¬q, ¬r˅¬p }        C1 =  p˅q,   C2 = r˅p˅¬q,    C3 = ¬r˅¬p r             *resolution rule:    f ˅ l,   g ˅ ¬l   ⊢res  f ˅ g  </vt:lpstr>
      <vt:lpstr>Ending the algorithm…</vt:lpstr>
      <vt:lpstr>Conclusion</vt:lpstr>
      <vt:lpstr>A final blink at the whole scheme of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 IN PROPOSITIONAL LOGIC    –LINEAR RESOLUTION</dc:title>
  <dc:creator>bhoszu@outlook.com</dc:creator>
  <cp:lastModifiedBy>bhoszu@outlook.com</cp:lastModifiedBy>
  <cp:revision>173</cp:revision>
  <dcterms:created xsi:type="dcterms:W3CDTF">2021-11-23T14:04:00Z</dcterms:created>
  <dcterms:modified xsi:type="dcterms:W3CDTF">2021-12-08T09:38:16Z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