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ink/ink1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ppt/revisionInfo.xml" ContentType="application/vnd.ms-powerpoint.revisioninfo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4E9751-B28A-4C91-AA87-F1032FF18C7D}" v="3395" dt="2022-01-12T00:16:36.2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9268 2019 16383 0 0,'0'-5'0'0'0,"-5"-2"0"0"0,-1-3 0 0 0,-5-1 0 0 0,0-4 0 0 0,-3 2 0 0 0,1-2 0 0 0,-3 1 0 0 0,3-1 0 0 0,-8 1 0 0 0,-3 4 0 0 0,-3 3 0 0 0,-2 3 0 0 0,-1 2 0 0 0,1 1 0 0 0,0 1 0 0 0,0 1 0 0 0,0 0 0 0 0,6 4 0 0 0,1 2 0 0 0,5 4 0 0 0,0 0 0 0 0,-1-1 0 0 0,2 1 0 0 0,-1 0 0 0 0,-2-2 0 0 0,2 2 0 0 0,-1-1 0 0 0,3 2 0 0 0,3 5 0 0 0,5 3 0 0 0,3 4 0 0 0,2 2 0 0 0,1 1 0 0 0,2 1 0 0 0,4-4 0 0 0,2-1 0 0 0,0-1 0 0 0,3-3 0 0 0,0-1 0 0 0,-2 2 0 0 0,3-3 0 0 0,-1 1 0 0 0,3-3 0 0 0,-1 1 0 0 0,3-3 0 0 0,2 2 0 0 0,9 7 0 0 0,5 1 0 0 0,1-5 0 0 0,0-4 0 0 0,0-5 0 0 0,-2-5 0 0 0,-5-6 0 0 0,3-4 0 0 0,0-1 0 0 0,-3-3 0 0 0,-3-1 0 0 0,-3-3 0 0 0,-2 1 0 0 0,-3-2 0 0 0,1 2 0 0 0,-2-2 0 0 0,1-4 0 0 0,3-2 0 0 0,-1-3 0 0 0,1-2 0 0 0,3 3 0 0 0,-2 2 0 0 0,-5-2 0 0 0,-4 0 0 0 0,-8 2 0 0 0,-5 2 0 0 0,-5 2 0 0 0,-8 6 0 0 0,1 3 0 0 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INDIVIDUAL HOMEWORK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BOOLEAN FUNCTIONS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EXERCISE 7.3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Hudema dana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A06B1E5-151F-4A74-9DFD-1986F79CD1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873044"/>
              </p:ext>
            </p:extLst>
          </p:nvPr>
        </p:nvGraphicFramePr>
        <p:xfrm>
          <a:off x="816429" y="195941"/>
          <a:ext cx="10090139" cy="3342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8720">
                  <a:extLst>
                    <a:ext uri="{9D8B030D-6E8A-4147-A177-3AD203B41FA5}">
                      <a16:colId xmlns:a16="http://schemas.microsoft.com/office/drawing/2014/main" val="2669375085"/>
                    </a:ext>
                  </a:extLst>
                </a:gridCol>
                <a:gridCol w="1959428">
                  <a:extLst>
                    <a:ext uri="{9D8B030D-6E8A-4147-A177-3AD203B41FA5}">
                      <a16:colId xmlns:a16="http://schemas.microsoft.com/office/drawing/2014/main" val="4152433289"/>
                    </a:ext>
                  </a:extLst>
                </a:gridCol>
                <a:gridCol w="530678">
                  <a:extLst>
                    <a:ext uri="{9D8B030D-6E8A-4147-A177-3AD203B41FA5}">
                      <a16:colId xmlns:a16="http://schemas.microsoft.com/office/drawing/2014/main" val="736681776"/>
                    </a:ext>
                  </a:extLst>
                </a:gridCol>
                <a:gridCol w="517070">
                  <a:extLst>
                    <a:ext uri="{9D8B030D-6E8A-4147-A177-3AD203B41FA5}">
                      <a16:colId xmlns:a16="http://schemas.microsoft.com/office/drawing/2014/main" val="468022578"/>
                    </a:ext>
                  </a:extLst>
                </a:gridCol>
                <a:gridCol w="625927">
                  <a:extLst>
                    <a:ext uri="{9D8B030D-6E8A-4147-A177-3AD203B41FA5}">
                      <a16:colId xmlns:a16="http://schemas.microsoft.com/office/drawing/2014/main" val="1289405618"/>
                    </a:ext>
                  </a:extLst>
                </a:gridCol>
                <a:gridCol w="544285">
                  <a:extLst>
                    <a:ext uri="{9D8B030D-6E8A-4147-A177-3AD203B41FA5}">
                      <a16:colId xmlns:a16="http://schemas.microsoft.com/office/drawing/2014/main" val="2428162202"/>
                    </a:ext>
                  </a:extLst>
                </a:gridCol>
                <a:gridCol w="3944031">
                  <a:extLst>
                    <a:ext uri="{9D8B030D-6E8A-4147-A177-3AD203B41FA5}">
                      <a16:colId xmlns:a16="http://schemas.microsoft.com/office/drawing/2014/main" val="117582383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CHECK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GROUP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X1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X2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X3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X4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REPRESENTATION/FACTORIZATION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07436"/>
                  </a:ext>
                </a:extLst>
              </a:tr>
              <a:tr h="353785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  <a:p>
                      <a:pPr lvl="0">
                        <a:buNone/>
                      </a:pP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dirty="0"/>
                        <a:t>              </a:t>
                      </a:r>
                      <a:r>
                        <a:rPr lang="en-US" sz="5400" b="1" dirty="0"/>
                        <a:t>I</a:t>
                      </a:r>
                      <a:endParaRPr lang="en-US" b="1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                               m1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79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latin typeface="Calibri"/>
                        </a:rPr>
                        <a:t>                               </a:t>
                      </a:r>
                      <a:r>
                        <a:rPr lang="en-US" b="1" dirty="0"/>
                        <a:t>m2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472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latin typeface="Calibri"/>
                        </a:rPr>
                        <a:t>                               </a:t>
                      </a:r>
                      <a:r>
                        <a:rPr lang="en-US" b="1" dirty="0"/>
                        <a:t>m4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870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latin typeface="Calibri"/>
                        </a:rPr>
                        <a:t>                               </a:t>
                      </a:r>
                      <a:r>
                        <a:rPr lang="en-US" b="1" dirty="0"/>
                        <a:t>m8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212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  <a:p>
                      <a:pPr lvl="0">
                        <a:buNone/>
                      </a:pP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dirty="0"/>
                        <a:t>           </a:t>
                      </a:r>
                      <a:r>
                        <a:rPr lang="en-US" sz="5400" b="1" dirty="0"/>
                        <a:t>II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latin typeface="Calibri"/>
                        </a:rPr>
                        <a:t>                               </a:t>
                      </a:r>
                      <a:r>
                        <a:rPr lang="en-US" b="1" dirty="0"/>
                        <a:t>m5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872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latin typeface="Calibri"/>
                        </a:rPr>
                        <a:t>                               </a:t>
                      </a:r>
                      <a:r>
                        <a:rPr lang="en-US" b="1" dirty="0"/>
                        <a:t>m6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08570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latin typeface="Calibri"/>
                        </a:rPr>
                        <a:t>                               </a:t>
                      </a:r>
                      <a:r>
                        <a:rPr lang="en-US" b="1" dirty="0"/>
                        <a:t>m9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475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latin typeface="Calibri"/>
                        </a:rPr>
                        <a:t>                               </a:t>
                      </a:r>
                      <a:r>
                        <a:rPr lang="en-US" b="1" dirty="0"/>
                        <a:t>m10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572066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95B2C8EF-0678-4C0D-A204-B01347959F2C}"/>
              </a:ext>
            </a:extLst>
          </p:cNvPr>
          <p:cNvGrpSpPr/>
          <p:nvPr/>
        </p:nvGrpSpPr>
        <p:grpSpPr>
          <a:xfrm>
            <a:off x="1513113" y="468086"/>
            <a:ext cx="435429" cy="3048000"/>
            <a:chOff x="1240971" y="1654629"/>
            <a:chExt cx="435429" cy="3048000"/>
          </a:xfrm>
        </p:grpSpPr>
        <p:pic>
          <p:nvPicPr>
            <p:cNvPr id="4" name="Picture 4" descr="Icon&#10;&#10;Description automatically generated">
              <a:extLst>
                <a:ext uri="{FF2B5EF4-FFF2-40B4-BE49-F238E27FC236}">
                  <a16:creationId xmlns:a16="http://schemas.microsoft.com/office/drawing/2014/main" id="{17833F80-991D-4405-A34B-3B0C610D7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0972" y="1654629"/>
              <a:ext cx="413658" cy="413658"/>
            </a:xfrm>
            <a:prstGeom prst="rect">
              <a:avLst/>
            </a:prstGeom>
          </p:spPr>
        </p:pic>
        <p:pic>
          <p:nvPicPr>
            <p:cNvPr id="5" name="Picture 5" descr="Icon&#10;&#10;Description automatically generated">
              <a:extLst>
                <a:ext uri="{FF2B5EF4-FFF2-40B4-BE49-F238E27FC236}">
                  <a16:creationId xmlns:a16="http://schemas.microsoft.com/office/drawing/2014/main" id="{B4CADEBE-497E-46F6-AA21-F3E0F58BC7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1857" y="2068285"/>
              <a:ext cx="424543" cy="413658"/>
            </a:xfrm>
            <a:prstGeom prst="rect">
              <a:avLst/>
            </a:prstGeom>
          </p:spPr>
        </p:pic>
        <p:pic>
          <p:nvPicPr>
            <p:cNvPr id="6" name="Picture 6" descr="Icon&#10;&#10;Description automatically generated">
              <a:extLst>
                <a:ext uri="{FF2B5EF4-FFF2-40B4-BE49-F238E27FC236}">
                  <a16:creationId xmlns:a16="http://schemas.microsoft.com/office/drawing/2014/main" id="{74120089-BCF7-4ADF-961E-1D537C061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1857" y="2481942"/>
              <a:ext cx="424543" cy="413658"/>
            </a:xfrm>
            <a:prstGeom prst="rect">
              <a:avLst/>
            </a:prstGeom>
          </p:spPr>
        </p:pic>
        <p:pic>
          <p:nvPicPr>
            <p:cNvPr id="7" name="Picture 7" descr="Icon&#10;&#10;Description automatically generated">
              <a:extLst>
                <a:ext uri="{FF2B5EF4-FFF2-40B4-BE49-F238E27FC236}">
                  <a16:creationId xmlns:a16="http://schemas.microsoft.com/office/drawing/2014/main" id="{D52B7B40-3B8F-468C-904F-376AF9141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0971" y="2895599"/>
              <a:ext cx="435429" cy="413658"/>
            </a:xfrm>
            <a:prstGeom prst="rect">
              <a:avLst/>
            </a:prstGeom>
          </p:spPr>
        </p:pic>
        <p:pic>
          <p:nvPicPr>
            <p:cNvPr id="8" name="Picture 8" descr="Icon&#10;&#10;Description automatically generated">
              <a:extLst>
                <a:ext uri="{FF2B5EF4-FFF2-40B4-BE49-F238E27FC236}">
                  <a16:creationId xmlns:a16="http://schemas.microsoft.com/office/drawing/2014/main" id="{2063EC0A-40FC-403F-8429-D962DD059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0971" y="3222171"/>
              <a:ext cx="435429" cy="413658"/>
            </a:xfrm>
            <a:prstGeom prst="rect">
              <a:avLst/>
            </a:prstGeom>
          </p:spPr>
        </p:pic>
        <p:pic>
          <p:nvPicPr>
            <p:cNvPr id="9" name="Picture 9" descr="Icon&#10;&#10;Description automatically generated">
              <a:extLst>
                <a:ext uri="{FF2B5EF4-FFF2-40B4-BE49-F238E27FC236}">
                  <a16:creationId xmlns:a16="http://schemas.microsoft.com/office/drawing/2014/main" id="{8165F2EE-760F-4E6F-BF45-A21ED3D64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1857" y="3581400"/>
              <a:ext cx="424543" cy="413658"/>
            </a:xfrm>
            <a:prstGeom prst="rect">
              <a:avLst/>
            </a:prstGeom>
          </p:spPr>
        </p:pic>
        <p:pic>
          <p:nvPicPr>
            <p:cNvPr id="10" name="Picture 10" descr="Icon&#10;&#10;Description automatically generated">
              <a:extLst>
                <a:ext uri="{FF2B5EF4-FFF2-40B4-BE49-F238E27FC236}">
                  <a16:creationId xmlns:a16="http://schemas.microsoft.com/office/drawing/2014/main" id="{F0A35D74-A58C-42E6-A6E7-BB49FCC56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1857" y="3951514"/>
              <a:ext cx="424543" cy="413658"/>
            </a:xfrm>
            <a:prstGeom prst="rect">
              <a:avLst/>
            </a:prstGeom>
          </p:spPr>
        </p:pic>
        <p:pic>
          <p:nvPicPr>
            <p:cNvPr id="11" name="Picture 11" descr="Icon&#10;&#10;Description automatically generated">
              <a:extLst>
                <a:ext uri="{FF2B5EF4-FFF2-40B4-BE49-F238E27FC236}">
                  <a16:creationId xmlns:a16="http://schemas.microsoft.com/office/drawing/2014/main" id="{0324D07B-F5C9-42B6-A1E2-6BAD984D8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1857" y="4288971"/>
              <a:ext cx="424543" cy="413658"/>
            </a:xfrm>
            <a:prstGeom prst="rect">
              <a:avLst/>
            </a:prstGeom>
          </p:spPr>
        </p:pic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9125017-53FE-4BC2-8299-6237D1B9A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524580"/>
              </p:ext>
            </p:extLst>
          </p:nvPr>
        </p:nvGraphicFramePr>
        <p:xfrm>
          <a:off x="805543" y="3668485"/>
          <a:ext cx="1011129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2859">
                  <a:extLst>
                    <a:ext uri="{9D8B030D-6E8A-4147-A177-3AD203B41FA5}">
                      <a16:colId xmlns:a16="http://schemas.microsoft.com/office/drawing/2014/main" val="2470909457"/>
                    </a:ext>
                  </a:extLst>
                </a:gridCol>
                <a:gridCol w="1963545">
                  <a:extLst>
                    <a:ext uri="{9D8B030D-6E8A-4147-A177-3AD203B41FA5}">
                      <a16:colId xmlns:a16="http://schemas.microsoft.com/office/drawing/2014/main" val="2539307277"/>
                    </a:ext>
                  </a:extLst>
                </a:gridCol>
                <a:gridCol w="531792">
                  <a:extLst>
                    <a:ext uri="{9D8B030D-6E8A-4147-A177-3AD203B41FA5}">
                      <a16:colId xmlns:a16="http://schemas.microsoft.com/office/drawing/2014/main" val="3365856594"/>
                    </a:ext>
                  </a:extLst>
                </a:gridCol>
                <a:gridCol w="518142">
                  <a:extLst>
                    <a:ext uri="{9D8B030D-6E8A-4147-A177-3AD203B41FA5}">
                      <a16:colId xmlns:a16="http://schemas.microsoft.com/office/drawing/2014/main" val="2292316864"/>
                    </a:ext>
                  </a:extLst>
                </a:gridCol>
                <a:gridCol w="627229">
                  <a:extLst>
                    <a:ext uri="{9D8B030D-6E8A-4147-A177-3AD203B41FA5}">
                      <a16:colId xmlns:a16="http://schemas.microsoft.com/office/drawing/2014/main" val="914560522"/>
                    </a:ext>
                  </a:extLst>
                </a:gridCol>
                <a:gridCol w="545413">
                  <a:extLst>
                    <a:ext uri="{9D8B030D-6E8A-4147-A177-3AD203B41FA5}">
                      <a16:colId xmlns:a16="http://schemas.microsoft.com/office/drawing/2014/main" val="695196207"/>
                    </a:ext>
                  </a:extLst>
                </a:gridCol>
                <a:gridCol w="3952317">
                  <a:extLst>
                    <a:ext uri="{9D8B030D-6E8A-4147-A177-3AD203B41FA5}">
                      <a16:colId xmlns:a16="http://schemas.microsoft.com/office/drawing/2014/main" val="2850381638"/>
                    </a:ext>
                  </a:extLst>
                </a:gridCol>
              </a:tblGrid>
              <a:tr h="247640">
                <a:tc>
                  <a:txBody>
                    <a:bodyPr/>
                    <a:lstStyle/>
                    <a:p>
                      <a:pPr rtl="0" fontAlgn="auto"/>
                      <a:r>
                        <a:rPr lang="en-US" dirty="0">
                          <a:effectLst/>
                        </a:rPr>
                        <a:t>​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rtl="0" fontAlgn="auto"/>
                      <a:endParaRPr lang="en-US" dirty="0">
                        <a:effectLst/>
                      </a:endParaRPr>
                    </a:p>
                    <a:p>
                      <a:pPr lvl="0">
                        <a:buNone/>
                      </a:pPr>
                      <a:endParaRPr lang="en-US" dirty="0">
                        <a:effectLst/>
                      </a:endParaRPr>
                    </a:p>
                    <a:p>
                      <a:pPr lvl="0">
                        <a:buNone/>
                      </a:pPr>
                      <a:endParaRPr lang="en-US" dirty="0">
                        <a:effectLst/>
                      </a:endParaRPr>
                    </a:p>
                    <a:p>
                      <a:pPr lvl="0">
                        <a:buNone/>
                      </a:pPr>
                      <a:r>
                        <a:rPr lang="en-US" dirty="0">
                          <a:effectLst/>
                        </a:rPr>
                        <a:t>        </a:t>
                      </a:r>
                      <a:r>
                        <a:rPr lang="en-US" sz="5400" dirty="0">
                          <a:solidFill>
                            <a:schemeClr val="bg1"/>
                          </a:solidFill>
                          <a:effectLst/>
                        </a:rPr>
                        <a:t>I+II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0​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  -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0​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1​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effectLst/>
                          <a:latin typeface="Calibri"/>
                        </a:rPr>
                        <a:t>                      </a:t>
                      </a:r>
                      <a:r>
                        <a:rPr lang="en-US" sz="1800" b="1" i="0" u="none" strike="noStrike" noProof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 m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1​</a:t>
                      </a:r>
                      <a:r>
                        <a:rPr lang="en-US" sz="1800" b="1" i="0" u="none" strike="noStrike" noProof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∨m5 =</a:t>
                      </a:r>
                      <a:r>
                        <a:rPr lang="en-US" sz="1800" b="1" i="0" u="none" strike="noStrike" noProof="0" dirty="0">
                          <a:solidFill>
                            <a:srgbClr val="FFFF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800" b="0" i="0" u="none" strike="noStrike" noProof="0" dirty="0">
                          <a:solidFill>
                            <a:srgbClr val="FFFF00"/>
                          </a:solidFill>
                          <a:effectLst/>
                        </a:rPr>
                        <a:t>x̄1</a:t>
                      </a:r>
                      <a:r>
                        <a:rPr lang="en-US" sz="1800" b="0" i="0" u="none" strike="noStrike" noProof="0" dirty="0">
                          <a:solidFill>
                            <a:srgbClr val="FFFF00"/>
                          </a:solidFill>
                          <a:effectLst/>
                          <a:latin typeface="Calibri"/>
                        </a:rPr>
                        <a:t>x̄3x4 = max1</a:t>
                      </a:r>
                      <a:r>
                        <a:rPr lang="en-US" sz="1800" b="1" i="0" u="none" strike="noStrike" noProof="0" dirty="0">
                          <a:solidFill>
                            <a:srgbClr val="FFFF00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n-US" b="1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792987"/>
                  </a:ext>
                </a:extLst>
              </a:tr>
              <a:tr h="259585">
                <a:tc>
                  <a:txBody>
                    <a:bodyPr/>
                    <a:lstStyle/>
                    <a:p>
                      <a:pPr rtl="0" fontAlgn="auto"/>
                      <a:r>
                        <a:rPr lang="en-US" dirty="0">
                          <a:effectLst/>
                        </a:rPr>
                        <a:t>​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b="1" dirty="0">
                          <a:effectLst/>
                        </a:rPr>
                        <a:t>  -​</a:t>
                      </a:r>
                      <a:endParaRPr lang="en-US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b="1" dirty="0">
                          <a:effectLst/>
                        </a:rPr>
                        <a:t>0​</a:t>
                      </a:r>
                      <a:endParaRPr lang="en-US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b="1" dirty="0">
                          <a:effectLst/>
                        </a:rPr>
                        <a:t>0​</a:t>
                      </a:r>
                      <a:endParaRPr lang="en-US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b="1" dirty="0">
                          <a:effectLst/>
                        </a:rPr>
                        <a:t>1​</a:t>
                      </a:r>
                      <a:endParaRPr lang="en-US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effectLst/>
                          <a:latin typeface="Calibri"/>
                        </a:rPr>
                        <a:t>                        m</a:t>
                      </a:r>
                      <a:r>
                        <a:rPr lang="en-US" b="1" dirty="0">
                          <a:effectLst/>
                        </a:rPr>
                        <a:t>1​</a:t>
                      </a:r>
                      <a:r>
                        <a:rPr lang="en-US" sz="1800" b="1" i="0" u="none" strike="noStrike" noProof="0" dirty="0">
                          <a:effectLst/>
                          <a:latin typeface="Calibri"/>
                        </a:rPr>
                        <a:t>∨m9 = </a:t>
                      </a:r>
                      <a:r>
                        <a:rPr lang="en-US" sz="1800" b="0" i="0" u="none" strike="noStrike" noProof="0" dirty="0">
                          <a:solidFill>
                            <a:srgbClr val="FFFF00"/>
                          </a:solidFill>
                          <a:effectLst/>
                        </a:rPr>
                        <a:t>x̄2</a:t>
                      </a:r>
                      <a:r>
                        <a:rPr lang="en-US" sz="1800" b="0" i="0" u="none" strike="noStrike" noProof="0" dirty="0">
                          <a:solidFill>
                            <a:srgbClr val="FFFF00"/>
                          </a:solidFill>
                          <a:effectLst/>
                          <a:latin typeface="Calibri"/>
                        </a:rPr>
                        <a:t>x̄3x4 = max2</a:t>
                      </a:r>
                      <a:endParaRPr lang="en-US" b="1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939955"/>
                  </a:ext>
                </a:extLst>
              </a:tr>
              <a:tr h="259585">
                <a:tc>
                  <a:txBody>
                    <a:bodyPr/>
                    <a:lstStyle/>
                    <a:p>
                      <a:pPr rtl="0" fontAlgn="auto"/>
                      <a:r>
                        <a:rPr lang="en-US" dirty="0">
                          <a:effectLst/>
                        </a:rPr>
                        <a:t>​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b="1" dirty="0">
                          <a:effectLst/>
                        </a:rPr>
                        <a:t>0​</a:t>
                      </a:r>
                      <a:endParaRPr lang="en-US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b="1" dirty="0">
                          <a:effectLst/>
                        </a:rPr>
                        <a:t>  -​</a:t>
                      </a:r>
                      <a:endParaRPr lang="en-US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b="1" dirty="0">
                          <a:effectLst/>
                        </a:rPr>
                        <a:t>1​</a:t>
                      </a:r>
                      <a:endParaRPr lang="en-US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b="1" dirty="0">
                          <a:effectLst/>
                        </a:rPr>
                        <a:t>0​</a:t>
                      </a:r>
                      <a:endParaRPr lang="en-US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effectLst/>
                          <a:latin typeface="Calibri"/>
                        </a:rPr>
                        <a:t>                        m</a:t>
                      </a:r>
                      <a:r>
                        <a:rPr lang="en-US" b="1" dirty="0">
                          <a:effectLst/>
                        </a:rPr>
                        <a:t>2​</a:t>
                      </a:r>
                      <a:r>
                        <a:rPr lang="en-US" sz="1800" b="1" i="0" u="none" strike="noStrike" noProof="0" dirty="0">
                          <a:effectLst/>
                          <a:latin typeface="Calibri"/>
                        </a:rPr>
                        <a:t>∨m6 = </a:t>
                      </a:r>
                      <a:r>
                        <a:rPr lang="en-US" sz="1800" b="0" i="0" u="none" strike="noStrike" noProof="0" dirty="0">
                          <a:solidFill>
                            <a:srgbClr val="FFFF00"/>
                          </a:solidFill>
                          <a:effectLst/>
                        </a:rPr>
                        <a:t>x̄1x3</a:t>
                      </a:r>
                      <a:r>
                        <a:rPr lang="en-US" sz="1800" b="0" i="0" u="none" strike="noStrike" noProof="0" dirty="0">
                          <a:solidFill>
                            <a:srgbClr val="FFFF00"/>
                          </a:solidFill>
                          <a:effectLst/>
                          <a:latin typeface="Calibri"/>
                        </a:rPr>
                        <a:t>x̄4 = max3</a:t>
                      </a:r>
                      <a:endParaRPr lang="en-US" b="1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589538"/>
                  </a:ext>
                </a:extLst>
              </a:tr>
              <a:tr h="259585">
                <a:tc>
                  <a:txBody>
                    <a:bodyPr/>
                    <a:lstStyle/>
                    <a:p>
                      <a:pPr rtl="0" fontAlgn="auto"/>
                      <a:r>
                        <a:rPr lang="en-US" dirty="0">
                          <a:effectLst/>
                        </a:rPr>
                        <a:t>​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b="1" dirty="0">
                          <a:effectLst/>
                        </a:rPr>
                        <a:t>  -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b="1" dirty="0">
                          <a:effectLst/>
                        </a:rPr>
                        <a:t>0​</a:t>
                      </a:r>
                      <a:endParaRPr lang="en-US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b="1" dirty="0">
                          <a:effectLst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b="1" dirty="0">
                          <a:effectLst/>
                        </a:rPr>
                        <a:t>0​</a:t>
                      </a:r>
                      <a:endParaRPr lang="en-US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effectLst/>
                          <a:latin typeface="Calibri"/>
                        </a:rPr>
                        <a:t>                        m</a:t>
                      </a:r>
                      <a:r>
                        <a:rPr lang="en-US" b="1" dirty="0">
                          <a:effectLst/>
                        </a:rPr>
                        <a:t>2​</a:t>
                      </a:r>
                      <a:r>
                        <a:rPr lang="en-US" sz="1800" b="1" i="0" u="none" strike="noStrike" noProof="0" dirty="0">
                          <a:effectLst/>
                          <a:latin typeface="Calibri"/>
                        </a:rPr>
                        <a:t>∨m10 = </a:t>
                      </a:r>
                      <a:r>
                        <a:rPr lang="en-US" sz="1800" b="0" i="0" u="none" strike="noStrike" noProof="0" dirty="0">
                          <a:solidFill>
                            <a:srgbClr val="FFFF00"/>
                          </a:solidFill>
                          <a:effectLst/>
                        </a:rPr>
                        <a:t>x̄2x3</a:t>
                      </a:r>
                      <a:r>
                        <a:rPr lang="en-US" sz="1800" b="0" i="0" u="none" strike="noStrike" noProof="0" dirty="0">
                          <a:solidFill>
                            <a:srgbClr val="FFFF00"/>
                          </a:solidFill>
                          <a:effectLst/>
                          <a:latin typeface="Calibri"/>
                        </a:rPr>
                        <a:t>x̄4 =max4</a:t>
                      </a:r>
                      <a:endParaRPr lang="en-US" b="1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653676"/>
                  </a:ext>
                </a:extLst>
              </a:tr>
              <a:tr h="259585">
                <a:tc>
                  <a:txBody>
                    <a:bodyPr/>
                    <a:lstStyle/>
                    <a:p>
                      <a:pPr rtl="0" fontAlgn="auto"/>
                      <a:r>
                        <a:rPr lang="en-US" dirty="0">
                          <a:effectLst/>
                        </a:rPr>
                        <a:t>​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b="1" dirty="0">
                          <a:effectLst/>
                        </a:rPr>
                        <a:t>0​</a:t>
                      </a:r>
                      <a:endParaRPr lang="en-US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b="1" dirty="0">
                          <a:effectLst/>
                        </a:rPr>
                        <a:t>1​</a:t>
                      </a:r>
                      <a:endParaRPr lang="en-US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b="1" dirty="0">
                          <a:effectLst/>
                        </a:rPr>
                        <a:t>0​</a:t>
                      </a:r>
                      <a:endParaRPr lang="en-US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b="1" dirty="0">
                          <a:effectLst/>
                        </a:rPr>
                        <a:t>  -​</a:t>
                      </a:r>
                      <a:endParaRPr lang="en-US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effectLst/>
                          <a:latin typeface="Calibri"/>
                        </a:rPr>
                        <a:t>                        m</a:t>
                      </a:r>
                      <a:r>
                        <a:rPr lang="en-US" b="1" dirty="0">
                          <a:effectLst/>
                        </a:rPr>
                        <a:t>4​</a:t>
                      </a:r>
                      <a:r>
                        <a:rPr lang="en-US" sz="1800" b="1" i="0" u="none" strike="noStrike" noProof="0" dirty="0">
                          <a:effectLst/>
                          <a:latin typeface="Calibri"/>
                        </a:rPr>
                        <a:t>∨m5 = </a:t>
                      </a:r>
                      <a:r>
                        <a:rPr lang="en-US" sz="1800" b="0" i="0" u="none" strike="noStrike" noProof="0" dirty="0">
                          <a:solidFill>
                            <a:srgbClr val="FFFF00"/>
                          </a:solidFill>
                          <a:effectLst/>
                        </a:rPr>
                        <a:t>x̄1x2</a:t>
                      </a:r>
                      <a:r>
                        <a:rPr lang="en-US" sz="1800" b="0" i="0" u="none" strike="noStrike" noProof="0" dirty="0">
                          <a:solidFill>
                            <a:srgbClr val="FFFF00"/>
                          </a:solidFill>
                          <a:effectLst/>
                          <a:latin typeface="Calibri"/>
                        </a:rPr>
                        <a:t>x̄3 = max5</a:t>
                      </a:r>
                      <a:endParaRPr lang="en-US" b="1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843631"/>
                  </a:ext>
                </a:extLst>
              </a:tr>
              <a:tr h="259585">
                <a:tc>
                  <a:txBody>
                    <a:bodyPr/>
                    <a:lstStyle/>
                    <a:p>
                      <a:pPr rtl="0" fontAlgn="auto"/>
                      <a:r>
                        <a:rPr lang="en-US" dirty="0">
                          <a:effectLst/>
                        </a:rPr>
                        <a:t>​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b="1" dirty="0">
                          <a:effectLst/>
                        </a:rPr>
                        <a:t>0​</a:t>
                      </a:r>
                      <a:endParaRPr lang="en-US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b="1" dirty="0">
                          <a:effectLst/>
                        </a:rPr>
                        <a:t>1​</a:t>
                      </a:r>
                      <a:endParaRPr lang="en-US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b="1" dirty="0">
                          <a:effectLst/>
                        </a:rPr>
                        <a:t>  -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b="1" dirty="0">
                          <a:effectLst/>
                        </a:rPr>
                        <a:t>0​</a:t>
                      </a:r>
                      <a:endParaRPr lang="en-US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effectLst/>
                          <a:latin typeface="Calibri"/>
                        </a:rPr>
                        <a:t>                        m</a:t>
                      </a:r>
                      <a:r>
                        <a:rPr lang="en-US" b="1" dirty="0">
                          <a:effectLst/>
                        </a:rPr>
                        <a:t>4​</a:t>
                      </a:r>
                      <a:r>
                        <a:rPr lang="en-US" sz="1800" b="1" i="0" u="none" strike="noStrike" noProof="0" dirty="0">
                          <a:effectLst/>
                          <a:latin typeface="Calibri"/>
                        </a:rPr>
                        <a:t>∨m6 = </a:t>
                      </a:r>
                      <a:r>
                        <a:rPr lang="en-US" sz="1800" b="0" i="0" u="none" strike="noStrike" noProof="0" dirty="0">
                          <a:solidFill>
                            <a:srgbClr val="FFFF00"/>
                          </a:solidFill>
                          <a:effectLst/>
                        </a:rPr>
                        <a:t>x̄1x2</a:t>
                      </a:r>
                      <a:r>
                        <a:rPr lang="en-US" sz="1800" b="0" i="0" u="none" strike="noStrike" noProof="0" dirty="0">
                          <a:solidFill>
                            <a:srgbClr val="FFFF00"/>
                          </a:solidFill>
                          <a:effectLst/>
                          <a:latin typeface="Calibri"/>
                        </a:rPr>
                        <a:t>x̄4 = max6</a:t>
                      </a:r>
                      <a:endParaRPr lang="en-US" b="1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762735"/>
                  </a:ext>
                </a:extLst>
              </a:tr>
              <a:tr h="259585">
                <a:tc>
                  <a:txBody>
                    <a:bodyPr/>
                    <a:lstStyle/>
                    <a:p>
                      <a:pPr rtl="0" fontAlgn="auto"/>
                      <a:r>
                        <a:rPr lang="en-US" dirty="0">
                          <a:effectLst/>
                        </a:rPr>
                        <a:t>​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b="1" dirty="0">
                          <a:effectLst/>
                        </a:rPr>
                        <a:t>1​</a:t>
                      </a:r>
                      <a:endParaRPr lang="en-US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b="1" dirty="0">
                          <a:effectLst/>
                        </a:rPr>
                        <a:t>0​</a:t>
                      </a:r>
                      <a:endParaRPr lang="en-US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b="1" dirty="0">
                          <a:effectLst/>
                        </a:rPr>
                        <a:t>0​</a:t>
                      </a:r>
                      <a:endParaRPr lang="en-US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b="1" dirty="0">
                          <a:effectLst/>
                        </a:rPr>
                        <a:t>  -​</a:t>
                      </a:r>
                      <a:endParaRPr lang="en-US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effectLst/>
                          <a:latin typeface="Calibri"/>
                        </a:rPr>
                        <a:t>                        m</a:t>
                      </a:r>
                      <a:r>
                        <a:rPr lang="en-US" b="1" dirty="0">
                          <a:effectLst/>
                        </a:rPr>
                        <a:t>8​</a:t>
                      </a:r>
                      <a:r>
                        <a:rPr lang="en-US" sz="1800" b="1" i="0" u="none" strike="noStrike" noProof="0" dirty="0">
                          <a:effectLst/>
                          <a:latin typeface="Calibri"/>
                        </a:rPr>
                        <a:t>∨m9 =</a:t>
                      </a:r>
                      <a:r>
                        <a:rPr lang="en-US" sz="1800" b="1" i="0" u="none" strike="noStrike" noProof="0" dirty="0">
                          <a:solidFill>
                            <a:srgbClr val="FFFF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noProof="0" dirty="0">
                          <a:solidFill>
                            <a:srgbClr val="FFFF00"/>
                          </a:solidFill>
                          <a:effectLst/>
                          <a:latin typeface="Calibri"/>
                        </a:rPr>
                        <a:t>x1</a:t>
                      </a:r>
                      <a:r>
                        <a:rPr lang="en-US" sz="1800" b="0" i="0" u="none" strike="noStrike" noProof="0" dirty="0">
                          <a:solidFill>
                            <a:srgbClr val="FFFF00"/>
                          </a:solidFill>
                          <a:effectLst/>
                        </a:rPr>
                        <a:t>x̄2</a:t>
                      </a:r>
                      <a:r>
                        <a:rPr lang="en-US" sz="1800" b="0" i="0" u="none" strike="noStrike" noProof="0" dirty="0">
                          <a:solidFill>
                            <a:srgbClr val="FFFF00"/>
                          </a:solidFill>
                          <a:effectLst/>
                          <a:latin typeface="Calibri"/>
                        </a:rPr>
                        <a:t>x̄3 = max7</a:t>
                      </a:r>
                      <a:endParaRPr lang="en-US" b="1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469176"/>
                  </a:ext>
                </a:extLst>
              </a:tr>
              <a:tr h="259585">
                <a:tc>
                  <a:txBody>
                    <a:bodyPr/>
                    <a:lstStyle/>
                    <a:p>
                      <a:pPr rtl="0" fontAlgn="auto"/>
                      <a:r>
                        <a:rPr lang="en-US" dirty="0">
                          <a:effectLst/>
                        </a:rPr>
                        <a:t>​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b="1" dirty="0">
                          <a:effectLst/>
                        </a:rPr>
                        <a:t>1​</a:t>
                      </a:r>
                      <a:endParaRPr lang="en-US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b="1" dirty="0">
                          <a:effectLst/>
                        </a:rPr>
                        <a:t>0​</a:t>
                      </a:r>
                      <a:endParaRPr lang="en-US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b="1" dirty="0">
                          <a:effectLst/>
                        </a:rPr>
                        <a:t>  -​</a:t>
                      </a:r>
                      <a:endParaRPr lang="en-US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b="1" dirty="0">
                          <a:effectLst/>
                        </a:rPr>
                        <a:t>0​</a:t>
                      </a:r>
                      <a:endParaRPr lang="en-US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effectLst/>
                          <a:latin typeface="Calibri"/>
                        </a:rPr>
                        <a:t>                        m</a:t>
                      </a:r>
                      <a:r>
                        <a:rPr lang="en-US" b="1" dirty="0">
                          <a:effectLst/>
                        </a:rPr>
                        <a:t>8​</a:t>
                      </a:r>
                      <a:r>
                        <a:rPr lang="en-US" sz="1800" b="1" i="0" u="none" strike="noStrike" noProof="0" dirty="0">
                          <a:effectLst/>
                          <a:latin typeface="Calibri"/>
                        </a:rPr>
                        <a:t>∨m10 = </a:t>
                      </a:r>
                      <a:r>
                        <a:rPr lang="en-US" sz="1800" b="0" i="0" u="none" strike="noStrike" noProof="0" dirty="0">
                          <a:solidFill>
                            <a:srgbClr val="FFFF00"/>
                          </a:solidFill>
                          <a:effectLst/>
                          <a:latin typeface="Calibri"/>
                        </a:rPr>
                        <a:t>x1</a:t>
                      </a:r>
                      <a:r>
                        <a:rPr lang="en-US" sz="1800" b="0" i="0" u="none" strike="noStrike" noProof="0" dirty="0">
                          <a:solidFill>
                            <a:srgbClr val="FFFF00"/>
                          </a:solidFill>
                          <a:effectLst/>
                        </a:rPr>
                        <a:t>x̄2</a:t>
                      </a:r>
                      <a:r>
                        <a:rPr lang="en-US" sz="1800" b="0" i="0" u="none" strike="noStrike" noProof="0" dirty="0">
                          <a:solidFill>
                            <a:srgbClr val="FFFF00"/>
                          </a:solidFill>
                          <a:effectLst/>
                          <a:latin typeface="Calibri"/>
                        </a:rPr>
                        <a:t>x̄4 = max8</a:t>
                      </a:r>
                      <a:endParaRPr lang="en-US" b="1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525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568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15AE96-0066-4147-B5E7-945E5DBBD8C2}"/>
              </a:ext>
            </a:extLst>
          </p:cNvPr>
          <p:cNvSpPr txBox="1"/>
          <p:nvPr/>
        </p:nvSpPr>
        <p:spPr>
          <a:xfrm>
            <a:off x="892629" y="489857"/>
            <a:ext cx="776151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M(f) = {max1, max2, max3,max4,max5,max6,max7,max8} = {</a:t>
            </a:r>
            <a:r>
              <a:rPr lang="en-US" dirty="0">
                <a:solidFill>
                  <a:srgbClr val="FFFF00"/>
                </a:solidFill>
                <a:ea typeface="+mn-lt"/>
                <a:cs typeface="+mn-lt"/>
              </a:rPr>
              <a:t>x̄1</a:t>
            </a:r>
            <a:r>
              <a:rPr lang="en-US" dirty="0">
                <a:solidFill>
                  <a:srgbClr val="FFFF00"/>
                </a:solidFill>
              </a:rPr>
              <a:t>x̄3x4 </a:t>
            </a:r>
            <a:r>
              <a:rPr lang="en-US" dirty="0"/>
              <a:t>, </a:t>
            </a:r>
            <a:r>
              <a:rPr lang="en-US" b="1" dirty="0"/>
              <a:t> </a:t>
            </a:r>
            <a:r>
              <a:rPr lang="en-US" dirty="0">
                <a:solidFill>
                  <a:srgbClr val="FFFF00"/>
                </a:solidFill>
                <a:ea typeface="+mn-lt"/>
                <a:cs typeface="+mn-lt"/>
              </a:rPr>
              <a:t>x̄2</a:t>
            </a:r>
            <a:r>
              <a:rPr lang="en-US" dirty="0">
                <a:solidFill>
                  <a:srgbClr val="FFFF00"/>
                </a:solidFill>
              </a:rPr>
              <a:t>x̄3x4 </a:t>
            </a:r>
            <a:r>
              <a:rPr lang="en-US" dirty="0"/>
              <a:t>, </a:t>
            </a:r>
            <a:r>
              <a:rPr lang="en-US" dirty="0">
                <a:solidFill>
                  <a:srgbClr val="FFFF00"/>
                </a:solidFill>
                <a:ea typeface="+mn-lt"/>
                <a:cs typeface="+mn-lt"/>
              </a:rPr>
              <a:t>x̄1x3</a:t>
            </a:r>
            <a:r>
              <a:rPr lang="en-US" dirty="0">
                <a:solidFill>
                  <a:srgbClr val="FFFF00"/>
                </a:solidFill>
              </a:rPr>
              <a:t>x̄4, </a:t>
            </a:r>
            <a:r>
              <a:rPr lang="en-US" b="1" dirty="0"/>
              <a:t> </a:t>
            </a:r>
            <a:r>
              <a:rPr lang="en-US" dirty="0">
                <a:solidFill>
                  <a:srgbClr val="FFFF00"/>
                </a:solidFill>
                <a:ea typeface="+mn-lt"/>
                <a:cs typeface="+mn-lt"/>
              </a:rPr>
              <a:t>x̄2x3</a:t>
            </a:r>
            <a:r>
              <a:rPr lang="en-US" dirty="0">
                <a:solidFill>
                  <a:srgbClr val="FFFF00"/>
                </a:solidFill>
              </a:rPr>
              <a:t>x̄4, </a:t>
            </a:r>
            <a:r>
              <a:rPr lang="en-US" dirty="0">
                <a:solidFill>
                  <a:srgbClr val="FFFF00"/>
                </a:solidFill>
                <a:ea typeface="+mn-lt"/>
                <a:cs typeface="+mn-lt"/>
              </a:rPr>
              <a:t>x̄1x2</a:t>
            </a:r>
            <a:r>
              <a:rPr lang="en-US" dirty="0">
                <a:solidFill>
                  <a:srgbClr val="FFFF00"/>
                </a:solidFill>
              </a:rPr>
              <a:t>x̄3, </a:t>
            </a:r>
            <a:r>
              <a:rPr lang="en-US" b="1" dirty="0"/>
              <a:t> </a:t>
            </a:r>
            <a:r>
              <a:rPr lang="en-US" dirty="0">
                <a:solidFill>
                  <a:srgbClr val="FFFF00"/>
                </a:solidFill>
                <a:ea typeface="+mn-lt"/>
                <a:cs typeface="+mn-lt"/>
              </a:rPr>
              <a:t>x̄1x2</a:t>
            </a:r>
            <a:r>
              <a:rPr lang="en-US" dirty="0">
                <a:solidFill>
                  <a:srgbClr val="FFFF00"/>
                </a:solidFill>
              </a:rPr>
              <a:t>x̄4, x1</a:t>
            </a:r>
            <a:r>
              <a:rPr lang="en-US" dirty="0">
                <a:solidFill>
                  <a:srgbClr val="FFFF00"/>
                </a:solidFill>
                <a:ea typeface="+mn-lt"/>
                <a:cs typeface="+mn-lt"/>
              </a:rPr>
              <a:t>x̄2</a:t>
            </a:r>
            <a:r>
              <a:rPr lang="en-US" dirty="0">
                <a:solidFill>
                  <a:srgbClr val="FFFF00"/>
                </a:solidFill>
              </a:rPr>
              <a:t>x̄3, x1</a:t>
            </a:r>
            <a:r>
              <a:rPr lang="en-US" dirty="0">
                <a:solidFill>
                  <a:srgbClr val="FFFF00"/>
                </a:solidFill>
                <a:ea typeface="+mn-lt"/>
                <a:cs typeface="+mn-lt"/>
              </a:rPr>
              <a:t>x̄2</a:t>
            </a:r>
            <a:r>
              <a:rPr lang="en-US" dirty="0">
                <a:solidFill>
                  <a:srgbClr val="FFFF00"/>
                </a:solidFill>
              </a:rPr>
              <a:t>x̄4</a:t>
            </a:r>
            <a:r>
              <a:rPr lang="en-US" dirty="0"/>
              <a:t>} –all of them from simple factorization</a:t>
            </a:r>
            <a:endParaRPr lang="en-US" dirty="0">
              <a:cs typeface="Calibri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10CEAE0-586D-4C5A-8DFA-9D46895376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562331"/>
              </p:ext>
            </p:extLst>
          </p:nvPr>
        </p:nvGraphicFramePr>
        <p:xfrm>
          <a:off x="947057" y="1556657"/>
          <a:ext cx="9502173" cy="501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797">
                  <a:extLst>
                    <a:ext uri="{9D8B030D-6E8A-4147-A177-3AD203B41FA5}">
                      <a16:colId xmlns:a16="http://schemas.microsoft.com/office/drawing/2014/main" val="240134674"/>
                    </a:ext>
                  </a:extLst>
                </a:gridCol>
                <a:gridCol w="1055797">
                  <a:extLst>
                    <a:ext uri="{9D8B030D-6E8A-4147-A177-3AD203B41FA5}">
                      <a16:colId xmlns:a16="http://schemas.microsoft.com/office/drawing/2014/main" val="882809152"/>
                    </a:ext>
                  </a:extLst>
                </a:gridCol>
                <a:gridCol w="1055797">
                  <a:extLst>
                    <a:ext uri="{9D8B030D-6E8A-4147-A177-3AD203B41FA5}">
                      <a16:colId xmlns:a16="http://schemas.microsoft.com/office/drawing/2014/main" val="1154916048"/>
                    </a:ext>
                  </a:extLst>
                </a:gridCol>
                <a:gridCol w="1055797">
                  <a:extLst>
                    <a:ext uri="{9D8B030D-6E8A-4147-A177-3AD203B41FA5}">
                      <a16:colId xmlns:a16="http://schemas.microsoft.com/office/drawing/2014/main" val="1792245353"/>
                    </a:ext>
                  </a:extLst>
                </a:gridCol>
                <a:gridCol w="1055797">
                  <a:extLst>
                    <a:ext uri="{9D8B030D-6E8A-4147-A177-3AD203B41FA5}">
                      <a16:colId xmlns:a16="http://schemas.microsoft.com/office/drawing/2014/main" val="2679095442"/>
                    </a:ext>
                  </a:extLst>
                </a:gridCol>
                <a:gridCol w="1055797">
                  <a:extLst>
                    <a:ext uri="{9D8B030D-6E8A-4147-A177-3AD203B41FA5}">
                      <a16:colId xmlns:a16="http://schemas.microsoft.com/office/drawing/2014/main" val="596353622"/>
                    </a:ext>
                  </a:extLst>
                </a:gridCol>
                <a:gridCol w="1055797">
                  <a:extLst>
                    <a:ext uri="{9D8B030D-6E8A-4147-A177-3AD203B41FA5}">
                      <a16:colId xmlns:a16="http://schemas.microsoft.com/office/drawing/2014/main" val="2020771467"/>
                    </a:ext>
                  </a:extLst>
                </a:gridCol>
                <a:gridCol w="1055797">
                  <a:extLst>
                    <a:ext uri="{9D8B030D-6E8A-4147-A177-3AD203B41FA5}">
                      <a16:colId xmlns:a16="http://schemas.microsoft.com/office/drawing/2014/main" val="3099432960"/>
                    </a:ext>
                  </a:extLst>
                </a:gridCol>
                <a:gridCol w="1055797">
                  <a:extLst>
                    <a:ext uri="{9D8B030D-6E8A-4147-A177-3AD203B41FA5}">
                      <a16:colId xmlns:a16="http://schemas.microsoft.com/office/drawing/2014/main" val="168330302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max1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max2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max3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max4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max5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max6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max7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max8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408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m1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/>
                        <a:t>*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b="1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3200" b="1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b="1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b="1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b="1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b="1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996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m2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b="1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b="1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/>
                        <a:t>*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200" b="1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b="1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b="1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b="1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b="1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341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m4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b="1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b="1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b="1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3200" b="1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/>
                        <a:t>*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b="1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b="1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292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m5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b="1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b="1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3200" b="1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/>
                        <a:t>*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b="1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b="1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b="1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170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m6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b="1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b="1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/>
                        <a:t>*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3200" b="1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b="1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b="1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b="1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560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m8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b="1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b="1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b="1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3200" b="1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b="1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b="1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/>
                        <a:t>*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05300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m9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3200" b="1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200" b="1" dirty="0"/>
                        <a:t>*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3200" b="1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3200" b="1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3200" b="1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3200" b="1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200" b="1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3200" b="1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885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m10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b="1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b="1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b="1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200" b="1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b="1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b="1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b="1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/>
                        <a:t>*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468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060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1D81B4-40C7-4AEE-BDA7-ACA258CFBBC2}"/>
              </a:ext>
            </a:extLst>
          </p:cNvPr>
          <p:cNvSpPr txBox="1"/>
          <p:nvPr/>
        </p:nvSpPr>
        <p:spPr>
          <a:xfrm>
            <a:off x="751115" y="685800"/>
            <a:ext cx="856705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There is no * which is unique on a certain row, all </a:t>
            </a:r>
            <a:r>
              <a:rPr lang="en-US" sz="2400" dirty="0" err="1">
                <a:cs typeface="Calibri"/>
              </a:rPr>
              <a:t>minterms</a:t>
            </a:r>
            <a:r>
              <a:rPr lang="en-US" sz="2400" dirty="0">
                <a:cs typeface="Calibri"/>
              </a:rPr>
              <a:t> being covered by two maximal </a:t>
            </a:r>
            <a:r>
              <a:rPr lang="en-US" sz="2400" dirty="0" err="1">
                <a:cs typeface="Calibri"/>
              </a:rPr>
              <a:t>monoms</a:t>
            </a:r>
            <a:endParaRPr lang="en-US" sz="2400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79B961-ACE7-4D93-8541-A97565FF4A43}"/>
              </a:ext>
            </a:extLst>
          </p:cNvPr>
          <p:cNvSpPr txBox="1"/>
          <p:nvPr/>
        </p:nvSpPr>
        <p:spPr>
          <a:xfrm>
            <a:off x="751114" y="1883229"/>
            <a:ext cx="856705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From here it results that C(fs) = </a:t>
            </a:r>
            <a:r>
              <a:rPr lang="en-US" sz="2400" dirty="0">
                <a:ea typeface="+mn-lt"/>
                <a:cs typeface="+mn-lt"/>
              </a:rPr>
              <a:t>Ø  =&gt; the third case of simplification from where we get two simplified forms of fs</a:t>
            </a:r>
            <a:endParaRPr lang="en-US" sz="2400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B1AC76-99E0-4520-9C1F-96B9EC9DE86D}"/>
              </a:ext>
            </a:extLst>
          </p:cNvPr>
          <p:cNvSpPr txBox="1"/>
          <p:nvPr/>
        </p:nvSpPr>
        <p:spPr>
          <a:xfrm>
            <a:off x="1427389" y="3223532"/>
            <a:ext cx="1017814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/>
              <a:t>f3,1(x1,x2,x3,x4) = max1 </a:t>
            </a:r>
            <a:r>
              <a:rPr lang="en-US" sz="3200" b="1" dirty="0">
                <a:ea typeface="+mn-lt"/>
                <a:cs typeface="+mn-lt"/>
              </a:rPr>
              <a:t> </a:t>
            </a:r>
            <a:r>
              <a:rPr lang="en-US" sz="3200" b="1" dirty="0"/>
              <a:t>∨ max4 </a:t>
            </a:r>
            <a:r>
              <a:rPr lang="en-US" sz="3200" b="1" dirty="0">
                <a:ea typeface="+mn-lt"/>
                <a:cs typeface="+mn-lt"/>
              </a:rPr>
              <a:t> </a:t>
            </a:r>
            <a:r>
              <a:rPr lang="en-US" sz="3200" b="1" dirty="0"/>
              <a:t>∨ max6 </a:t>
            </a:r>
            <a:r>
              <a:rPr lang="en-US" sz="3200" b="1" dirty="0">
                <a:ea typeface="+mn-lt"/>
                <a:cs typeface="+mn-lt"/>
              </a:rPr>
              <a:t> </a:t>
            </a:r>
            <a:r>
              <a:rPr lang="en-US" sz="3200" b="1" dirty="0"/>
              <a:t>∨ max7 =  </a:t>
            </a:r>
            <a:r>
              <a:rPr lang="en-US" sz="3200" b="1" dirty="0">
                <a:ea typeface="+mn-lt"/>
                <a:cs typeface="+mn-lt"/>
              </a:rPr>
              <a:t>x̄1</a:t>
            </a:r>
            <a:r>
              <a:rPr lang="en-US" sz="3200" b="1" dirty="0"/>
              <a:t>x̄3x4 </a:t>
            </a:r>
            <a:r>
              <a:rPr lang="en-US" sz="3200" b="1" dirty="0">
                <a:ea typeface="+mn-lt"/>
                <a:cs typeface="+mn-lt"/>
              </a:rPr>
              <a:t>∨</a:t>
            </a:r>
            <a:r>
              <a:rPr lang="en-US" sz="3200" b="1" dirty="0"/>
              <a:t> </a:t>
            </a:r>
            <a:r>
              <a:rPr lang="en-US" sz="3200" b="1" dirty="0">
                <a:ea typeface="+mn-lt"/>
                <a:cs typeface="+mn-lt"/>
              </a:rPr>
              <a:t> x̄2x3</a:t>
            </a:r>
            <a:r>
              <a:rPr lang="en-US" sz="3200" b="1" dirty="0"/>
              <a:t>x̄4 </a:t>
            </a:r>
            <a:r>
              <a:rPr lang="en-US" sz="3200" b="1" dirty="0">
                <a:ea typeface="+mn-lt"/>
                <a:cs typeface="+mn-lt"/>
              </a:rPr>
              <a:t>∨ x̄1x2</a:t>
            </a:r>
            <a:r>
              <a:rPr lang="en-US" sz="3200" b="1" dirty="0"/>
              <a:t>x̄4 </a:t>
            </a:r>
            <a:r>
              <a:rPr lang="en-US" sz="3200" b="1" dirty="0">
                <a:ea typeface="+mn-lt"/>
                <a:cs typeface="+mn-lt"/>
              </a:rPr>
              <a:t>∨</a:t>
            </a:r>
            <a:r>
              <a:rPr lang="en-US" sz="3200" b="1" dirty="0"/>
              <a:t> x1</a:t>
            </a:r>
            <a:r>
              <a:rPr lang="en-US" sz="3200" b="1" dirty="0">
                <a:ea typeface="+mn-lt"/>
                <a:cs typeface="+mn-lt"/>
              </a:rPr>
              <a:t>x̄2</a:t>
            </a:r>
            <a:r>
              <a:rPr lang="en-US" sz="3200" b="1" dirty="0"/>
              <a:t>x̄3</a:t>
            </a:r>
            <a:endParaRPr lang="en-US" sz="3200" b="1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018769-30BF-4FAA-A1B0-C47175F33D3D}"/>
              </a:ext>
            </a:extLst>
          </p:cNvPr>
          <p:cNvSpPr txBox="1"/>
          <p:nvPr/>
        </p:nvSpPr>
        <p:spPr>
          <a:xfrm>
            <a:off x="1427389" y="4758418"/>
            <a:ext cx="10178141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ea typeface="+mn-lt"/>
                <a:cs typeface="+mn-lt"/>
              </a:rPr>
              <a:t>f3,2(x1,x2,x3,x4) = max2 </a:t>
            </a:r>
            <a:r>
              <a:rPr lang="en-US" sz="3200" b="1" dirty="0"/>
              <a:t> </a:t>
            </a:r>
            <a:r>
              <a:rPr lang="en-US" sz="3200" b="1" dirty="0">
                <a:ea typeface="+mn-lt"/>
                <a:cs typeface="+mn-lt"/>
              </a:rPr>
              <a:t>∨ max3 </a:t>
            </a:r>
            <a:r>
              <a:rPr lang="en-US" sz="3200" b="1" dirty="0"/>
              <a:t> </a:t>
            </a:r>
            <a:r>
              <a:rPr lang="en-US" sz="3200" b="1" dirty="0">
                <a:ea typeface="+mn-lt"/>
                <a:cs typeface="+mn-lt"/>
              </a:rPr>
              <a:t>∨ max5 </a:t>
            </a:r>
            <a:r>
              <a:rPr lang="en-US" sz="3200" b="1" dirty="0"/>
              <a:t> </a:t>
            </a:r>
            <a:r>
              <a:rPr lang="en-US" sz="3200" b="1" dirty="0">
                <a:ea typeface="+mn-lt"/>
                <a:cs typeface="+mn-lt"/>
              </a:rPr>
              <a:t>∨ max8 = x̄2x̄3x4 ∨  x̄1x3x̄4 ∨ x̄1x2x̄3 ∨ x1x̄2x̄4 </a:t>
            </a:r>
            <a:endParaRPr lang="en-US" sz="32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C9B1C40-DF4C-4A9A-96A0-CC4A7F02D9F7}"/>
                  </a:ext>
                </a:extLst>
              </p14:cNvPr>
              <p14:cNvContentPartPr/>
              <p14:nvPr/>
            </p14:nvContentPartPr>
            <p14:xfrm>
              <a:off x="2219554" y="775958"/>
              <a:ext cx="228600" cy="200025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C9B1C40-DF4C-4A9A-96A0-CC4A7F02D9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01722" y="758194"/>
                <a:ext cx="263906" cy="23519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588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F43132E-D4DF-4A83-9344-A782D0F5D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47A045-13F7-4C24-8837-878CAFBCD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875" y="1212935"/>
            <a:ext cx="6020177" cy="44321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dirty="0">
                <a:cs typeface="Calibri Light"/>
              </a:rPr>
              <a:t>conclusion</a:t>
            </a:r>
            <a:endParaRPr lang="en-US" sz="66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A24BC1-1577-4586-AD7A-417660E37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37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4F10B6-117A-48AF-98C5-6BA9EDEDC02E}"/>
              </a:ext>
            </a:extLst>
          </p:cNvPr>
          <p:cNvSpPr txBox="1"/>
          <p:nvPr/>
        </p:nvSpPr>
        <p:spPr>
          <a:xfrm>
            <a:off x="1739030" y="1070975"/>
            <a:ext cx="8432102" cy="60016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+mn-lt"/>
                <a:cs typeface="+mn-lt"/>
              </a:rPr>
              <a:t>The third case of simplification algorithm gives us 2 different disjunctive simplified forms:</a:t>
            </a:r>
          </a:p>
          <a:p>
            <a:endParaRPr lang="en-US" sz="3200" dirty="0">
              <a:cs typeface="Calibri" panose="020F0502020204030204"/>
            </a:endParaRPr>
          </a:p>
          <a:p>
            <a:r>
              <a:rPr lang="en-US" sz="3200" b="1" dirty="0">
                <a:ea typeface="+mn-lt"/>
                <a:cs typeface="+mn-lt"/>
              </a:rPr>
              <a:t>f3,1(x1,x2,x3,x4) = max1 </a:t>
            </a:r>
            <a:r>
              <a:rPr lang="en-US" sz="3200" b="1" dirty="0">
                <a:cs typeface="Calibri" panose="020F0502020204030204"/>
              </a:rPr>
              <a:t> </a:t>
            </a:r>
            <a:r>
              <a:rPr lang="en-US" sz="3200" b="1" dirty="0">
                <a:ea typeface="+mn-lt"/>
                <a:cs typeface="+mn-lt"/>
              </a:rPr>
              <a:t>∨ max4 </a:t>
            </a:r>
            <a:r>
              <a:rPr lang="en-US" sz="3200" b="1" dirty="0">
                <a:cs typeface="Calibri" panose="020F0502020204030204"/>
              </a:rPr>
              <a:t> </a:t>
            </a:r>
            <a:r>
              <a:rPr lang="en-US" sz="3200" b="1" dirty="0">
                <a:ea typeface="+mn-lt"/>
                <a:cs typeface="+mn-lt"/>
              </a:rPr>
              <a:t>∨ max6 </a:t>
            </a:r>
            <a:r>
              <a:rPr lang="en-US" sz="3200" b="1" dirty="0">
                <a:cs typeface="Calibri" panose="020F0502020204030204"/>
              </a:rPr>
              <a:t> </a:t>
            </a:r>
            <a:r>
              <a:rPr lang="en-US" sz="3200" b="1" dirty="0">
                <a:ea typeface="+mn-lt"/>
                <a:cs typeface="+mn-lt"/>
              </a:rPr>
              <a:t>∨ max7 =  </a:t>
            </a:r>
            <a:r>
              <a:rPr lang="en-US" sz="3200" b="1" dirty="0">
                <a:cs typeface="Calibri" panose="020F0502020204030204"/>
              </a:rPr>
              <a:t>x̄1</a:t>
            </a:r>
            <a:r>
              <a:rPr lang="en-US" sz="3200" b="1" dirty="0">
                <a:ea typeface="+mn-lt"/>
                <a:cs typeface="+mn-lt"/>
              </a:rPr>
              <a:t>x̄3x4 </a:t>
            </a:r>
            <a:r>
              <a:rPr lang="en-US" sz="3200" b="1" dirty="0">
                <a:cs typeface="Calibri" panose="020F0502020204030204"/>
              </a:rPr>
              <a:t>∨</a:t>
            </a:r>
            <a:r>
              <a:rPr lang="en-US" sz="3200" b="1" dirty="0">
                <a:ea typeface="+mn-lt"/>
                <a:cs typeface="+mn-lt"/>
              </a:rPr>
              <a:t> </a:t>
            </a:r>
            <a:r>
              <a:rPr lang="en-US" sz="3200" b="1" dirty="0">
                <a:cs typeface="Calibri" panose="020F0502020204030204"/>
              </a:rPr>
              <a:t> x̄2x3</a:t>
            </a:r>
            <a:r>
              <a:rPr lang="en-US" sz="3200" b="1" dirty="0">
                <a:ea typeface="+mn-lt"/>
                <a:cs typeface="+mn-lt"/>
              </a:rPr>
              <a:t>x̄4 </a:t>
            </a:r>
            <a:r>
              <a:rPr lang="en-US" sz="3200" b="1" dirty="0">
                <a:cs typeface="Calibri" panose="020F0502020204030204"/>
              </a:rPr>
              <a:t>∨ x̄1x2</a:t>
            </a:r>
            <a:r>
              <a:rPr lang="en-US" sz="3200" b="1" dirty="0">
                <a:ea typeface="+mn-lt"/>
                <a:cs typeface="+mn-lt"/>
              </a:rPr>
              <a:t>x̄4 </a:t>
            </a:r>
            <a:r>
              <a:rPr lang="en-US" sz="3200" b="1" dirty="0">
                <a:cs typeface="Calibri" panose="020F0502020204030204"/>
              </a:rPr>
              <a:t>∨</a:t>
            </a:r>
            <a:r>
              <a:rPr lang="en-US" sz="3200" b="1" dirty="0">
                <a:ea typeface="+mn-lt"/>
                <a:cs typeface="+mn-lt"/>
              </a:rPr>
              <a:t> x1</a:t>
            </a:r>
            <a:r>
              <a:rPr lang="en-US" sz="3200" b="1" dirty="0">
                <a:cs typeface="Calibri" panose="020F0502020204030204"/>
              </a:rPr>
              <a:t>x̄2</a:t>
            </a:r>
            <a:r>
              <a:rPr lang="en-US" sz="3200" b="1" dirty="0">
                <a:ea typeface="+mn-lt"/>
                <a:cs typeface="+mn-lt"/>
              </a:rPr>
              <a:t>x̄3</a:t>
            </a:r>
            <a:endParaRPr lang="en-US" sz="3200" dirty="0">
              <a:ea typeface="+mn-lt"/>
              <a:cs typeface="+mn-lt"/>
            </a:endParaRPr>
          </a:p>
          <a:p>
            <a:endParaRPr lang="en-US" sz="3200" b="1" dirty="0">
              <a:cs typeface="Calibri" panose="020F0502020204030204"/>
            </a:endParaRPr>
          </a:p>
          <a:p>
            <a:r>
              <a:rPr lang="en-US" sz="3200" b="1" dirty="0">
                <a:cs typeface="Calibri" panose="020F0502020204030204"/>
              </a:rPr>
              <a:t>f3,2(x1,x2,x3,x4) = max2 </a:t>
            </a:r>
            <a:r>
              <a:rPr lang="en-US" sz="3200" b="1" dirty="0">
                <a:ea typeface="+mn-lt"/>
                <a:cs typeface="+mn-lt"/>
              </a:rPr>
              <a:t> </a:t>
            </a:r>
            <a:r>
              <a:rPr lang="en-US" sz="3200" b="1" dirty="0">
                <a:cs typeface="Calibri" panose="020F0502020204030204"/>
              </a:rPr>
              <a:t>∨ max3 </a:t>
            </a:r>
            <a:r>
              <a:rPr lang="en-US" sz="3200" b="1" dirty="0">
                <a:ea typeface="+mn-lt"/>
                <a:cs typeface="+mn-lt"/>
              </a:rPr>
              <a:t> </a:t>
            </a:r>
            <a:r>
              <a:rPr lang="en-US" sz="3200" b="1" dirty="0">
                <a:cs typeface="Calibri" panose="020F0502020204030204"/>
              </a:rPr>
              <a:t>∨ max5 </a:t>
            </a:r>
            <a:r>
              <a:rPr lang="en-US" sz="3200" b="1" dirty="0">
                <a:ea typeface="+mn-lt"/>
                <a:cs typeface="+mn-lt"/>
              </a:rPr>
              <a:t> </a:t>
            </a:r>
            <a:r>
              <a:rPr lang="en-US" sz="3200" b="1" dirty="0">
                <a:cs typeface="Calibri" panose="020F0502020204030204"/>
              </a:rPr>
              <a:t>∨ max8 = x̄2x̄3x4 ∨  x̄1x3x̄4 ∨ x̄1x2x̄3 ∨ x1x̄2x̄4 </a:t>
            </a:r>
            <a:endParaRPr lang="en-US" sz="3200" dirty="0">
              <a:ea typeface="+mn-lt"/>
              <a:cs typeface="+mn-lt"/>
            </a:endParaRPr>
          </a:p>
          <a:p>
            <a:endParaRPr lang="en-US" sz="3200" b="1" dirty="0">
              <a:cs typeface="Calibri" panose="020F0502020204030204"/>
            </a:endParaRPr>
          </a:p>
          <a:p>
            <a:endParaRPr lang="en-US" sz="32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27537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4145D-69F5-4F98-8B6C-79A8B66E6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EXSERCISE 7.3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B13E0-A981-463A-8ED8-6A29542BB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457646"/>
            <a:ext cx="9860714" cy="605544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ea typeface="+mn-lt"/>
                <a:cs typeface="+mn-lt"/>
              </a:rPr>
              <a:t>Simplify the following Boolean functions of 4 variables given by their values 1, using Quine’s method.</a:t>
            </a:r>
            <a:endParaRPr lang="en-US" sz="3200"/>
          </a:p>
          <a:p>
            <a:pPr marL="0" indent="0">
              <a:buClr>
                <a:srgbClr val="FFFFFF"/>
              </a:buClr>
              <a:buNone/>
            </a:pPr>
            <a:r>
              <a:rPr lang="en-US" dirty="0">
                <a:ea typeface="+mn-lt"/>
                <a:cs typeface="+mn-lt"/>
              </a:rPr>
              <a:t>           </a:t>
            </a:r>
            <a:r>
              <a:rPr lang="en-US" sz="2800" dirty="0">
                <a:ea typeface="+mn-lt"/>
                <a:cs typeface="+mn-lt"/>
              </a:rPr>
              <a:t>     </a:t>
            </a:r>
          </a:p>
          <a:p>
            <a:pPr marL="0" indent="0">
              <a:buNone/>
            </a:pPr>
            <a:r>
              <a:rPr lang="en-US" sz="2800" dirty="0">
                <a:ea typeface="+mn-lt"/>
                <a:cs typeface="+mn-lt"/>
              </a:rPr>
              <a:t>           f3(0,1,0,1) = f3(0,1,0,0) = f3(0,1,1,0) = f3(1,0,1,0) = f3(1,0,0,0) = f3(0,0,1,0) = f3(1,0,0,1) = f3(0,0,0,1) = 1</a:t>
            </a:r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8582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F43132E-D4DF-4A83-9344-A782D0F5D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88BCA-4BBF-4F64-A774-914852D8E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875" y="1212935"/>
            <a:ext cx="6020177" cy="44321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dirty="0">
                <a:cs typeface="Calibri Light"/>
              </a:rPr>
              <a:t>THEORETICAL RESULTS</a:t>
            </a:r>
            <a:endParaRPr lang="en-US" sz="66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A24BC1-1577-4586-AD7A-417660E37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191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1709A45-C6F3-4CEE-AA0F-887FAC5CA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DD7ED8-9697-4F8D-A120-62E029CC1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33400"/>
            <a:ext cx="10820400" cy="1177092"/>
          </a:xfrm>
        </p:spPr>
        <p:txBody>
          <a:bodyPr anchor="b">
            <a:normAutofit/>
          </a:bodyPr>
          <a:lstStyle/>
          <a:p>
            <a:pPr algn="ctr"/>
            <a:r>
              <a:rPr lang="en-US" sz="4400" dirty="0">
                <a:ea typeface="+mj-lt"/>
                <a:cs typeface="+mj-lt"/>
              </a:rPr>
              <a:t>Quine’s method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6E963D7-0A73-484A-B8A2-DDBFEA12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1850077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54E78-98E9-4067-9358-76BF11787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243892"/>
            <a:ext cx="10820400" cy="3547308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2000" b="1" u="sng" dirty="0">
                <a:ea typeface="+mn-lt"/>
                <a:cs typeface="+mn-lt"/>
              </a:rPr>
              <a:t>Definition:</a:t>
            </a:r>
            <a:r>
              <a:rPr lang="en-US" sz="2000" dirty="0">
                <a:ea typeface="+mn-lt"/>
                <a:cs typeface="+mn-lt"/>
              </a:rPr>
              <a:t> Let </a:t>
            </a:r>
            <a:r>
              <a:rPr lang="en-US" sz="2000" dirty="0" err="1">
                <a:ea typeface="+mn-lt"/>
                <a:cs typeface="+mn-lt"/>
              </a:rPr>
              <a:t>fn</a:t>
            </a:r>
            <a:r>
              <a:rPr lang="en-US" sz="2000" dirty="0">
                <a:ea typeface="+mn-lt"/>
                <a:cs typeface="+mn-lt"/>
              </a:rPr>
              <a:t> : B2n → B2 be a Boolean function of n variables. The set Sf = {(x1, x2, …, </a:t>
            </a:r>
            <a:r>
              <a:rPr lang="en-US" sz="2000" dirty="0" err="1">
                <a:ea typeface="+mn-lt"/>
                <a:cs typeface="+mn-lt"/>
              </a:rPr>
              <a:t>xn</a:t>
            </a:r>
            <a:r>
              <a:rPr lang="en-US" sz="2000" dirty="0">
                <a:ea typeface="+mn-lt"/>
                <a:cs typeface="+mn-lt"/>
              </a:rPr>
              <a:t>) | f(x1, x2, …, </a:t>
            </a:r>
            <a:r>
              <a:rPr lang="en-US" sz="2000" dirty="0" err="1">
                <a:ea typeface="+mn-lt"/>
                <a:cs typeface="+mn-lt"/>
              </a:rPr>
              <a:t>xn</a:t>
            </a:r>
            <a:r>
              <a:rPr lang="en-US" sz="2000" dirty="0">
                <a:ea typeface="+mn-lt"/>
                <a:cs typeface="+mn-lt"/>
              </a:rPr>
              <a:t>) = 1}, containing all the groups (x1, x2, …, </a:t>
            </a:r>
            <a:r>
              <a:rPr lang="en-US" sz="2000" dirty="0" err="1">
                <a:ea typeface="+mn-lt"/>
                <a:cs typeface="+mn-lt"/>
              </a:rPr>
              <a:t>xn</a:t>
            </a:r>
            <a:r>
              <a:rPr lang="en-US" sz="2000" dirty="0">
                <a:ea typeface="+mn-lt"/>
                <a:cs typeface="+mn-lt"/>
              </a:rPr>
              <a:t>) B2n for which f takes the value 1, is called the support of f.</a:t>
            </a:r>
            <a:endParaRPr lang="en-US" sz="2000" dirty="0">
              <a:cs typeface="Calibri" panose="020F0502020204030204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2000" b="1" u="sng" dirty="0">
                <a:ea typeface="+mn-lt"/>
                <a:cs typeface="+mn-lt"/>
              </a:rPr>
              <a:t>Description:</a:t>
            </a:r>
            <a:endParaRPr lang="en-US" b="1" u="sng" dirty="0"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en-US" sz="2000" dirty="0">
                <a:ea typeface="+mn-lt"/>
                <a:cs typeface="+mn-lt"/>
              </a:rPr>
              <a:t>The Boolean function, f, is given in DCF.</a:t>
            </a:r>
            <a:endParaRPr lang="en-US" dirty="0"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en-US" sz="2000" dirty="0">
                <a:ea typeface="+mn-lt"/>
                <a:cs typeface="+mn-lt"/>
              </a:rPr>
              <a:t>The first step is to order the support set of f, Sf = {(x1, x2, …, </a:t>
            </a:r>
            <a:r>
              <a:rPr lang="en-US" sz="2000" dirty="0" err="1">
                <a:ea typeface="+mn-lt"/>
                <a:cs typeface="+mn-lt"/>
              </a:rPr>
              <a:t>xn</a:t>
            </a:r>
            <a:r>
              <a:rPr lang="en-US" sz="2000" dirty="0">
                <a:ea typeface="+mn-lt"/>
                <a:cs typeface="+mn-lt"/>
              </a:rPr>
              <a:t>) | f(x1, x2, …, </a:t>
            </a:r>
            <a:r>
              <a:rPr lang="en-US" sz="2000" dirty="0" err="1">
                <a:ea typeface="+mn-lt"/>
                <a:cs typeface="+mn-lt"/>
              </a:rPr>
              <a:t>xn</a:t>
            </a:r>
            <a:r>
              <a:rPr lang="en-US" sz="2000" dirty="0">
                <a:ea typeface="+mn-lt"/>
                <a:cs typeface="+mn-lt"/>
              </a:rPr>
              <a:t>) = 1}, in ascending / descending order, with respect to the number of “1” values in each n-</a:t>
            </a:r>
            <a:r>
              <a:rPr lang="en-US" sz="2000" dirty="0" err="1">
                <a:ea typeface="+mn-lt"/>
                <a:cs typeface="+mn-lt"/>
              </a:rPr>
              <a:t>uple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dirty="0"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en-US" sz="2000" dirty="0">
                <a:ea typeface="+mn-lt"/>
                <a:cs typeface="+mn-lt"/>
              </a:rPr>
              <a:t>The </a:t>
            </a:r>
            <a:r>
              <a:rPr lang="en-US" sz="2000" dirty="0" err="1">
                <a:ea typeface="+mn-lt"/>
                <a:cs typeface="+mn-lt"/>
              </a:rPr>
              <a:t>minterms</a:t>
            </a:r>
            <a:r>
              <a:rPr lang="en-US" sz="2000" dirty="0">
                <a:ea typeface="+mn-lt"/>
                <a:cs typeface="+mn-lt"/>
              </a:rPr>
              <a:t> from the function’s expression are represented using the powers of variables, in a  tableau, each </a:t>
            </a:r>
            <a:r>
              <a:rPr lang="en-US" sz="2000" dirty="0" err="1">
                <a:ea typeface="+mn-lt"/>
                <a:cs typeface="+mn-lt"/>
              </a:rPr>
              <a:t>minterm</a:t>
            </a:r>
            <a:r>
              <a:rPr lang="en-US" sz="2000" dirty="0">
                <a:ea typeface="+mn-lt"/>
                <a:cs typeface="+mn-lt"/>
              </a:rPr>
              <a:t> on a line, in ascending / descending order of “1” values in the n-</a:t>
            </a:r>
            <a:r>
              <a:rPr lang="en-US" sz="2000" dirty="0" err="1">
                <a:ea typeface="+mn-lt"/>
                <a:cs typeface="+mn-lt"/>
              </a:rPr>
              <a:t>uples</a:t>
            </a:r>
            <a:r>
              <a:rPr lang="en-US" sz="2000" dirty="0">
                <a:ea typeface="+mn-lt"/>
                <a:cs typeface="+mn-lt"/>
              </a:rPr>
              <a:t> of the support of the function. The header of the tableau contains the variables’ names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96444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17F7527-5AC0-479A-B79F-9CF463410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709A45-C6F3-4CEE-AA0F-887FAC5CA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E963D7-0A73-484A-B8A2-DDBFEA12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1850077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E99EFB0-3DD3-4282-878A-E245BE3B1DC9}"/>
              </a:ext>
            </a:extLst>
          </p:cNvPr>
          <p:cNvSpPr txBox="1"/>
          <p:nvPr/>
        </p:nvSpPr>
        <p:spPr>
          <a:xfrm>
            <a:off x="685801" y="2243892"/>
            <a:ext cx="10820400" cy="354730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000"/>
              <a:t>We make groups of minterms (delimited by horizontal lines), such that all the minterms belonging to the same group have the same number of values 1 as powers of variables. A double horizontal line marks the end of the initial function.</a:t>
            </a:r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000"/>
              <a:t>Only two neighbour groups can contain two adjacent (neighbour) monoms.</a:t>
            </a:r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000"/>
              <a:t>The rest of the factorization of two neighbour monoms (m and m’) is a new monom represented as a row at the end of the tableau. The row contains the same values (0, 1 or –) in the columns corresponding to the common variables (of m and m’) and the symbol “–” for the variable which is eliminated. The rows corresponding to m and m’ are marked (on the left side), with the meaning that they are not maximal monoms.</a:t>
            </a:r>
          </a:p>
        </p:txBody>
      </p:sp>
    </p:spTree>
    <p:extLst>
      <p:ext uri="{BB962C8B-B14F-4D97-AF65-F5344CB8AC3E}">
        <p14:creationId xmlns:p14="http://schemas.microsoft.com/office/powerpoint/2010/main" val="856002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17F7527-5AC0-479A-B79F-9CF463410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709A45-C6F3-4CEE-AA0F-887FAC5CA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E963D7-0A73-484A-B8A2-DDBFEA12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1850077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2B3A830-3ED2-4023-9CEC-ADA2CEA8E18C}"/>
              </a:ext>
            </a:extLst>
          </p:cNvPr>
          <p:cNvSpPr txBox="1"/>
          <p:nvPr/>
        </p:nvSpPr>
        <p:spPr>
          <a:xfrm>
            <a:off x="685801" y="2243892"/>
            <a:ext cx="10820400" cy="354730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000"/>
              <a:t>The symbol “–” cannot be combined with anything else. Thus, beginning with double factorization only rows from two neighbour groups having “–” on the same position can be combined.</a:t>
            </a:r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000"/>
              <a:t>A double horizontal line symbolizes the end of a simples, double, tirple, … factorization. The end of the factorization process is represented by a triple horizontal line.</a:t>
            </a:r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000"/>
              <a:t>The set of maximal monoms contains the monoms corresponding to all the unmarked rows from the tableau.</a:t>
            </a:r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000" dirty="0"/>
              <a:t>For </a:t>
            </a:r>
            <a:r>
              <a:rPr lang="en-US" sz="2000" dirty="0" err="1"/>
              <a:t>obtaing</a:t>
            </a:r>
            <a:r>
              <a:rPr lang="en-US" sz="2000" dirty="0"/>
              <a:t> the central </a:t>
            </a:r>
            <a:r>
              <a:rPr lang="en-US" sz="2000" dirty="0" err="1"/>
              <a:t>monoms</a:t>
            </a:r>
            <a:r>
              <a:rPr lang="en-US" sz="2000" dirty="0"/>
              <a:t> it is used a new tableau representing the correspondence between the maximal </a:t>
            </a:r>
            <a:r>
              <a:rPr lang="en-US" sz="2000" dirty="0" err="1"/>
              <a:t>monoms</a:t>
            </a:r>
            <a:r>
              <a:rPr lang="en-US" sz="2000" dirty="0"/>
              <a:t> (on </a:t>
            </a:r>
            <a:r>
              <a:rPr lang="en-US" sz="2000" dirty="0" err="1"/>
              <a:t>colums</a:t>
            </a:r>
            <a:r>
              <a:rPr lang="en-US" sz="2000" dirty="0"/>
              <a:t>) and the </a:t>
            </a:r>
            <a:r>
              <a:rPr lang="en-US" sz="2000" dirty="0" err="1"/>
              <a:t>minterms</a:t>
            </a:r>
            <a:r>
              <a:rPr lang="en-US" sz="2000" dirty="0"/>
              <a:t> from the function’s expression (on rows).</a:t>
            </a:r>
          </a:p>
        </p:txBody>
      </p:sp>
    </p:spTree>
    <p:extLst>
      <p:ext uri="{BB962C8B-B14F-4D97-AF65-F5344CB8AC3E}">
        <p14:creationId xmlns:p14="http://schemas.microsoft.com/office/powerpoint/2010/main" val="1886039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17F7527-5AC0-479A-B79F-9CF463410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709A45-C6F3-4CEE-AA0F-887FAC5CA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E963D7-0A73-484A-B8A2-DDBFEA12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1850077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E6307BF-C257-4016-B0BE-31D9FB24CF1E}"/>
              </a:ext>
            </a:extLst>
          </p:cNvPr>
          <p:cNvSpPr txBox="1"/>
          <p:nvPr/>
        </p:nvSpPr>
        <p:spPr>
          <a:xfrm>
            <a:off x="685801" y="2243892"/>
            <a:ext cx="10820400" cy="354730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000" dirty="0"/>
              <a:t>A cell in the tableau is marked with a star (*) if the </a:t>
            </a:r>
            <a:r>
              <a:rPr lang="en-US" sz="2000" dirty="0" err="1"/>
              <a:t>minterms</a:t>
            </a:r>
            <a:r>
              <a:rPr lang="en-US" sz="2000" dirty="0"/>
              <a:t> corresponding to the rows was used in factorization to obtain the maximal </a:t>
            </a:r>
            <a:r>
              <a:rPr lang="en-US" sz="2000" dirty="0" err="1"/>
              <a:t>monom</a:t>
            </a:r>
            <a:r>
              <a:rPr lang="en-US" sz="2000" dirty="0"/>
              <a:t> from the column. A maximal </a:t>
            </a:r>
            <a:r>
              <a:rPr lang="en-US" sz="2000" dirty="0" err="1"/>
              <a:t>monom</a:t>
            </a:r>
            <a:r>
              <a:rPr lang="en-US" sz="2000" dirty="0"/>
              <a:t> is a central </a:t>
            </a:r>
            <a:r>
              <a:rPr lang="en-US" sz="2000" dirty="0" err="1"/>
              <a:t>monom</a:t>
            </a:r>
            <a:r>
              <a:rPr lang="en-US" sz="2000" dirty="0"/>
              <a:t> if there is a * (on its column), which is unique on its row. The disjunction of all central </a:t>
            </a:r>
            <a:r>
              <a:rPr lang="en-US" sz="2000" dirty="0" err="1"/>
              <a:t>monoms</a:t>
            </a:r>
            <a:r>
              <a:rPr lang="en-US" sz="2000" dirty="0"/>
              <a:t> belongs to all simplified forms of the initial function.</a:t>
            </a:r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000" dirty="0"/>
              <a:t>According to the previous tableau, the </a:t>
            </a:r>
            <a:r>
              <a:rPr lang="en-US" sz="2000" dirty="0" err="1"/>
              <a:t>minterms</a:t>
            </a:r>
            <a:r>
              <a:rPr lang="en-US" sz="2000" dirty="0"/>
              <a:t> from the function’s expression which are uncovered by the central </a:t>
            </a:r>
            <a:r>
              <a:rPr lang="en-US" sz="2000" dirty="0" err="1"/>
              <a:t>monoms</a:t>
            </a:r>
            <a:r>
              <a:rPr lang="en-US" sz="2000" dirty="0"/>
              <a:t> will be covered in all possible ways using a minimum number of unused maximal </a:t>
            </a:r>
            <a:r>
              <a:rPr lang="en-US" sz="2000" dirty="0" err="1"/>
              <a:t>monoms</a:t>
            </a:r>
            <a:r>
              <a:rPr lang="en-US" sz="2000" dirty="0"/>
              <a:t>, with a minimum number of overlaps, resulting all simplified forms of the initial function. </a:t>
            </a:r>
          </a:p>
        </p:txBody>
      </p:sp>
    </p:spTree>
    <p:extLst>
      <p:ext uri="{BB962C8B-B14F-4D97-AF65-F5344CB8AC3E}">
        <p14:creationId xmlns:p14="http://schemas.microsoft.com/office/powerpoint/2010/main" val="2466466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F43132E-D4DF-4A83-9344-A782D0F5D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B4DE6-2EB5-42BE-B18D-951BF93DE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875" y="1212935"/>
            <a:ext cx="6020177" cy="44321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dirty="0">
                <a:cs typeface="Calibri Light"/>
              </a:rPr>
              <a:t>SOLVING THE EXERCISE</a:t>
            </a:r>
            <a:endParaRPr lang="en-US" sz="66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A24BC1-1577-4586-AD7A-417660E37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620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1DED5B-974E-49F4-809E-43A68F59B7DF}"/>
              </a:ext>
            </a:extLst>
          </p:cNvPr>
          <p:cNvSpPr txBox="1"/>
          <p:nvPr/>
        </p:nvSpPr>
        <p:spPr>
          <a:xfrm>
            <a:off x="465551" y="569934"/>
            <a:ext cx="654276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 We know that :</a:t>
            </a:r>
          </a:p>
          <a:p>
            <a:r>
              <a:rPr lang="en-US" dirty="0"/>
              <a:t>         f3(0,1,0,1) = f3(0,1,0,0) = f3(0,1,1,0) = f3(1,0,1,0) = f3(1,0,0,0) = f3(0,0,1,0) = f3(1,0,0,1) = f3(0,0,0,1) = 1 (*)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EB6687-5574-4DAB-AF64-3E4C52376745}"/>
              </a:ext>
            </a:extLst>
          </p:cNvPr>
          <p:cNvSpPr txBox="1"/>
          <p:nvPr/>
        </p:nvSpPr>
        <p:spPr>
          <a:xfrm>
            <a:off x="465551" y="1906044"/>
            <a:ext cx="654275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From (*) we are going to find the support of f3 which is denoted with Sf:</a:t>
            </a:r>
          </a:p>
          <a:p>
            <a:r>
              <a:rPr lang="en-US" dirty="0">
                <a:ea typeface="+mn-lt"/>
                <a:cs typeface="+mn-lt"/>
              </a:rPr>
              <a:t>          Sf = {(0, 1, 0, 1), (0, 1, 0, 0), (0, 1, 1, 0), (1, 0, 1, 0), (1, 0, 0, 0), (0, 0, 1, 0), (0, 0, 0, 1)}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00BBCC-ED27-4085-A60D-04FA9C3D7035}"/>
              </a:ext>
            </a:extLst>
          </p:cNvPr>
          <p:cNvSpPr txBox="1"/>
          <p:nvPr/>
        </p:nvSpPr>
        <p:spPr>
          <a:xfrm>
            <a:off x="462289" y="3531165"/>
            <a:ext cx="761790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Now we sort the support set in ascending order:</a:t>
            </a:r>
          </a:p>
          <a:p>
            <a:r>
              <a:rPr lang="en-US" dirty="0">
                <a:cs typeface="Calibri"/>
              </a:rPr>
              <a:t>          Sf = {(0, 0, 0, 1), (0, 0, 1, 0), (0, 1, 0, 0), (1, 0, 0, 0), (0, 1, 0, 1),  (0, 1, 1, 0), (1, 0, 1, 0)}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30614F-95A6-4164-BC7A-1BD6CDA054F2}"/>
              </a:ext>
            </a:extLst>
          </p:cNvPr>
          <p:cNvSpPr txBox="1"/>
          <p:nvPr/>
        </p:nvSpPr>
        <p:spPr>
          <a:xfrm>
            <a:off x="466203" y="4672860"/>
            <a:ext cx="666802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The minterms from the function's expression are represented using the powers of variables:</a:t>
            </a:r>
          </a:p>
          <a:p>
            <a:r>
              <a:rPr lang="en-US" dirty="0">
                <a:cs typeface="Calibri"/>
              </a:rPr>
              <a:t>         0001 = m1                                                 0101 = m5</a:t>
            </a:r>
          </a:p>
          <a:p>
            <a:r>
              <a:rPr lang="en-US" dirty="0">
                <a:cs typeface="Calibri"/>
              </a:rPr>
              <a:t>         0010 = m2                                                 0110 = m6</a:t>
            </a:r>
          </a:p>
          <a:p>
            <a:r>
              <a:rPr lang="en-US" dirty="0">
                <a:cs typeface="Calibri"/>
              </a:rPr>
              <a:t>         0100 = m4                                                 1001 = m9</a:t>
            </a:r>
          </a:p>
          <a:p>
            <a:r>
              <a:rPr lang="en-US" dirty="0">
                <a:cs typeface="Calibri"/>
              </a:rPr>
              <a:t>         1000 = m8                                                 1010 = m10</a:t>
            </a:r>
          </a:p>
        </p:txBody>
      </p:sp>
    </p:spTree>
    <p:extLst>
      <p:ext uri="{BB962C8B-B14F-4D97-AF65-F5344CB8AC3E}">
        <p14:creationId xmlns:p14="http://schemas.microsoft.com/office/powerpoint/2010/main" val="103065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E9C4F78-786E-4696-A816-3F4823256C62}"/>
</file>

<file path=customXml/itemProps2.xml><?xml version="1.0" encoding="utf-8"?>
<ds:datastoreItem xmlns:ds="http://schemas.openxmlformats.org/officeDocument/2006/customXml" ds:itemID="{2C3F3B98-4E92-417B-8AA9-1799462C7F57}"/>
</file>

<file path=customXml/itemProps3.xml><?xml version="1.0" encoding="utf-8"?>
<ds:datastoreItem xmlns:ds="http://schemas.openxmlformats.org/officeDocument/2006/customXml" ds:itemID="{49DF4E02-DA7C-4C88-849B-50DFE09BB3AB}"/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Celestial</vt:lpstr>
      <vt:lpstr>INDIVIDUAL HOMEWORK BOOLEAN FUNCTIONS EXERCISE 7.3</vt:lpstr>
      <vt:lpstr>EXSERCISE 7.3</vt:lpstr>
      <vt:lpstr>THEORETICAL RESULTS</vt:lpstr>
      <vt:lpstr>Quine’s method</vt:lpstr>
      <vt:lpstr>PowerPoint Presentation</vt:lpstr>
      <vt:lpstr>PowerPoint Presentation</vt:lpstr>
      <vt:lpstr>PowerPoint Presentation</vt:lpstr>
      <vt:lpstr>SOLVING THE EXERCISE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486</cp:revision>
  <dcterms:created xsi:type="dcterms:W3CDTF">2022-01-11T21:04:28Z</dcterms:created>
  <dcterms:modified xsi:type="dcterms:W3CDTF">2022-01-12T00:19:50Z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</Properties>
</file>