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57" r:id="rId12"/>
    <p:sldId id="258" r:id="rId13"/>
    <p:sldId id="25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DE460-1A08-432B-A561-AC950C630B72}" v="21" vWet="25" dt="2022-01-05T14:20:53.450"/>
    <p1510:client id="{24322EA1-2A2C-4BCF-B86F-A96BBFD17E3D}" v="106" dt="2022-01-05T14:06:59.008"/>
    <p1510:client id="{9D20B19A-0A4B-4381-923F-986D65C5691C}" v="97" dt="2022-01-05T14:25:16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N-MIHAEL IAGUȚA" userId="S::alen.iaguta@stud.ubbcluj.ro::f8073d5f-ffce-4015-a94f-d9d6bc03d251" providerId="AD" clId="Web-{9D20B19A-0A4B-4381-923F-986D65C5691C}"/>
    <pc:docChg chg="modSld">
      <pc:chgData name="ALEN-MIHAEL IAGUȚA" userId="S::alen.iaguta@stud.ubbcluj.ro::f8073d5f-ffce-4015-a94f-d9d6bc03d251" providerId="AD" clId="Web-{9D20B19A-0A4B-4381-923F-986D65C5691C}" dt="2022-01-05T14:25:16.883" v="46" actId="20577"/>
      <pc:docMkLst>
        <pc:docMk/>
      </pc:docMkLst>
      <pc:sldChg chg="modSp">
        <pc:chgData name="ALEN-MIHAEL IAGUȚA" userId="S::alen.iaguta@stud.ubbcluj.ro::f8073d5f-ffce-4015-a94f-d9d6bc03d251" providerId="AD" clId="Web-{9D20B19A-0A4B-4381-923F-986D65C5691C}" dt="2022-01-05T14:25:16.883" v="46" actId="20577"/>
        <pc:sldMkLst>
          <pc:docMk/>
          <pc:sldMk cId="383262716" sldId="259"/>
        </pc:sldMkLst>
        <pc:spChg chg="mod">
          <ac:chgData name="ALEN-MIHAEL IAGUȚA" userId="S::alen.iaguta@stud.ubbcluj.ro::f8073d5f-ffce-4015-a94f-d9d6bc03d251" providerId="AD" clId="Web-{9D20B19A-0A4B-4381-923F-986D65C5691C}" dt="2022-01-05T14:25:16.883" v="46" actId="20577"/>
          <ac:spMkLst>
            <pc:docMk/>
            <pc:sldMk cId="383262716" sldId="259"/>
            <ac:spMk id="14" creationId="{EE3520DD-B540-48D7-B1D8-400F387B7034}"/>
          </ac:spMkLst>
        </pc:spChg>
      </pc:sldChg>
      <pc:sldChg chg="modSp">
        <pc:chgData name="ALEN-MIHAEL IAGUȚA" userId="S::alen.iaguta@stud.ubbcluj.ro::f8073d5f-ffce-4015-a94f-d9d6bc03d251" providerId="AD" clId="Web-{9D20B19A-0A4B-4381-923F-986D65C5691C}" dt="2022-01-05T14:24:22.491" v="44" actId="20577"/>
        <pc:sldMkLst>
          <pc:docMk/>
          <pc:sldMk cId="1706675987" sldId="266"/>
        </pc:sldMkLst>
        <pc:spChg chg="mod">
          <ac:chgData name="ALEN-MIHAEL IAGUȚA" userId="S::alen.iaguta@stud.ubbcluj.ro::f8073d5f-ffce-4015-a94f-d9d6bc03d251" providerId="AD" clId="Web-{9D20B19A-0A4B-4381-923F-986D65C5691C}" dt="2022-01-05T14:24:22.491" v="44" actId="20577"/>
          <ac:spMkLst>
            <pc:docMk/>
            <pc:sldMk cId="1706675987" sldId="266"/>
            <ac:spMk id="4" creationId="{AFE4EB48-F342-4A6F-913A-7210BB05AA1C}"/>
          </ac:spMkLst>
        </pc:spChg>
      </pc:sldChg>
    </pc:docChg>
  </pc:docChgLst>
  <pc:docChgLst>
    <pc:chgData name="ALEN-MIHAEL IAGUȚA" userId="f8073d5f-ffce-4015-a94f-d9d6bc03d251" providerId="ADAL" clId="{0B8DE460-1A08-432B-A561-AC950C630B72}"/>
    <pc:docChg chg="modSld">
      <pc:chgData name="ALEN-MIHAEL IAGUȚA" userId="f8073d5f-ffce-4015-a94f-d9d6bc03d251" providerId="ADAL" clId="{0B8DE460-1A08-432B-A561-AC950C630B72}" dt="2022-01-05T14:11:33.569" v="22" actId="13926"/>
      <pc:docMkLst>
        <pc:docMk/>
      </pc:docMkLst>
      <pc:sldChg chg="modSp mod modAnim">
        <pc:chgData name="ALEN-MIHAEL IAGUȚA" userId="f8073d5f-ffce-4015-a94f-d9d6bc03d251" providerId="ADAL" clId="{0B8DE460-1A08-432B-A561-AC950C630B72}" dt="2022-01-05T14:11:33.569" v="22" actId="13926"/>
        <pc:sldMkLst>
          <pc:docMk/>
          <pc:sldMk cId="1706675987" sldId="266"/>
        </pc:sldMkLst>
        <pc:spChg chg="mod">
          <ac:chgData name="ALEN-MIHAEL IAGUȚA" userId="f8073d5f-ffce-4015-a94f-d9d6bc03d251" providerId="ADAL" clId="{0B8DE460-1A08-432B-A561-AC950C630B72}" dt="2022-01-05T14:11:22.914" v="20" actId="13926"/>
          <ac:spMkLst>
            <pc:docMk/>
            <pc:sldMk cId="1706675987" sldId="266"/>
            <ac:spMk id="4" creationId="{AFE4EB48-F342-4A6F-913A-7210BB05AA1C}"/>
          </ac:spMkLst>
        </pc:spChg>
        <pc:graphicFrameChg chg="modGraphic">
          <ac:chgData name="ALEN-MIHAEL IAGUȚA" userId="f8073d5f-ffce-4015-a94f-d9d6bc03d251" providerId="ADAL" clId="{0B8DE460-1A08-432B-A561-AC950C630B72}" dt="2022-01-05T14:11:33.569" v="22" actId="13926"/>
          <ac:graphicFrameMkLst>
            <pc:docMk/>
            <pc:sldMk cId="1706675987" sldId="266"/>
            <ac:graphicFrameMk id="5" creationId="{46A948F7-767E-43A9-BAC4-263D39AA0650}"/>
          </ac:graphicFrameMkLst>
        </pc:graphicFrameChg>
      </pc:sldChg>
    </pc:docChg>
  </pc:docChgLst>
  <pc:docChgLst>
    <pc:chgData name="ALEN-MIHAEL IAGUȚA" userId="S::alen.iaguta@stud.ubbcluj.ro::f8073d5f-ffce-4015-a94f-d9d6bc03d251" providerId="AD" clId="Web-{24322EA1-2A2C-4BCF-B86F-A96BBFD17E3D}"/>
    <pc:docChg chg="modSld">
      <pc:chgData name="ALEN-MIHAEL IAGUȚA" userId="S::alen.iaguta@stud.ubbcluj.ro::f8073d5f-ffce-4015-a94f-d9d6bc03d251" providerId="AD" clId="Web-{24322EA1-2A2C-4BCF-B86F-A96BBFD17E3D}" dt="2022-01-05T14:06:59.008" v="66"/>
      <pc:docMkLst>
        <pc:docMk/>
      </pc:docMkLst>
      <pc:sldChg chg="modSp">
        <pc:chgData name="ALEN-MIHAEL IAGUȚA" userId="S::alen.iaguta@stud.ubbcluj.ro::f8073d5f-ffce-4015-a94f-d9d6bc03d251" providerId="AD" clId="Web-{24322EA1-2A2C-4BCF-B86F-A96BBFD17E3D}" dt="2022-01-05T14:06:59.008" v="66"/>
        <pc:sldMkLst>
          <pc:docMk/>
          <pc:sldMk cId="1706675987" sldId="266"/>
        </pc:sldMkLst>
        <pc:spChg chg="mod">
          <ac:chgData name="ALEN-MIHAEL IAGUȚA" userId="S::alen.iaguta@stud.ubbcluj.ro::f8073d5f-ffce-4015-a94f-d9d6bc03d251" providerId="AD" clId="Web-{24322EA1-2A2C-4BCF-B86F-A96BBFD17E3D}" dt="2022-01-05T14:06:15.679" v="46" actId="20577"/>
          <ac:spMkLst>
            <pc:docMk/>
            <pc:sldMk cId="1706675987" sldId="266"/>
            <ac:spMk id="4" creationId="{AFE4EB48-F342-4A6F-913A-7210BB05AA1C}"/>
          </ac:spMkLst>
        </pc:spChg>
        <pc:graphicFrameChg chg="mod modGraphic">
          <ac:chgData name="ALEN-MIHAEL IAGUȚA" userId="S::alen.iaguta@stud.ubbcluj.ro::f8073d5f-ffce-4015-a94f-d9d6bc03d251" providerId="AD" clId="Web-{24322EA1-2A2C-4BCF-B86F-A96BBFD17E3D}" dt="2022-01-05T14:06:59.008" v="66"/>
          <ac:graphicFrameMkLst>
            <pc:docMk/>
            <pc:sldMk cId="1706675987" sldId="266"/>
            <ac:graphicFrameMk id="5" creationId="{46A948F7-767E-43A9-BAC4-263D39AA065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F214-E53E-471C-9AF6-ED2A5A866C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E131-9AEC-4710-9726-89BB25FF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1BD95B-9028-4E78-9509-2F0A0A29D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5ADCD82-B795-4E3B-BC03-5B920CCDA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0120D4C-1C78-4CC6-89F0-2CCFF7C1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868A105-B47E-41CD-BCDF-7750AEA9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6822901-1D09-4FE5-B825-AF482309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381798-7F83-4F9D-8823-75EC9167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56ABD9B4-14AF-4C1C-AE3B-A899E2CA2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BDDB0CC-2898-4147-9A55-83B08FA5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63F6135-0D82-4E58-9C61-91D03C0E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32A0754-AEB1-4A5B-9E60-536EAE67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A557676B-AF4D-4A1B-B3FB-8AEB47C06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F151F68-A0FC-4ED1-AB47-09E379531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CD08E0B-117C-4DCC-9281-7A609DCB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F640614-7921-4DAA-8881-8D380B35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503CBDC-D391-47FF-8014-E3508ABB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BFA2F5-832B-4F43-BF51-202F9AA8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4F4964-0647-4250-8FEE-DA6218E4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BA99560-82B1-41F3-805F-AC26D1C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651DAF9-4618-4937-91D4-547AAAEF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6CB18A1-C77E-4F2D-B07A-F6622E7A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C2FB174-88F2-48D2-B1BC-F75CF92E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12A4E81-9CAA-4086-BFA9-1B6BF4DB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EAFAC66-838E-4DD1-863D-A52E7373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B115C8F-5AF0-4D31-B7CD-BAC15299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FFD75E4-A0FC-4A6B-B6F1-5A28BC6B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516DE6-867B-4983-9C2E-3B91E566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C230927-7CEF-4844-AFBE-7B2B1054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B2182A9-3912-49C8-B0E8-E50D3611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0047793-B75F-49F0-A5B8-72A6098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A5BCC8B-44E5-4C46-B37D-03963C08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B633138-2270-4935-B55C-54134A7D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0E85939-9A6F-43B0-8C50-B6E8AC85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2E1DFFC-8600-4C04-A10F-1B6649E7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5EE5666-FAEA-418C-84AF-5C281E2F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38CA41AE-1E5E-4C7B-90E7-FFA88FE97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57E79795-D6A2-439F-B4B3-73BCD564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DD40B0E7-4C00-47B6-9FAD-E237C8BA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41827944-C238-476B-9A15-2FAB73AE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F254B55-5665-4561-BEC8-F533CCD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202DFD-363B-4D85-B480-27E4BF2F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9266991A-5440-41AF-B15E-3D17A7C5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08B83C6-1585-4741-BFF1-971341CC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59AA062-C145-46BE-A0BF-F0D76AD1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A9082F61-4D96-45A7-8626-7A38253A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9BAC6AB6-6A84-4435-8CA0-CEC725D6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D5390A9-CC1B-4184-8128-A33536BD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2311234-800F-4EC1-A4E5-6DE437FC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D8D3452-D784-4A78-B283-68F718A3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EE9EC82-9E87-432C-BD4F-1A0C87D2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C57B412-FCAB-4B04-9EDF-EA5CC3EA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B559184-8425-45C7-9E59-07F655CE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16E98E5-432E-4905-B1A6-BA68D4AB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5CFA2E-5CE3-47EF-AD8A-B2FFAF85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8228E633-7C25-4372-911F-C7CB02EEA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06C26FF-F209-4A35-B56C-89DEEAF5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7044650-16B5-4046-80DB-50FFD532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539364E-21A6-4463-AE96-D87ED995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CB55523-96E0-40B3-8EAC-1BC2CAFA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3CC16084-9B76-4DBB-B93E-5F6576F2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BFC9B19-3939-4479-9649-0EB3468A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3B5A514-9593-462C-8D3F-1A14ECC7F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355E-D791-4B58-8E64-D3BE5CE58C7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86A74AB-FA56-466E-A705-765D4DFC4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A6FC073-0D81-4371-854C-04893E43F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947A-EBFC-474F-A3C2-41D27E7C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1">
            <a:extLst>
              <a:ext uri="{FF2B5EF4-FFF2-40B4-BE49-F238E27FC236}">
                <a16:creationId xmlns:a16="http://schemas.microsoft.com/office/drawing/2014/main" id="{D4124C19-DFE8-461E-B639-27DB794D2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ro-RO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u 2">
            <a:extLst>
              <a:ext uri="{FF2B5EF4-FFF2-40B4-BE49-F238E27FC236}">
                <a16:creationId xmlns:a16="http://schemas.microsoft.com/office/drawing/2014/main" id="{217AD771-1C5C-4AD8-BC5D-F00C3286C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o-RO" err="1">
                <a:latin typeface="Times New Roman" panose="02020603050405020304" pitchFamily="18" charset="0"/>
                <a:cs typeface="Times New Roman" panose="02020603050405020304" pitchFamily="18" charset="0"/>
              </a:rPr>
              <a:t>Iaguța</a:t>
            </a:r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err="1">
                <a:latin typeface="Times New Roman" panose="02020603050405020304" pitchFamily="18" charset="0"/>
                <a:cs typeface="Times New Roman" panose="02020603050405020304" pitchFamily="18" charset="0"/>
              </a:rPr>
              <a:t>Alen-Mihael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AA96B6BE-AB65-42DF-AFD8-0D5C55020986}"/>
              </a:ext>
            </a:extLst>
          </p:cNvPr>
          <p:cNvSpPr txBox="1"/>
          <p:nvPr/>
        </p:nvSpPr>
        <p:spPr>
          <a:xfrm>
            <a:off x="406400" y="335280"/>
            <a:ext cx="668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f8(x1,x2,x3,x4) = x3x4 </a:t>
            </a:r>
            <a:r>
              <a:rPr lang="en-US"/>
              <a:t>∨</a:t>
            </a:r>
            <a:r>
              <a:rPr lang="es-ES"/>
              <a:t> x1¯x2x3¯x4 </a:t>
            </a:r>
            <a:r>
              <a:rPr lang="en-US"/>
              <a:t>∨</a:t>
            </a:r>
            <a:r>
              <a:rPr lang="es-ES"/>
              <a:t> ¯x2¯x3¯x4 </a:t>
            </a:r>
            <a:r>
              <a:rPr lang="en-US"/>
              <a:t>∨</a:t>
            </a:r>
            <a:r>
              <a:rPr lang="es-ES"/>
              <a:t> ¯x1¯x3 </a:t>
            </a:r>
            <a:r>
              <a:rPr lang="en-US"/>
              <a:t>∨ </a:t>
            </a:r>
            <a:r>
              <a:rPr lang="es-ES"/>
              <a:t>¯x1x4</a:t>
            </a:r>
          </a:p>
          <a:p>
            <a:r>
              <a:rPr lang="es-ES"/>
              <a:t>                           </a:t>
            </a:r>
            <a:r>
              <a:rPr lang="en-US"/>
              <a:t>= m15 V m11 V m7 V m3 V m10 V m0 V m1 V m4 V m5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represent the </a:t>
            </a:r>
            <a:r>
              <a:rPr lang="en-US" err="1"/>
              <a:t>minterms</a:t>
            </a:r>
            <a:r>
              <a:rPr lang="en-US"/>
              <a:t> in the Veitch diagram:</a:t>
            </a:r>
            <a:endParaRPr lang="es-ES"/>
          </a:p>
          <a:p>
            <a:endParaRPr lang="es-ES">
              <a:highlight>
                <a:srgbClr val="FF00FF"/>
              </a:highlight>
            </a:endParaRPr>
          </a:p>
          <a:p>
            <a:endParaRPr lang="en-US"/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D60C4CBF-721A-44C2-83FD-9EFB2CFE0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84947"/>
              </p:ext>
            </p:extLst>
          </p:nvPr>
        </p:nvGraphicFramePr>
        <p:xfrm>
          <a:off x="7223760" y="1299449"/>
          <a:ext cx="3799840" cy="175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105352564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04166553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55008507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4216188335"/>
                    </a:ext>
                  </a:extLst>
                </a:gridCol>
              </a:tblGrid>
              <a:tr h="438582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m15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m5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m7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01685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99117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47231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28147"/>
                  </a:ext>
                </a:extLst>
              </a:tr>
            </a:tbl>
          </a:graphicData>
        </a:graphic>
      </p:graphicFrame>
      <p:sp>
        <p:nvSpPr>
          <p:cNvPr id="4" name="CasetăText 3">
            <a:extLst>
              <a:ext uri="{FF2B5EF4-FFF2-40B4-BE49-F238E27FC236}">
                <a16:creationId xmlns:a16="http://schemas.microsoft.com/office/drawing/2014/main" id="{2BD08597-E4EE-4304-9498-0EE3FDC39F2B}"/>
              </a:ext>
            </a:extLst>
          </p:cNvPr>
          <p:cNvSpPr txBox="1"/>
          <p:nvPr/>
        </p:nvSpPr>
        <p:spPr>
          <a:xfrm>
            <a:off x="7934960" y="692221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58BAA44-D3B8-496B-A12F-C8B6F69399F8}"/>
              </a:ext>
            </a:extLst>
          </p:cNvPr>
          <p:cNvSpPr txBox="1"/>
          <p:nvPr/>
        </p:nvSpPr>
        <p:spPr>
          <a:xfrm>
            <a:off x="9784080" y="692221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¯x1</a:t>
            </a:r>
            <a:endParaRPr lang="en-US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0344AD2C-A0DA-4F2C-884E-948D105CB0F4}"/>
              </a:ext>
            </a:extLst>
          </p:cNvPr>
          <p:cNvSpPr txBox="1"/>
          <p:nvPr/>
        </p:nvSpPr>
        <p:spPr>
          <a:xfrm>
            <a:off x="11165840" y="129944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x4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A46F2D2-8BD8-4C33-AC25-7487AA8A2230}"/>
              </a:ext>
            </a:extLst>
          </p:cNvPr>
          <p:cNvSpPr txBox="1"/>
          <p:nvPr/>
        </p:nvSpPr>
        <p:spPr>
          <a:xfrm>
            <a:off x="11165840" y="2633703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x4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AA91C54E-229B-41AF-997D-B99FC5A4C295}"/>
              </a:ext>
            </a:extLst>
          </p:cNvPr>
          <p:cNvSpPr txBox="1"/>
          <p:nvPr/>
        </p:nvSpPr>
        <p:spPr>
          <a:xfrm>
            <a:off x="10383520" y="317904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x3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85080251-72F7-417A-A70E-15D05D408AC2}"/>
              </a:ext>
            </a:extLst>
          </p:cNvPr>
          <p:cNvSpPr txBox="1"/>
          <p:nvPr/>
        </p:nvSpPr>
        <p:spPr>
          <a:xfrm>
            <a:off x="7518400" y="317904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x3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365AC20C-5E44-4056-AF13-8D669A8ABD59}"/>
              </a:ext>
            </a:extLst>
          </p:cNvPr>
          <p:cNvSpPr txBox="1"/>
          <p:nvPr/>
        </p:nvSpPr>
        <p:spPr>
          <a:xfrm>
            <a:off x="8859520" y="3179049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</a:t>
            </a:r>
            <a:r>
              <a:rPr lang="en-US"/>
              <a:t>x3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02D61B20-209B-49ED-A3EC-F28FCEF6DC44}"/>
              </a:ext>
            </a:extLst>
          </p:cNvPr>
          <p:cNvSpPr txBox="1"/>
          <p:nvPr/>
        </p:nvSpPr>
        <p:spPr>
          <a:xfrm>
            <a:off x="6680200" y="1466467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98C7093F-1489-424E-915F-212E3092AB00}"/>
              </a:ext>
            </a:extLst>
          </p:cNvPr>
          <p:cNvSpPr txBox="1"/>
          <p:nvPr/>
        </p:nvSpPr>
        <p:spPr>
          <a:xfrm>
            <a:off x="6609080" y="2449037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</a:t>
            </a:r>
            <a:r>
              <a:rPr lang="en-US"/>
              <a:t>x2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E3627989-452A-4C61-BC6F-916FDB73A4B2}"/>
              </a:ext>
            </a:extLst>
          </p:cNvPr>
          <p:cNvSpPr txBox="1"/>
          <p:nvPr/>
        </p:nvSpPr>
        <p:spPr>
          <a:xfrm>
            <a:off x="11084560" y="1952558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</a:t>
            </a:r>
            <a:r>
              <a:rPr lang="en-US"/>
              <a:t>x4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EE3520DD-B540-48D7-B1D8-400F387B7034}"/>
              </a:ext>
            </a:extLst>
          </p:cNvPr>
          <p:cNvSpPr txBox="1"/>
          <p:nvPr/>
        </p:nvSpPr>
        <p:spPr>
          <a:xfrm>
            <a:off x="185336" y="2508087"/>
            <a:ext cx="5545723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Max1 = m0 V m1 V m4 V m5 = </a:t>
            </a:r>
            <a:r>
              <a:rPr lang="es-ES" sz="2000">
                <a:ea typeface="+mn-lt"/>
                <a:cs typeface="+mn-lt"/>
                <a:sym typeface="Symbol" panose="05050102010706020507" pitchFamily="18" charset="2"/>
              </a:rPr>
              <a:t>¯x1¯x3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000"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Max2 = m1 V m3 V m5 V m7 = </a:t>
            </a:r>
            <a:r>
              <a:rPr lang="es-ES" sz="2000">
                <a:ea typeface="+mn-lt"/>
                <a:cs typeface="+mn-lt"/>
                <a:sym typeface="Symbol" panose="05050102010706020507" pitchFamily="18" charset="2"/>
              </a:rPr>
              <a:t>¯</a:t>
            </a:r>
            <a:r>
              <a:rPr lang="en-US" sz="2000">
                <a:ea typeface="+mn-lt"/>
                <a:cs typeface="+mn-lt"/>
                <a:sym typeface="Symbol" panose="05050102010706020507" pitchFamily="18" charset="2"/>
              </a:rPr>
              <a:t>x1x4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Max3 = m3 V m7 V m11 V m15 = x3x4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Max4 = m10 V m8 = x1</a:t>
            </a:r>
            <a:r>
              <a:rPr lang="es-ES" sz="2000">
                <a:ea typeface="Times New Roman" panose="02020603050405020304" pitchFamily="18" charset="0"/>
                <a:cs typeface="Calibri"/>
                <a:sym typeface="Symbol" panose="05050102010706020507" pitchFamily="18" charset="2"/>
              </a:rPr>
              <a:t>¯x2¯x4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Max5 = m10 V m11 = x1</a:t>
            </a:r>
            <a:r>
              <a:rPr lang="es-ES" sz="2000">
                <a:ea typeface="Times New Roman" panose="02020603050405020304" pitchFamily="18" charset="0"/>
                <a:cs typeface="Calibri"/>
                <a:sym typeface="Symbol" panose="05050102010706020507" pitchFamily="18" charset="2"/>
              </a:rPr>
              <a:t>¯x2¯x3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Max6 = m0 V m8 = </a:t>
            </a:r>
            <a:r>
              <a:rPr lang="es-ES" sz="2000">
                <a:ea typeface="Times New Roman" panose="02020603050405020304" pitchFamily="18" charset="0"/>
                <a:cs typeface="Calibri"/>
                <a:sym typeface="Symbol" panose="05050102010706020507" pitchFamily="18" charset="2"/>
              </a:rPr>
              <a:t>¯x2¯x3¯x4</a:t>
            </a:r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2000"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00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M(f) ={max1, max2, max3, max4, max5, max6}</a:t>
            </a:r>
          </a:p>
          <a:p>
            <a:r>
              <a:rPr lang="en-US" sz="200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C(f) = {max1, max3}</a:t>
            </a:r>
          </a:p>
        </p:txBody>
      </p:sp>
      <p:graphicFrame>
        <p:nvGraphicFramePr>
          <p:cNvPr id="15" name="Tabel 3">
            <a:extLst>
              <a:ext uri="{FF2B5EF4-FFF2-40B4-BE49-F238E27FC236}">
                <a16:creationId xmlns:a16="http://schemas.microsoft.com/office/drawing/2014/main" id="{2960EDAF-0876-43C4-9831-D057BF681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6720"/>
              </p:ext>
            </p:extLst>
          </p:nvPr>
        </p:nvGraphicFramePr>
        <p:xfrm>
          <a:off x="6096000" y="4330869"/>
          <a:ext cx="3799840" cy="175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105352564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04166553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55008507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4216188335"/>
                    </a:ext>
                  </a:extLst>
                </a:gridCol>
              </a:tblGrid>
              <a:tr h="438582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m15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m5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m7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01685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99117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47231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28147"/>
                  </a:ext>
                </a:extLst>
              </a:tr>
            </a:tbl>
          </a:graphicData>
        </a:graphic>
      </p:graphicFrame>
      <p:sp>
        <p:nvSpPr>
          <p:cNvPr id="16" name="CasetăText 15">
            <a:extLst>
              <a:ext uri="{FF2B5EF4-FFF2-40B4-BE49-F238E27FC236}">
                <a16:creationId xmlns:a16="http://schemas.microsoft.com/office/drawing/2014/main" id="{9F11BA2A-656C-4758-B873-A9012EF68E6A}"/>
              </a:ext>
            </a:extLst>
          </p:cNvPr>
          <p:cNvSpPr txBox="1"/>
          <p:nvPr/>
        </p:nvSpPr>
        <p:spPr>
          <a:xfrm>
            <a:off x="6807200" y="3723641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2A49C17D-1659-44B4-8FC3-CB4FAB8823EB}"/>
              </a:ext>
            </a:extLst>
          </p:cNvPr>
          <p:cNvSpPr txBox="1"/>
          <p:nvPr/>
        </p:nvSpPr>
        <p:spPr>
          <a:xfrm>
            <a:off x="8656320" y="3723641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¯x1</a:t>
            </a:r>
            <a:endParaRPr lang="en-US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2CAC1AFA-97E1-498C-BF65-C6A0A8278F20}"/>
              </a:ext>
            </a:extLst>
          </p:cNvPr>
          <p:cNvSpPr txBox="1"/>
          <p:nvPr/>
        </p:nvSpPr>
        <p:spPr>
          <a:xfrm>
            <a:off x="10038080" y="433086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x4</a:t>
            </a:r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FCE4B680-BC33-45AC-B299-84D1BC3D67BD}"/>
              </a:ext>
            </a:extLst>
          </p:cNvPr>
          <p:cNvSpPr txBox="1"/>
          <p:nvPr/>
        </p:nvSpPr>
        <p:spPr>
          <a:xfrm>
            <a:off x="10038080" y="5665123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x4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2286D863-3663-4487-8248-FB9B776331A5}"/>
              </a:ext>
            </a:extLst>
          </p:cNvPr>
          <p:cNvSpPr txBox="1"/>
          <p:nvPr/>
        </p:nvSpPr>
        <p:spPr>
          <a:xfrm>
            <a:off x="9255760" y="621046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x3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E8E24B89-3609-4501-90AB-F858BB1DF5C5}"/>
              </a:ext>
            </a:extLst>
          </p:cNvPr>
          <p:cNvSpPr txBox="1"/>
          <p:nvPr/>
        </p:nvSpPr>
        <p:spPr>
          <a:xfrm>
            <a:off x="6390640" y="621046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x3</a:t>
            </a:r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758FEED6-182A-406E-8B74-43F6C4008C74}"/>
              </a:ext>
            </a:extLst>
          </p:cNvPr>
          <p:cNvSpPr txBox="1"/>
          <p:nvPr/>
        </p:nvSpPr>
        <p:spPr>
          <a:xfrm>
            <a:off x="7731760" y="6210469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</a:t>
            </a:r>
            <a:r>
              <a:rPr lang="en-US"/>
              <a:t>x3</a:t>
            </a:r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DA30DBAE-ECE0-465D-8F9F-4826CC916B12}"/>
              </a:ext>
            </a:extLst>
          </p:cNvPr>
          <p:cNvSpPr txBox="1"/>
          <p:nvPr/>
        </p:nvSpPr>
        <p:spPr>
          <a:xfrm>
            <a:off x="5552440" y="4497887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6A0BC520-E862-4382-96CE-F7AABBC72E36}"/>
              </a:ext>
            </a:extLst>
          </p:cNvPr>
          <p:cNvSpPr txBox="1"/>
          <p:nvPr/>
        </p:nvSpPr>
        <p:spPr>
          <a:xfrm>
            <a:off x="5481320" y="5480457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</a:t>
            </a:r>
            <a:r>
              <a:rPr lang="en-US"/>
              <a:t>x2</a:t>
            </a:r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8DC493BD-EF58-47C5-9724-05B19D5B9815}"/>
              </a:ext>
            </a:extLst>
          </p:cNvPr>
          <p:cNvSpPr txBox="1"/>
          <p:nvPr/>
        </p:nvSpPr>
        <p:spPr>
          <a:xfrm>
            <a:off x="9956800" y="4983978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</a:t>
            </a:r>
            <a:r>
              <a:rPr lang="en-US"/>
              <a:t>x4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3ACACD-96B2-46A2-BD26-17DF8FD2534B}"/>
              </a:ext>
            </a:extLst>
          </p:cNvPr>
          <p:cNvSpPr/>
          <p:nvPr/>
        </p:nvSpPr>
        <p:spPr>
          <a:xfrm>
            <a:off x="8138160" y="4149285"/>
            <a:ext cx="711200" cy="211749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D812FA-543B-4597-87F6-C3DA2E59EE9C}"/>
              </a:ext>
            </a:extLst>
          </p:cNvPr>
          <p:cNvSpPr/>
          <p:nvPr/>
        </p:nvSpPr>
        <p:spPr>
          <a:xfrm rot="5400000">
            <a:off x="8611291" y="3455941"/>
            <a:ext cx="827521" cy="19447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41EFB8-0D88-46C0-983D-286531B169E2}"/>
              </a:ext>
            </a:extLst>
          </p:cNvPr>
          <p:cNvSpPr/>
          <p:nvPr/>
        </p:nvSpPr>
        <p:spPr>
          <a:xfrm rot="5400000">
            <a:off x="8641156" y="5014904"/>
            <a:ext cx="725424" cy="19447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1FA459-D33A-4504-A694-9EC60424FBE6}"/>
              </a:ext>
            </a:extLst>
          </p:cNvPr>
          <p:cNvSpPr/>
          <p:nvPr/>
        </p:nvSpPr>
        <p:spPr>
          <a:xfrm rot="5400000">
            <a:off x="9252713" y="5300411"/>
            <a:ext cx="1062733" cy="1645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14BB00-A7DA-4820-B2D3-1E7DC7E502D1}"/>
              </a:ext>
            </a:extLst>
          </p:cNvPr>
          <p:cNvSpPr/>
          <p:nvPr/>
        </p:nvSpPr>
        <p:spPr>
          <a:xfrm rot="5400000">
            <a:off x="9282761" y="3573521"/>
            <a:ext cx="1062733" cy="1645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39AFAA-24B4-4044-B537-A247C034F96F}"/>
              </a:ext>
            </a:extLst>
          </p:cNvPr>
          <p:cNvSpPr/>
          <p:nvPr/>
        </p:nvSpPr>
        <p:spPr>
          <a:xfrm rot="5400000">
            <a:off x="5752593" y="5300412"/>
            <a:ext cx="1062733" cy="1645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56B53D-6A39-4F0A-BA52-CC3F582BCFC6}"/>
              </a:ext>
            </a:extLst>
          </p:cNvPr>
          <p:cNvSpPr/>
          <p:nvPr/>
        </p:nvSpPr>
        <p:spPr>
          <a:xfrm rot="5400000">
            <a:off x="5773345" y="3532561"/>
            <a:ext cx="1062733" cy="1645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9B9561-6DBD-41A3-BE51-88FCFDE79A35}"/>
              </a:ext>
            </a:extLst>
          </p:cNvPr>
          <p:cNvSpPr/>
          <p:nvPr/>
        </p:nvSpPr>
        <p:spPr>
          <a:xfrm rot="5400000">
            <a:off x="6822330" y="4583503"/>
            <a:ext cx="437099" cy="1645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16E7551-61E2-4B24-AC55-C9DC273E9B69}"/>
              </a:ext>
            </a:extLst>
          </p:cNvPr>
          <p:cNvSpPr/>
          <p:nvPr/>
        </p:nvSpPr>
        <p:spPr>
          <a:xfrm rot="5400000">
            <a:off x="6019542" y="5256782"/>
            <a:ext cx="1128275" cy="71120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0A93F54-CF66-4184-A016-1B8FE5D69FF5}"/>
              </a:ext>
            </a:extLst>
          </p:cNvPr>
          <p:cNvSpPr/>
          <p:nvPr/>
        </p:nvSpPr>
        <p:spPr>
          <a:xfrm rot="5400000">
            <a:off x="7733541" y="4595262"/>
            <a:ext cx="437099" cy="1645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A39772-E9DB-478F-B829-7DCFBE86E4B4}"/>
              </a:ext>
            </a:extLst>
          </p:cNvPr>
          <p:cNvSpPr/>
          <p:nvPr/>
        </p:nvSpPr>
        <p:spPr>
          <a:xfrm rot="5400000">
            <a:off x="8244298" y="4698236"/>
            <a:ext cx="437099" cy="5952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65450B-188D-4D55-AF28-B37CD5E2D56D}"/>
              </a:ext>
            </a:extLst>
          </p:cNvPr>
          <p:cNvSpPr/>
          <p:nvPr/>
        </p:nvSpPr>
        <p:spPr>
          <a:xfrm rot="5400000">
            <a:off x="6333788" y="4241200"/>
            <a:ext cx="437099" cy="5952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AFE4EB48-F342-4A6F-913A-7210BB05AA1C}"/>
              </a:ext>
            </a:extLst>
          </p:cNvPr>
          <p:cNvSpPr txBox="1"/>
          <p:nvPr/>
        </p:nvSpPr>
        <p:spPr>
          <a:xfrm>
            <a:off x="365760" y="508000"/>
            <a:ext cx="5730240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Since C(f) != M(f) and C(f) != </a:t>
            </a:r>
            <a:r>
              <a:rPr lang="ro-RO"/>
              <a:t>∅</a:t>
            </a:r>
            <a:r>
              <a:rPr lang="en-US"/>
              <a:t>, we are in the second case, where every simplification must contain all central </a:t>
            </a:r>
            <a:r>
              <a:rPr lang="en-US" err="1"/>
              <a:t>monoms</a:t>
            </a:r>
            <a:r>
              <a:rPr lang="en-US"/>
              <a:t> and then complete with maximal </a:t>
            </a:r>
            <a:r>
              <a:rPr lang="en-US" err="1"/>
              <a:t>monoms</a:t>
            </a:r>
            <a:r>
              <a:rPr lang="en-US"/>
              <a:t> until we cover all the </a:t>
            </a:r>
            <a:r>
              <a:rPr lang="en-US" err="1"/>
              <a:t>minterms</a:t>
            </a:r>
            <a:r>
              <a:rPr lang="en-US"/>
              <a:t>, so: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highlight>
                  <a:srgbClr val="FF0000"/>
                </a:highlight>
                <a:cs typeface="Calibri"/>
              </a:rPr>
              <a:t>Max1 = m0 V m1 V m4 V m5</a:t>
            </a:r>
            <a:r>
              <a:rPr lang="en-US">
                <a:cs typeface="Calibri"/>
              </a:rPr>
              <a:t>  = </a:t>
            </a:r>
            <a:r>
              <a:rPr lang="es-ES"/>
              <a:t>¯x1¯x3 </a:t>
            </a:r>
            <a:endParaRPr lang="en-US">
              <a:cs typeface="Calibri"/>
            </a:endParaRPr>
          </a:p>
          <a:p>
            <a:r>
              <a:rPr lang="en-US">
                <a:highlight>
                  <a:srgbClr val="00FF00"/>
                </a:highlight>
                <a:cs typeface="Calibri"/>
              </a:rPr>
              <a:t>Max3 = m3 V m7 V m11 V m15</a:t>
            </a:r>
            <a:r>
              <a:rPr lang="en-US">
                <a:cs typeface="Calibri"/>
              </a:rPr>
              <a:t> = x3x4</a:t>
            </a:r>
            <a:endParaRPr lang="en-US">
              <a:highlight>
                <a:srgbClr val="00FF00"/>
              </a:highlight>
              <a:cs typeface="Calibri"/>
            </a:endParaRPr>
          </a:p>
          <a:p>
            <a:endParaRPr lang="en-US"/>
          </a:p>
          <a:p>
            <a:r>
              <a:rPr lang="en-US"/>
              <a:t>Therefore we need to cover m10 and m8, which we can do by using </a:t>
            </a:r>
            <a:r>
              <a:rPr lang="en-US">
                <a:highlight>
                  <a:srgbClr val="0000FF"/>
                </a:highlight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Max4 = m10 V m8</a:t>
            </a:r>
            <a:r>
              <a:rPr lang="en-US"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 = x1¯x2¯x4</a:t>
            </a:r>
            <a:endParaRPr lang="en-US">
              <a:ea typeface="Times New Roman" panose="02020603050405020304" pitchFamily="18" charset="0"/>
              <a:cs typeface="Times New Roman"/>
            </a:endParaRPr>
          </a:p>
          <a:p>
            <a:endParaRPr lang="en-US"/>
          </a:p>
        </p:txBody>
      </p:sp>
      <p:graphicFrame>
        <p:nvGraphicFramePr>
          <p:cNvPr id="5" name="Tabel 3">
            <a:extLst>
              <a:ext uri="{FF2B5EF4-FFF2-40B4-BE49-F238E27FC236}">
                <a16:creationId xmlns:a16="http://schemas.microsoft.com/office/drawing/2014/main" id="{46A948F7-767E-43A9-BAC4-263D39AA0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10232"/>
              </p:ext>
            </p:extLst>
          </p:nvPr>
        </p:nvGraphicFramePr>
        <p:xfrm>
          <a:off x="7223760" y="1299449"/>
          <a:ext cx="3799840" cy="175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105352564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04166553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55008507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4216188335"/>
                    </a:ext>
                  </a:extLst>
                </a:gridCol>
              </a:tblGrid>
              <a:tr h="438582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m5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01685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m4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99117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0000FF"/>
                          </a:highlight>
                        </a:rPr>
                        <a:t>m10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0000FF"/>
                          </a:highlight>
                        </a:rPr>
                        <a:t>m8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47231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28147"/>
                  </a:ext>
                </a:extLst>
              </a:tr>
            </a:tbl>
          </a:graphicData>
        </a:graphic>
      </p:graphicFrame>
      <p:sp>
        <p:nvSpPr>
          <p:cNvPr id="6" name="CasetăText 5">
            <a:extLst>
              <a:ext uri="{FF2B5EF4-FFF2-40B4-BE49-F238E27FC236}">
                <a16:creationId xmlns:a16="http://schemas.microsoft.com/office/drawing/2014/main" id="{70C34DFB-8089-4F27-B8FA-32AAA69F2BA6}"/>
              </a:ext>
            </a:extLst>
          </p:cNvPr>
          <p:cNvSpPr txBox="1"/>
          <p:nvPr/>
        </p:nvSpPr>
        <p:spPr>
          <a:xfrm>
            <a:off x="7934960" y="692221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2D065870-F2BC-47A6-9B73-EC5556F3D7B9}"/>
              </a:ext>
            </a:extLst>
          </p:cNvPr>
          <p:cNvSpPr txBox="1"/>
          <p:nvPr/>
        </p:nvSpPr>
        <p:spPr>
          <a:xfrm>
            <a:off x="9784080" y="692221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¯x1</a:t>
            </a:r>
            <a:endParaRPr lang="en-US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B2C3D8B4-410E-47D2-BB72-6AEC50186AB7}"/>
              </a:ext>
            </a:extLst>
          </p:cNvPr>
          <p:cNvSpPr txBox="1"/>
          <p:nvPr/>
        </p:nvSpPr>
        <p:spPr>
          <a:xfrm>
            <a:off x="11165840" y="129944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x4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402B35A0-DFD5-46AE-8A84-A574B61DFEC2}"/>
              </a:ext>
            </a:extLst>
          </p:cNvPr>
          <p:cNvSpPr txBox="1"/>
          <p:nvPr/>
        </p:nvSpPr>
        <p:spPr>
          <a:xfrm>
            <a:off x="11165840" y="2633703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x4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ABE76459-ACED-4D06-86F1-EE3E72584D76}"/>
              </a:ext>
            </a:extLst>
          </p:cNvPr>
          <p:cNvSpPr txBox="1"/>
          <p:nvPr/>
        </p:nvSpPr>
        <p:spPr>
          <a:xfrm>
            <a:off x="10383520" y="317904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x3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1A1DCC4E-CCED-4384-89F8-8016AD375A7B}"/>
              </a:ext>
            </a:extLst>
          </p:cNvPr>
          <p:cNvSpPr txBox="1"/>
          <p:nvPr/>
        </p:nvSpPr>
        <p:spPr>
          <a:xfrm>
            <a:off x="7518400" y="317904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x3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357471BF-D463-4EB7-BE1F-93B99C67C4AB}"/>
              </a:ext>
            </a:extLst>
          </p:cNvPr>
          <p:cNvSpPr txBox="1"/>
          <p:nvPr/>
        </p:nvSpPr>
        <p:spPr>
          <a:xfrm>
            <a:off x="8859520" y="3179049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</a:t>
            </a:r>
            <a:r>
              <a:rPr lang="en-US"/>
              <a:t>x3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80C443C8-3E2C-484B-B11C-4FA3B85BDF65}"/>
              </a:ext>
            </a:extLst>
          </p:cNvPr>
          <p:cNvSpPr txBox="1"/>
          <p:nvPr/>
        </p:nvSpPr>
        <p:spPr>
          <a:xfrm>
            <a:off x="6680200" y="1466467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6B300823-CB8E-43D3-A93D-12C6AEBA06F8}"/>
              </a:ext>
            </a:extLst>
          </p:cNvPr>
          <p:cNvSpPr txBox="1"/>
          <p:nvPr/>
        </p:nvSpPr>
        <p:spPr>
          <a:xfrm>
            <a:off x="6609080" y="2449037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</a:t>
            </a:r>
            <a:r>
              <a:rPr lang="en-US"/>
              <a:t>x2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56A81AE4-11D5-43DC-9503-6C212496D140}"/>
              </a:ext>
            </a:extLst>
          </p:cNvPr>
          <p:cNvSpPr txBox="1"/>
          <p:nvPr/>
        </p:nvSpPr>
        <p:spPr>
          <a:xfrm>
            <a:off x="11084560" y="1952558"/>
            <a:ext cx="5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¯</a:t>
            </a:r>
            <a:r>
              <a:rPr lang="en-US"/>
              <a:t>x4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AF353C-F23F-43EF-86EA-8533D79A7C9E}"/>
              </a:ext>
            </a:extLst>
          </p:cNvPr>
          <p:cNvSpPr/>
          <p:nvPr/>
        </p:nvSpPr>
        <p:spPr>
          <a:xfrm>
            <a:off x="8351520" y="2153920"/>
            <a:ext cx="1574800" cy="4797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AC536B-49C8-4004-A932-FC32FF4C8BF3}"/>
              </a:ext>
            </a:extLst>
          </p:cNvPr>
          <p:cNvSpPr/>
          <p:nvPr/>
        </p:nvSpPr>
        <p:spPr>
          <a:xfrm>
            <a:off x="7345680" y="2124066"/>
            <a:ext cx="1574800" cy="4797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F8673A-B9C8-4960-B505-E41B896E2C37}"/>
              </a:ext>
            </a:extLst>
          </p:cNvPr>
          <p:cNvSpPr/>
          <p:nvPr/>
        </p:nvSpPr>
        <p:spPr>
          <a:xfrm rot="5400000">
            <a:off x="7093089" y="2288403"/>
            <a:ext cx="1267182" cy="59549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538B0271-4EAE-41D6-A60E-9A2EE29AB212}"/>
              </a:ext>
            </a:extLst>
          </p:cNvPr>
          <p:cNvSpPr txBox="1"/>
          <p:nvPr/>
        </p:nvSpPr>
        <p:spPr>
          <a:xfrm>
            <a:off x="365760" y="4351445"/>
            <a:ext cx="1168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conclusion, we get the disjunctive simplified form of </a:t>
            </a:r>
            <a:r>
              <a:rPr lang="es-ES"/>
              <a:t>f8(x1,x2,x3,x4) = x3x4 </a:t>
            </a:r>
            <a:r>
              <a:rPr lang="en-US"/>
              <a:t>∨</a:t>
            </a:r>
            <a:r>
              <a:rPr lang="es-ES"/>
              <a:t> x1¯x2x3¯x4 </a:t>
            </a:r>
            <a:r>
              <a:rPr lang="en-US"/>
              <a:t>∨</a:t>
            </a:r>
            <a:r>
              <a:rPr lang="es-ES"/>
              <a:t> ¯x2¯x3¯x4 </a:t>
            </a:r>
            <a:r>
              <a:rPr lang="en-US"/>
              <a:t>∨</a:t>
            </a:r>
            <a:r>
              <a:rPr lang="es-ES"/>
              <a:t> ¯x1¯x3 </a:t>
            </a:r>
            <a:r>
              <a:rPr lang="en-US"/>
              <a:t>∨ </a:t>
            </a:r>
            <a:r>
              <a:rPr lang="es-ES"/>
              <a:t>¯x1x4:</a:t>
            </a:r>
          </a:p>
          <a:p>
            <a:endParaRPr lang="es-ES"/>
          </a:p>
          <a:p>
            <a:pPr algn="ctr"/>
            <a:r>
              <a:rPr lang="es-ES" sz="3200" b="1"/>
              <a:t>F</a:t>
            </a:r>
            <a:r>
              <a:rPr lang="en-US" sz="3200" b="1"/>
              <a:t>s8(x1,x2,x3,x4) = </a:t>
            </a:r>
            <a:r>
              <a:rPr lang="es-ES" sz="3200" b="1"/>
              <a:t>¯x1¯x3 V x3x4 V </a:t>
            </a:r>
            <a:r>
              <a:rPr lang="en-US" sz="3200" b="1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x1¯x2¯x4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E5BF360-9019-410D-8CB1-4FC7AF92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0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9B9CBF-A84B-4175-9B16-C3F638A9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1173"/>
            <a:ext cx="7047610" cy="49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C0A66CB-5755-47EA-952B-0BC13556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9" y="433387"/>
            <a:ext cx="932497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3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54DA662-902F-42A0-B3C1-2DB569DD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9" y="490537"/>
            <a:ext cx="898207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3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5908FAE-B290-4963-8881-9DE42E62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8" y="605045"/>
            <a:ext cx="85629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1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A0FC456-A598-43B1-A44F-8C4C56201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5" y="413716"/>
            <a:ext cx="8715375" cy="62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10D69114-16B1-43CF-8101-0DC116D8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50" y="1997867"/>
            <a:ext cx="6644127" cy="3526051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C8AA3213-C0A5-419C-B655-BE84EA07CA52}"/>
              </a:ext>
            </a:extLst>
          </p:cNvPr>
          <p:cNvSpPr txBox="1"/>
          <p:nvPr/>
        </p:nvSpPr>
        <p:spPr>
          <a:xfrm>
            <a:off x="884581" y="925923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our case we use the Veitch diagram  with 4 variables:</a:t>
            </a:r>
          </a:p>
        </p:txBody>
      </p:sp>
    </p:spTree>
    <p:extLst>
      <p:ext uri="{BB962C8B-B14F-4D97-AF65-F5344CB8AC3E}">
        <p14:creationId xmlns:p14="http://schemas.microsoft.com/office/powerpoint/2010/main" val="20124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3334217B-6D37-4497-883F-14D878C52FA3}"/>
              </a:ext>
            </a:extLst>
          </p:cNvPr>
          <p:cNvSpPr txBox="1">
            <a:spLocks/>
          </p:cNvSpPr>
          <p:nvPr/>
        </p:nvSpPr>
        <p:spPr>
          <a:xfrm>
            <a:off x="1186648" y="798990"/>
            <a:ext cx="9144000" cy="1116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ro-RO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u 2">
            <a:extLst>
              <a:ext uri="{FF2B5EF4-FFF2-40B4-BE49-F238E27FC236}">
                <a16:creationId xmlns:a16="http://schemas.microsoft.com/office/drawing/2014/main" id="{618E143A-EFE7-46F7-A256-A14D350E3E39}"/>
              </a:ext>
            </a:extLst>
          </p:cNvPr>
          <p:cNvSpPr txBox="1">
            <a:spLocks/>
          </p:cNvSpPr>
          <p:nvPr/>
        </p:nvSpPr>
        <p:spPr>
          <a:xfrm>
            <a:off x="554182" y="3287129"/>
            <a:ext cx="108204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Exercise 4.8</a:t>
            </a:r>
          </a:p>
          <a:p>
            <a:r>
              <a:rPr lang="en-US"/>
              <a:t>Simplify the following Boolean functions of 4 variables using Veitch diagrams</a:t>
            </a:r>
          </a:p>
          <a:p>
            <a:r>
              <a:rPr lang="es-ES"/>
              <a:t>8. f8(x1,x2,x3,x4) = x3x4 </a:t>
            </a:r>
            <a:r>
              <a:rPr lang="en-US"/>
              <a:t>∨</a:t>
            </a:r>
            <a:r>
              <a:rPr lang="es-ES"/>
              <a:t> x1¯x2x3¯x4 </a:t>
            </a:r>
            <a:r>
              <a:rPr lang="en-US"/>
              <a:t>∨</a:t>
            </a:r>
            <a:r>
              <a:rPr lang="es-ES"/>
              <a:t> ¯x2¯x3¯x4 </a:t>
            </a:r>
            <a:r>
              <a:rPr lang="en-US"/>
              <a:t>∨</a:t>
            </a:r>
            <a:r>
              <a:rPr lang="es-ES"/>
              <a:t> ¯x1¯x3 </a:t>
            </a:r>
            <a:r>
              <a:rPr lang="en-US"/>
              <a:t>∨ </a:t>
            </a:r>
            <a:r>
              <a:rPr lang="es-ES"/>
              <a:t>¯x1x4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B6730969-43EB-4C3D-A0CB-FB7B2C5CD627}"/>
              </a:ext>
            </a:extLst>
          </p:cNvPr>
          <p:cNvSpPr txBox="1"/>
          <p:nvPr/>
        </p:nvSpPr>
        <p:spPr>
          <a:xfrm>
            <a:off x="597159" y="461347"/>
            <a:ext cx="114113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f8(x1,x2,x3,x4) = </a:t>
            </a:r>
            <a:r>
              <a:rPr lang="es-ES">
                <a:highlight>
                  <a:srgbClr val="00FFFF"/>
                </a:highlight>
              </a:rPr>
              <a:t>x3x4</a:t>
            </a:r>
            <a:r>
              <a:rPr lang="es-ES"/>
              <a:t> </a:t>
            </a:r>
            <a:r>
              <a:rPr lang="en-US"/>
              <a:t>∨</a:t>
            </a:r>
            <a:r>
              <a:rPr lang="es-ES"/>
              <a:t> </a:t>
            </a:r>
            <a:r>
              <a:rPr lang="es-ES">
                <a:highlight>
                  <a:srgbClr val="00FF00"/>
                </a:highlight>
              </a:rPr>
              <a:t>x1¯x2x3¯x4 </a:t>
            </a:r>
            <a:r>
              <a:rPr lang="en-US"/>
              <a:t>∨</a:t>
            </a:r>
            <a:r>
              <a:rPr lang="es-ES"/>
              <a:t> </a:t>
            </a:r>
            <a:r>
              <a:rPr lang="es-ES">
                <a:highlight>
                  <a:srgbClr val="808000"/>
                </a:highlight>
              </a:rPr>
              <a:t>¯x2¯x3¯x4</a:t>
            </a:r>
            <a:r>
              <a:rPr lang="es-ES"/>
              <a:t> </a:t>
            </a:r>
            <a:r>
              <a:rPr lang="en-US"/>
              <a:t>∨</a:t>
            </a:r>
            <a:r>
              <a:rPr lang="es-ES"/>
              <a:t> </a:t>
            </a:r>
            <a:r>
              <a:rPr lang="es-ES">
                <a:highlight>
                  <a:srgbClr val="FFFF00"/>
                </a:highlight>
              </a:rPr>
              <a:t>¯x1¯x3</a:t>
            </a:r>
            <a:r>
              <a:rPr lang="es-ES"/>
              <a:t> </a:t>
            </a:r>
            <a:r>
              <a:rPr lang="en-US"/>
              <a:t>∨ </a:t>
            </a:r>
            <a:r>
              <a:rPr lang="es-ES">
                <a:highlight>
                  <a:srgbClr val="FF00FF"/>
                </a:highlight>
              </a:rPr>
              <a:t>¯x1x4</a:t>
            </a:r>
          </a:p>
          <a:p>
            <a:r>
              <a:rPr lang="es-ES"/>
              <a:t>                           = </a:t>
            </a:r>
            <a:r>
              <a:rPr lang="es-ES">
                <a:highlight>
                  <a:srgbClr val="00FFFF"/>
                </a:highlight>
              </a:rPr>
              <a:t>(</a:t>
            </a:r>
            <a:r>
              <a:rPr lang="en-US">
                <a:highlight>
                  <a:srgbClr val="00FFFF"/>
                </a:highlight>
              </a:rPr>
              <a:t>m15 V m11 V m7 V m3)</a:t>
            </a:r>
            <a:r>
              <a:rPr lang="en-US"/>
              <a:t> V </a:t>
            </a:r>
            <a:r>
              <a:rPr lang="en-US">
                <a:highlight>
                  <a:srgbClr val="00FF00"/>
                </a:highlight>
              </a:rPr>
              <a:t>m10</a:t>
            </a:r>
            <a:r>
              <a:rPr lang="en-US"/>
              <a:t> V </a:t>
            </a:r>
            <a:r>
              <a:rPr lang="en-US">
                <a:highlight>
                  <a:srgbClr val="808000"/>
                </a:highlight>
              </a:rPr>
              <a:t>(m0 V m10)</a:t>
            </a:r>
            <a:r>
              <a:rPr lang="en-US"/>
              <a:t> V </a:t>
            </a:r>
            <a:r>
              <a:rPr lang="en-US">
                <a:highlight>
                  <a:srgbClr val="FFFF00"/>
                </a:highlight>
              </a:rPr>
              <a:t>(m0 V m1 V m4 V m5)</a:t>
            </a:r>
            <a:r>
              <a:rPr lang="en-US"/>
              <a:t> V </a:t>
            </a:r>
            <a:r>
              <a:rPr lang="en-US">
                <a:highlight>
                  <a:srgbClr val="FF00FF"/>
                </a:highlight>
              </a:rPr>
              <a:t>(m1 V m3 V m5 V m7)</a:t>
            </a:r>
            <a:endParaRPr lang="es-ES">
              <a:highlight>
                <a:srgbClr val="FF00FF"/>
              </a:highlight>
            </a:endParaRPr>
          </a:p>
          <a:p>
            <a:endParaRPr lang="es-ES"/>
          </a:p>
          <a:p>
            <a:r>
              <a:rPr lang="es-ES">
                <a:highlight>
                  <a:srgbClr val="00FFFF"/>
                </a:highlight>
              </a:rPr>
              <a:t>x3x4 = </a:t>
            </a:r>
            <a:r>
              <a:rPr lang="en-US">
                <a:highlight>
                  <a:srgbClr val="00FFFF"/>
                </a:highlight>
              </a:rPr>
              <a:t>(x1 x2 x3 x4) ∨ (x1 </a:t>
            </a:r>
            <a:r>
              <a:rPr lang="es-ES">
                <a:highlight>
                  <a:srgbClr val="00FFFF"/>
                </a:highlight>
              </a:rPr>
              <a:t>¯</a:t>
            </a:r>
            <a:r>
              <a:rPr lang="en-US">
                <a:highlight>
                  <a:srgbClr val="00FFFF"/>
                </a:highlight>
              </a:rPr>
              <a:t>x2 x3 x4) ∨ (</a:t>
            </a:r>
            <a:r>
              <a:rPr lang="es-ES">
                <a:highlight>
                  <a:srgbClr val="00FFFF"/>
                </a:highlight>
              </a:rPr>
              <a:t>¯</a:t>
            </a:r>
            <a:r>
              <a:rPr lang="en-US">
                <a:highlight>
                  <a:srgbClr val="00FFFF"/>
                </a:highlight>
              </a:rPr>
              <a:t>x1 x2 x3 x4) ∨ (</a:t>
            </a:r>
            <a:r>
              <a:rPr lang="es-ES">
                <a:highlight>
                  <a:srgbClr val="00FFFF"/>
                </a:highlight>
              </a:rPr>
              <a:t>¯</a:t>
            </a:r>
            <a:r>
              <a:rPr lang="en-US">
                <a:highlight>
                  <a:srgbClr val="00FFFF"/>
                </a:highlight>
              </a:rPr>
              <a:t>x1 </a:t>
            </a:r>
            <a:r>
              <a:rPr lang="es-ES">
                <a:highlight>
                  <a:srgbClr val="00FFFF"/>
                </a:highlight>
              </a:rPr>
              <a:t>¯</a:t>
            </a:r>
            <a:r>
              <a:rPr lang="en-US">
                <a:highlight>
                  <a:srgbClr val="00FFFF"/>
                </a:highlight>
              </a:rPr>
              <a:t>x2 x3 x4)</a:t>
            </a:r>
          </a:p>
          <a:p>
            <a:r>
              <a:rPr lang="en-US">
                <a:highlight>
                  <a:srgbClr val="00FFFF"/>
                </a:highlight>
              </a:rPr>
              <a:t>                    m15                    m11                     m7                      m3</a:t>
            </a:r>
          </a:p>
          <a:p>
            <a:endParaRPr lang="en-US"/>
          </a:p>
          <a:p>
            <a:r>
              <a:rPr lang="es-ES">
                <a:highlight>
                  <a:srgbClr val="808000"/>
                </a:highlight>
              </a:rPr>
              <a:t>¯x2¯x3¯x4 = </a:t>
            </a:r>
            <a:r>
              <a:rPr lang="en-US">
                <a:highlight>
                  <a:srgbClr val="808000"/>
                </a:highlight>
              </a:rPr>
              <a:t>(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x1 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x2</a:t>
            </a:r>
            <a:r>
              <a:rPr lang="es-ES">
                <a:highlight>
                  <a:srgbClr val="808000"/>
                </a:highlight>
              </a:rPr>
              <a:t> ¯</a:t>
            </a:r>
            <a:r>
              <a:rPr lang="en-US">
                <a:highlight>
                  <a:srgbClr val="808000"/>
                </a:highlight>
              </a:rPr>
              <a:t>x3 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x4) ∨ (x1 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x2 x3 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x4)</a:t>
            </a:r>
          </a:p>
          <a:p>
            <a:r>
              <a:rPr lang="en-US">
                <a:highlight>
                  <a:srgbClr val="808000"/>
                </a:highlight>
              </a:rPr>
              <a:t>                                  m0                         m10</a:t>
            </a:r>
          </a:p>
          <a:p>
            <a:r>
              <a:rPr lang="en-US"/>
              <a:t> </a:t>
            </a:r>
          </a:p>
          <a:p>
            <a:r>
              <a:rPr lang="es-ES">
                <a:highlight>
                  <a:srgbClr val="FFFF00"/>
                </a:highlight>
              </a:rPr>
              <a:t>¯x1¯x3 = </a:t>
            </a:r>
            <a:r>
              <a:rPr lang="en-US">
                <a:highlight>
                  <a:srgbClr val="FFFF00"/>
                </a:highlight>
              </a:rPr>
              <a:t>(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x1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x2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x3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x4) ∨ (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x1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x2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x3 x4) ∨ (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x1 x2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x3 </a:t>
            </a:r>
            <a:r>
              <a:rPr lang="es-ES">
                <a:highlight>
                  <a:srgbClr val="FFFF00"/>
                </a:highlight>
              </a:rPr>
              <a:t>¯ </a:t>
            </a:r>
            <a:r>
              <a:rPr lang="en-US">
                <a:highlight>
                  <a:srgbClr val="FFFF00"/>
                </a:highlight>
              </a:rPr>
              <a:t>x4) ∨ (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x1 x2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x3 x4)</a:t>
            </a:r>
          </a:p>
          <a:p>
            <a:r>
              <a:rPr lang="en-US">
                <a:highlight>
                  <a:srgbClr val="FFFF00"/>
                </a:highlight>
              </a:rPr>
              <a:t>                             m0                           m1                          m4                          m5</a:t>
            </a:r>
          </a:p>
          <a:p>
            <a:endParaRPr lang="en-US"/>
          </a:p>
          <a:p>
            <a:r>
              <a:rPr lang="es-ES">
                <a:highlight>
                  <a:srgbClr val="FF00FF"/>
                </a:highlight>
              </a:rPr>
              <a:t>¯x1x4</a:t>
            </a:r>
            <a:r>
              <a:rPr lang="en-US">
                <a:highlight>
                  <a:srgbClr val="FF00FF"/>
                </a:highlight>
              </a:rPr>
              <a:t> = (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x1 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x2 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x3 x4) ∨ (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x1 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x2 x3 x4) ∨ (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x1 x2 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x3 x4) ∨ (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x1 x2 x3 x4)</a:t>
            </a:r>
          </a:p>
          <a:p>
            <a:r>
              <a:rPr lang="en-US">
                <a:highlight>
                  <a:srgbClr val="FF00FF"/>
                </a:highlight>
              </a:rPr>
              <a:t>                         m1                           m3                        m5                       m7</a:t>
            </a:r>
          </a:p>
          <a:p>
            <a:endParaRPr lang="en-US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327B925-ECAD-4372-B448-3DCC628D8470}"/>
              </a:ext>
            </a:extLst>
          </p:cNvPr>
          <p:cNvSpPr txBox="1"/>
          <p:nvPr/>
        </p:nvSpPr>
        <p:spPr>
          <a:xfrm>
            <a:off x="597159" y="4826675"/>
            <a:ext cx="10963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f8(x1,x2,x3,x4) = </a:t>
            </a:r>
            <a:r>
              <a:rPr lang="en-US">
                <a:highlight>
                  <a:srgbClr val="00FFFF"/>
                </a:highlight>
              </a:rPr>
              <a:t>(x1 x2 x3 x4) ∨ (x1 </a:t>
            </a:r>
            <a:r>
              <a:rPr lang="es-ES">
                <a:highlight>
                  <a:srgbClr val="00FFFF"/>
                </a:highlight>
              </a:rPr>
              <a:t>¯</a:t>
            </a:r>
            <a:r>
              <a:rPr lang="en-US">
                <a:highlight>
                  <a:srgbClr val="00FFFF"/>
                </a:highlight>
              </a:rPr>
              <a:t>x2 x3 x4) ∨ (</a:t>
            </a:r>
            <a:r>
              <a:rPr lang="es-ES">
                <a:highlight>
                  <a:srgbClr val="00FFFF"/>
                </a:highlight>
              </a:rPr>
              <a:t>¯</a:t>
            </a:r>
            <a:r>
              <a:rPr lang="en-US">
                <a:highlight>
                  <a:srgbClr val="00FFFF"/>
                </a:highlight>
              </a:rPr>
              <a:t>x1 x2 x3 x4) ∨ (</a:t>
            </a:r>
            <a:r>
              <a:rPr lang="es-ES">
                <a:highlight>
                  <a:srgbClr val="00FFFF"/>
                </a:highlight>
              </a:rPr>
              <a:t>¯</a:t>
            </a:r>
            <a:r>
              <a:rPr lang="en-US">
                <a:highlight>
                  <a:srgbClr val="00FFFF"/>
                </a:highlight>
              </a:rPr>
              <a:t>x1 </a:t>
            </a:r>
            <a:r>
              <a:rPr lang="es-ES">
                <a:highlight>
                  <a:srgbClr val="00FFFF"/>
                </a:highlight>
              </a:rPr>
              <a:t>¯</a:t>
            </a:r>
            <a:r>
              <a:rPr lang="en-US">
                <a:highlight>
                  <a:srgbClr val="00FFFF"/>
                </a:highlight>
              </a:rPr>
              <a:t>x2 x3 x4)</a:t>
            </a:r>
            <a:r>
              <a:rPr lang="en-US"/>
              <a:t> V </a:t>
            </a:r>
            <a:r>
              <a:rPr lang="en-US">
                <a:highlight>
                  <a:srgbClr val="00FF00"/>
                </a:highlight>
              </a:rPr>
              <a:t>(</a:t>
            </a:r>
            <a:r>
              <a:rPr lang="es-ES">
                <a:highlight>
                  <a:srgbClr val="00FF00"/>
                </a:highlight>
              </a:rPr>
              <a:t>x1 ¯x2 x3 ¯x4)</a:t>
            </a:r>
            <a:r>
              <a:rPr lang="es-ES"/>
              <a:t> V </a:t>
            </a:r>
            <a:r>
              <a:rPr lang="en-US">
                <a:highlight>
                  <a:srgbClr val="808000"/>
                </a:highlight>
              </a:rPr>
              <a:t>(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x1 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x2</a:t>
            </a:r>
            <a:r>
              <a:rPr lang="es-ES">
                <a:highlight>
                  <a:srgbClr val="808000"/>
                </a:highlight>
              </a:rPr>
              <a:t> ¯</a:t>
            </a:r>
            <a:r>
              <a:rPr lang="en-US">
                <a:highlight>
                  <a:srgbClr val="808000"/>
                </a:highlight>
              </a:rPr>
              <a:t>x3 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x4) ∨</a:t>
            </a:r>
            <a:r>
              <a:rPr lang="en-US"/>
              <a:t>                                                                    </a:t>
            </a:r>
            <a:r>
              <a:rPr lang="en-US" err="1">
                <a:solidFill>
                  <a:schemeClr val="bg1"/>
                </a:solidFill>
              </a:rPr>
              <a:t>dsdaddasdasdsa</a:t>
            </a:r>
            <a:r>
              <a:rPr lang="en-US">
                <a:highlight>
                  <a:srgbClr val="808000"/>
                </a:highlight>
              </a:rPr>
              <a:t>(x1 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x2 x3 </a:t>
            </a:r>
            <a:r>
              <a:rPr lang="es-ES">
                <a:highlight>
                  <a:srgbClr val="808000"/>
                </a:highlight>
              </a:rPr>
              <a:t>¯</a:t>
            </a:r>
            <a:r>
              <a:rPr lang="en-US">
                <a:highlight>
                  <a:srgbClr val="808000"/>
                </a:highlight>
              </a:rPr>
              <a:t>x4)</a:t>
            </a:r>
            <a:r>
              <a:rPr lang="en-US"/>
              <a:t> V </a:t>
            </a:r>
            <a:r>
              <a:rPr lang="en-US">
                <a:highlight>
                  <a:srgbClr val="FFFF00"/>
                </a:highlight>
              </a:rPr>
              <a:t>(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x1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x2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x3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x4) ∨ (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x1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x2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x3 x4) ∨ (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x1 x2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x3 </a:t>
            </a:r>
            <a:r>
              <a:rPr lang="es-ES">
                <a:highlight>
                  <a:srgbClr val="FFFF00"/>
                </a:highlight>
              </a:rPr>
              <a:t>¯ </a:t>
            </a:r>
            <a:r>
              <a:rPr lang="en-US">
                <a:highlight>
                  <a:srgbClr val="FFFF00"/>
                </a:highlight>
              </a:rPr>
              <a:t>x4) ∨ (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x1 x2 </a:t>
            </a:r>
            <a:r>
              <a:rPr lang="es-ES">
                <a:highlight>
                  <a:srgbClr val="FFFF00"/>
                </a:highlight>
              </a:rPr>
              <a:t>¯</a:t>
            </a:r>
            <a:r>
              <a:rPr lang="en-US">
                <a:highlight>
                  <a:srgbClr val="FFFF00"/>
                </a:highlight>
              </a:rPr>
              <a:t>x3 x4)</a:t>
            </a:r>
            <a:r>
              <a:rPr lang="en-US"/>
              <a:t> V </a:t>
            </a:r>
          </a:p>
          <a:p>
            <a:r>
              <a:rPr lang="en-US" err="1">
                <a:solidFill>
                  <a:schemeClr val="bg1"/>
                </a:solidFill>
              </a:rPr>
              <a:t>ddddddddddddd</a:t>
            </a:r>
            <a:r>
              <a:rPr lang="en-US">
                <a:highlight>
                  <a:srgbClr val="FF00FF"/>
                </a:highlight>
              </a:rPr>
              <a:t>(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x1 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x2 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x3 x4) ∨ (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x1 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x2 x3 x4) ∨ (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x1 x2 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x3 x4) ∨ (</a:t>
            </a:r>
            <a:r>
              <a:rPr lang="es-ES">
                <a:highlight>
                  <a:srgbClr val="FF00FF"/>
                </a:highlight>
              </a:rPr>
              <a:t>¯</a:t>
            </a:r>
            <a:r>
              <a:rPr lang="en-US">
                <a:highlight>
                  <a:srgbClr val="FF00FF"/>
                </a:highlight>
              </a:rPr>
              <a:t>x1 x2 x3 x4)</a:t>
            </a:r>
          </a:p>
          <a:p>
            <a:endParaRPr lang="en-US"/>
          </a:p>
          <a:p>
            <a:r>
              <a:rPr lang="es-ES"/>
              <a:t>f8(x1,x2,x3,x4) = </a:t>
            </a:r>
            <a:r>
              <a:rPr lang="es-ES">
                <a:highlight>
                  <a:srgbClr val="00FFFF"/>
                </a:highlight>
              </a:rPr>
              <a:t>(</a:t>
            </a:r>
            <a:r>
              <a:rPr lang="en-US">
                <a:highlight>
                  <a:srgbClr val="00FFFF"/>
                </a:highlight>
              </a:rPr>
              <a:t>m15 V m11 V m7 V m3)</a:t>
            </a:r>
            <a:r>
              <a:rPr lang="en-US"/>
              <a:t> V </a:t>
            </a:r>
            <a:r>
              <a:rPr lang="en-US">
                <a:highlight>
                  <a:srgbClr val="00FF00"/>
                </a:highlight>
              </a:rPr>
              <a:t>m10</a:t>
            </a:r>
            <a:r>
              <a:rPr lang="en-US"/>
              <a:t> V </a:t>
            </a:r>
            <a:r>
              <a:rPr lang="en-US">
                <a:highlight>
                  <a:srgbClr val="808000"/>
                </a:highlight>
              </a:rPr>
              <a:t>(m0 V m10)</a:t>
            </a:r>
            <a:r>
              <a:rPr lang="en-US"/>
              <a:t> V </a:t>
            </a:r>
            <a:r>
              <a:rPr lang="en-US">
                <a:highlight>
                  <a:srgbClr val="FFFF00"/>
                </a:highlight>
              </a:rPr>
              <a:t>(m0 V m1 V m4 V m5)</a:t>
            </a:r>
            <a:r>
              <a:rPr lang="en-US"/>
              <a:t> V </a:t>
            </a:r>
            <a:r>
              <a:rPr lang="en-US">
                <a:highlight>
                  <a:srgbClr val="FF00FF"/>
                </a:highlight>
              </a:rPr>
              <a:t>(m1 V m3 V m5 V m7)</a:t>
            </a:r>
          </a:p>
          <a:p>
            <a:r>
              <a:rPr lang="en-US"/>
              <a:t>                           = m15 V m11 V m7 V m3 V m10 V m0 V m1 V m4 V m5 </a:t>
            </a:r>
            <a:endParaRPr lang="es-E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CC2A7-F3F7-4F8C-B146-E8B1077113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ADE51A-FC63-4E93-80E8-6F96D683CE73}">
  <ds:schemaRefs>
    <ds:schemaRef ds:uri="468a07fd-8133-444d-9e08-49d6dbf795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D9A9AB-4113-49D6-A91B-7DDB07DEE68A}">
  <ds:schemaRefs>
    <ds:schemaRef ds:uri="468a07fd-8133-444d-9e08-49d6dbf79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Temă Office</vt:lpstr>
      <vt:lpstr>Individual Homework</vt:lpstr>
      <vt:lpstr>Theoretical results: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ALEN-MIHAEL IAGUȚA</dc:creator>
  <cp:revision>1</cp:revision>
  <dcterms:created xsi:type="dcterms:W3CDTF">2021-12-15T07:24:47Z</dcterms:created>
  <dcterms:modified xsi:type="dcterms:W3CDTF">2022-01-05T14:25:49Z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