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57" r:id="rId9"/>
    <p:sldId id="265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8E9BF0-4631-4368-A279-1B06596D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D592573-A0B3-4C56-8A43-717D6577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95A630-E3FC-483B-A33C-988F6ED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02C3161-31AA-4150-BCDF-D64EF423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8FC3DF9-8B12-4312-B226-C4ED46B2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A809B1-42A2-445C-891E-F13B6387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936EEF8-C3FC-4BCD-92EC-47AB77587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0670100-6514-493A-8CAD-6547BAF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1830BC4-A0FB-49FA-A3EE-942E0D6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E62FBA-7145-4E13-8E0C-45CCACFF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10284A99-C7F9-41F4-BFCE-94EA7CC02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8F82A49-03DF-4011-9179-D6A3CB140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7EB1A7-E767-402A-8172-F58DD814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77FE41D-AEC7-42FA-8BCE-8597300E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F5D65F8-69CB-41D9-96A2-314C1A97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E9DF26-633B-41C0-8D9B-F10CF579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146CA94-6FD7-4324-9D6C-92FE2045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660CD19-C3EE-4468-B83D-FADB85DF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69EACF1-902D-4A01-B3DF-65C7E76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1F43210-9C55-48AB-81A1-720847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F1FC91-8542-4227-AC39-9B79D160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1D1BB56-E310-4217-822C-9CBFD0AA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53F7E57-9ADF-46E6-9F60-6508C2AB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CD5B291-A749-4048-A45C-543391B5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0A7849F-76B9-4068-87E3-35DD5A27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EE9DA4-91F0-4E03-8107-E5CEF893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DBED4A-21FD-4A70-B9C3-6D2C7E545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655E8B5-4C05-47A1-BEE8-B89FA275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CD548F1-AF87-4B75-A7DE-FF30C4F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BB7770C-D066-472A-9793-1C79E185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5E6DEB2-09D3-46CA-8633-66AB6F14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488F77-C20D-4B3C-A7E9-9498B1B9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3F6C847-0828-4B70-A38C-B9E2D5B5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6E42498-25AC-4F5C-B0D5-511F411E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B33CF33-1CAA-4E22-8AB0-E9505B09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6B6AC12-EF89-4CF4-81BF-00AA74AD3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D0F279A-E51F-465C-B6C7-74ACB316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56B78CF7-F006-45FC-A69A-00895E86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0C58F74-8258-4DEF-BDC1-F6F8AB97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1A5C32-252B-4436-9005-23DF15F3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44AAF4F-7D20-41F2-874F-DEECF2D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F772ED0-7107-4ED9-9304-B296085F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47A8E55-BC9E-4931-9518-D3058AB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C90E9162-F0EC-45FC-AB50-DCA5A8D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EBE913E4-74C4-4D2A-8837-EAB18117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65A7906-D4C0-4B3B-B649-34ED3B6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5B2AAB-3B72-4749-974E-6395A7D4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7C43E0-DD06-4FED-87D4-9659B8AA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80FBB68-6C1F-4480-8DF3-272FA729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79115ED-CD1B-435B-AE2C-8ADDF33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5085E02-8392-475C-89A0-D96DB636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12639D8-308B-46F3-9F72-20EEB54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45D64C-8CA9-4B98-81AC-5F334DFB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4BEFA3D-6DAE-439F-BB95-886942B1B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CB975A3-8981-4EE5-96E1-EDDC112B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83FA182-5569-4F8C-81B3-F2CF0403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4933B5C-EBA5-437F-9A07-860F92C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66492AD-707C-457B-A29C-CB74414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F5A1EB1-2C43-433E-857C-B9A4FA6B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49DB09-C638-4139-B310-A888DE37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D886B85-FBB6-40C8-A875-61D0C793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46EE-0987-4DD4-B4D5-13B5AEC19D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6B450BD-90EF-4374-A2CE-7DFF64CEE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F224C95-8F25-44DB-98FF-CE988279C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2BE2-FD66-430A-9491-6435A04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6F144-7CB5-4181-8F4C-B76882F6E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E5C69CF-5F43-4DE1-A8BC-75CA1FB4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Iaguța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Alen-Mihael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6F144-7CB5-4181-8F4C-B76882F6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648" y="798990"/>
            <a:ext cx="9144000" cy="111612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F1DC173-B1DF-4FA0-9987-DA1962404141}"/>
              </a:ext>
            </a:extLst>
          </p:cNvPr>
          <p:cNvSpPr txBox="1"/>
          <p:nvPr/>
        </p:nvSpPr>
        <p:spPr>
          <a:xfrm>
            <a:off x="1186648" y="2923308"/>
            <a:ext cx="10478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semantic tableaux method when we need to use a SEMANTIC PROOF  METHOD with a PROPOSITIONAL/PREDICATE LOGIC and it is classified as a  REFUTATION PROOF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adapted to nonstandard logics and it is based on semantic considerations,  it aims to decide consistency and to find all the models of a formula by  decomposing it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subformulas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validity of a formula is proved by CONTRADICTION -&gt; refutation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tăText 8">
            <a:extLst>
              <a:ext uri="{FF2B5EF4-FFF2-40B4-BE49-F238E27FC236}">
                <a16:creationId xmlns:a16="http://schemas.microsoft.com/office/drawing/2014/main" id="{33B33420-72B3-45D8-986C-2B5417F373F2}"/>
              </a:ext>
            </a:extLst>
          </p:cNvPr>
          <p:cNvSpPr txBox="1"/>
          <p:nvPr/>
        </p:nvSpPr>
        <p:spPr>
          <a:xfrm>
            <a:off x="737524" y="2148378"/>
            <a:ext cx="10432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formula U we can associate a semantic tableaux, which is a binary tree having formulas in its nodes and 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the next steps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of the tree is labeled with the initial formula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branch of the tree which contains a formula will be extended with a subtree according to the decomposition rule specific to its class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branches stop in the following cases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Case: if that branch contains a formula and its negation, the branch is marked as 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Case: if all the formulas are already decomposed or if by decomposing the formulas which are not decomposed yet, no new formulas are obtained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D069B61-36E1-4C60-8A88-4DF5E1AB2B6F}"/>
              </a:ext>
            </a:extLst>
          </p:cNvPr>
          <p:cNvSpPr txBox="1"/>
          <p:nvPr/>
        </p:nvSpPr>
        <p:spPr>
          <a:xfrm>
            <a:off x="2570480" y="447040"/>
            <a:ext cx="649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Theoretical</a:t>
            </a:r>
            <a:r>
              <a:rPr lang="en-US" sz="5400" dirty="0"/>
              <a:t> </a:t>
            </a:r>
            <a:r>
              <a:rPr lang="en-US" sz="6000" dirty="0"/>
              <a:t>results</a:t>
            </a:r>
            <a:r>
              <a:rPr lang="en-US" sz="5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1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tăText 8">
            <a:extLst>
              <a:ext uri="{FF2B5EF4-FFF2-40B4-BE49-F238E27FC236}">
                <a16:creationId xmlns:a16="http://schemas.microsoft.com/office/drawing/2014/main" id="{33B33420-72B3-45D8-986C-2B5417F373F2}"/>
              </a:ext>
            </a:extLst>
          </p:cNvPr>
          <p:cNvSpPr txBox="1"/>
          <p:nvPr/>
        </p:nvSpPr>
        <p:spPr>
          <a:xfrm>
            <a:off x="879764" y="1274618"/>
            <a:ext cx="10432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Conjunctive formulas,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consistent only if both of its component sub-formulas are satisfied, are decomposed using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α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Disjunctive formulas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satisfied if one of its component sub-formulas is satisfiable (consistent), are decomposed using </a:t>
            </a:r>
            <a:r>
              <a:rPr lang="el-GR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3D7944D-569E-41A3-B488-77FEF263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49" y="2190627"/>
            <a:ext cx="8049748" cy="1676634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7BC19353-9646-4250-A34C-28E5B9A9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59" y="5049907"/>
            <a:ext cx="807832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6F144-7CB5-4181-8F4C-B76882F6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648" y="798990"/>
            <a:ext cx="9144000" cy="1116120"/>
          </a:xfrm>
        </p:spPr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Statement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E5C69CF-5F43-4DE1-A8BC-75CA1FB4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3287129"/>
            <a:ext cx="10820400" cy="165576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2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Prove that the following formulas are tautologies using the semantic tableaux method: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Distribution of ‘→’ over ‘˅’: (p → q ˅ r) ↔ (p → q) ˅ (p → r)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2B5BD579-48D4-4F02-815F-35FD06BFB2CC}"/>
              </a:ext>
            </a:extLst>
          </p:cNvPr>
          <p:cNvSpPr txBox="1"/>
          <p:nvPr/>
        </p:nvSpPr>
        <p:spPr>
          <a:xfrm>
            <a:off x="2447364" y="2136252"/>
            <a:ext cx="8627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 formula: (p → q ˅ r) ↔ (p → q) ˅ (p → r)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decompose the formula as a conjunction of two implications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 ∧ V</a:t>
            </a:r>
          </a:p>
          <a:p>
            <a:r>
              <a:rPr lang="pt-BR" dirty="0"/>
              <a:t>U = (p → q ∨ r) → (p → q) ∨ (p → r) (going from left to right from the initial formula)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GB" dirty="0"/>
              <a:t>V = </a:t>
            </a:r>
            <a:r>
              <a:rPr lang="pt-BR" dirty="0"/>
              <a:t>(p → q) ∨ (p → r)→(p → q ∨ r) (going from right to left from the initial formula)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tăText 13">
            <a:extLst>
              <a:ext uri="{FF2B5EF4-FFF2-40B4-BE49-F238E27FC236}">
                <a16:creationId xmlns:a16="http://schemas.microsoft.com/office/drawing/2014/main" id="{D3B90100-7624-49DD-938D-3228AB00C241}"/>
              </a:ext>
            </a:extLst>
          </p:cNvPr>
          <p:cNvSpPr txBox="1"/>
          <p:nvPr/>
        </p:nvSpPr>
        <p:spPr>
          <a:xfrm>
            <a:off x="61969" y="-2438"/>
            <a:ext cx="521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 = (p → q ∨ r) → (p → q) ∨ (p → r)</a:t>
            </a:r>
          </a:p>
          <a:p>
            <a:r>
              <a:rPr lang="en-US" dirty="0"/>
              <a:t>¬</a:t>
            </a:r>
            <a:r>
              <a:rPr lang="pt-BR" dirty="0"/>
              <a:t>U = ¬((p → q ∨ r) → (p → q) ∨ (p → r))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ADE006F0-C5E9-426E-B31F-ACB4F619432E}"/>
              </a:ext>
            </a:extLst>
          </p:cNvPr>
          <p:cNvSpPr txBox="1"/>
          <p:nvPr/>
        </p:nvSpPr>
        <p:spPr>
          <a:xfrm>
            <a:off x="195307" y="707916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¬(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(p → (q ∨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) → (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(p → q) ∨ (p →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))    (1)</a:t>
            </a:r>
          </a:p>
          <a:p>
            <a:r>
              <a:rPr lang="en-US" dirty="0">
                <a:solidFill>
                  <a:srgbClr val="334455"/>
                </a:solidFill>
                <a:latin typeface="M Plus 1p"/>
              </a:rPr>
              <a:t>                                |(alpha-rule for (1))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p → (q ∨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(2)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¬(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(p → q)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∨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(p →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)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(3)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|(alpha-rule for (3))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chemeClr val="bg1"/>
                </a:solidFill>
                <a:effectLst/>
                <a:latin typeface="M Plus 1p"/>
              </a:rPr>
              <a:t>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¬(p → q)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(4)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¬(p →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(5)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|(alpha-rule for(5))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(6)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</a:t>
            </a:r>
            <a:r>
              <a:rPr lang="en-US" dirty="0">
                <a:solidFill>
                  <a:srgbClr val="556666"/>
                </a:solidFill>
                <a:latin typeface="-apple-system"/>
              </a:rPr>
              <a:t>7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|(alpha-rule for(4))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(8)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¬q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(9)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</p:txBody>
      </p: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499DBD7C-2484-4892-BC71-F598B0FDE8E8}"/>
              </a:ext>
            </a:extLst>
          </p:cNvPr>
          <p:cNvCxnSpPr>
            <a:cxnSpLocks/>
          </p:cNvCxnSpPr>
          <p:nvPr/>
        </p:nvCxnSpPr>
        <p:spPr>
          <a:xfrm flipH="1">
            <a:off x="1360405" y="5416896"/>
            <a:ext cx="437597" cy="41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FDCB1042-BF16-4417-9136-83F04CA28093}"/>
              </a:ext>
            </a:extLst>
          </p:cNvPr>
          <p:cNvCxnSpPr>
            <a:cxnSpLocks/>
          </p:cNvCxnSpPr>
          <p:nvPr/>
        </p:nvCxnSpPr>
        <p:spPr>
          <a:xfrm>
            <a:off x="2293223" y="5277666"/>
            <a:ext cx="374342" cy="3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B2C05EE5-CED1-41C4-9547-13E6B72CD3B8}"/>
              </a:ext>
            </a:extLst>
          </p:cNvPr>
          <p:cNvSpPr txBox="1"/>
          <p:nvPr/>
        </p:nvSpPr>
        <p:spPr>
          <a:xfrm>
            <a:off x="319868" y="5840057"/>
            <a:ext cx="12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GB" dirty="0">
                <a:highlight>
                  <a:srgbClr val="FFFF00"/>
                </a:highlight>
              </a:rPr>
              <a:t>¬p</a:t>
            </a:r>
            <a:r>
              <a:rPr lang="en-GB" dirty="0"/>
              <a:t> 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(10)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059CFE1A-2612-4744-86B1-6D851823359F}"/>
              </a:ext>
            </a:extLst>
          </p:cNvPr>
          <p:cNvSpPr txBox="1"/>
          <p:nvPr/>
        </p:nvSpPr>
        <p:spPr>
          <a:xfrm>
            <a:off x="652780" y="6275707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97CEC350-859E-40AB-B966-69EB7DC7CF53}"/>
              </a:ext>
            </a:extLst>
          </p:cNvPr>
          <p:cNvSpPr txBox="1"/>
          <p:nvPr/>
        </p:nvSpPr>
        <p:spPr>
          <a:xfrm>
            <a:off x="2807386" y="5440349"/>
            <a:ext cx="17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q ∨ 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(11)</a:t>
            </a:r>
            <a:endParaRPr lang="en-US" dirty="0"/>
          </a:p>
        </p:txBody>
      </p: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1B8EA660-7329-4A55-8E43-E1032F50D5EA}"/>
              </a:ext>
            </a:extLst>
          </p:cNvPr>
          <p:cNvCxnSpPr>
            <a:cxnSpLocks/>
          </p:cNvCxnSpPr>
          <p:nvPr/>
        </p:nvCxnSpPr>
        <p:spPr>
          <a:xfrm flipH="1">
            <a:off x="2699222" y="5835166"/>
            <a:ext cx="339489" cy="35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CB3532A9-D46A-46CC-80CA-34DAC5B3CE17}"/>
              </a:ext>
            </a:extLst>
          </p:cNvPr>
          <p:cNvCxnSpPr>
            <a:cxnSpLocks/>
          </p:cNvCxnSpPr>
          <p:nvPr/>
        </p:nvCxnSpPr>
        <p:spPr>
          <a:xfrm>
            <a:off x="3604418" y="5876385"/>
            <a:ext cx="377216" cy="34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tăText 30">
            <a:extLst>
              <a:ext uri="{FF2B5EF4-FFF2-40B4-BE49-F238E27FC236}">
                <a16:creationId xmlns:a16="http://schemas.microsoft.com/office/drawing/2014/main" id="{F0C0F84A-6BA4-4B81-8F48-79317187AFC2}"/>
              </a:ext>
            </a:extLst>
          </p:cNvPr>
          <p:cNvSpPr txBox="1"/>
          <p:nvPr/>
        </p:nvSpPr>
        <p:spPr>
          <a:xfrm>
            <a:off x="2401535" y="6161103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334455"/>
                </a:solidFill>
                <a:highlight>
                  <a:srgbClr val="FFFF00"/>
                </a:highlight>
                <a:latin typeface="M Plus 1p"/>
              </a:rPr>
              <a:t>q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(12)</a:t>
            </a:r>
            <a:endParaRPr lang="en-US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AD3B783A-3B7B-455A-A82F-FA167A543388}"/>
              </a:ext>
            </a:extLst>
          </p:cNvPr>
          <p:cNvSpPr txBox="1"/>
          <p:nvPr/>
        </p:nvSpPr>
        <p:spPr>
          <a:xfrm>
            <a:off x="2365897" y="64603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33" name="CasetăText 32">
            <a:extLst>
              <a:ext uri="{FF2B5EF4-FFF2-40B4-BE49-F238E27FC236}">
                <a16:creationId xmlns:a16="http://schemas.microsoft.com/office/drawing/2014/main" id="{CBA4D723-F241-4AF8-8AC9-927672388815}"/>
              </a:ext>
            </a:extLst>
          </p:cNvPr>
          <p:cNvSpPr txBox="1"/>
          <p:nvPr/>
        </p:nvSpPr>
        <p:spPr>
          <a:xfrm>
            <a:off x="3939931" y="6150084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(13)</a:t>
            </a:r>
            <a:endParaRPr lang="en-US" dirty="0"/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1B3FF53C-A62A-43BD-9C1F-5D35B4D65A53}"/>
              </a:ext>
            </a:extLst>
          </p:cNvPr>
          <p:cNvSpPr txBox="1"/>
          <p:nvPr/>
        </p:nvSpPr>
        <p:spPr>
          <a:xfrm>
            <a:off x="3981634" y="6460373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88C4D65D-C28B-4C4A-8CAE-B1C22D098684}"/>
              </a:ext>
            </a:extLst>
          </p:cNvPr>
          <p:cNvSpPr txBox="1"/>
          <p:nvPr/>
        </p:nvSpPr>
        <p:spPr>
          <a:xfrm>
            <a:off x="6918841" y="-2439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 = </a:t>
            </a:r>
            <a:r>
              <a:rPr lang="pt-BR" dirty="0"/>
              <a:t>(p → q) ∨ (p → r)→(p → q ∨ r)</a:t>
            </a:r>
          </a:p>
          <a:p>
            <a:r>
              <a:rPr lang="pt-BR" dirty="0"/>
              <a:t> </a:t>
            </a:r>
            <a:r>
              <a:rPr lang="en-US" dirty="0"/>
              <a:t>¬V = ¬</a:t>
            </a:r>
            <a:r>
              <a:rPr lang="pt-BR" dirty="0"/>
              <a:t>((p → q) ∨ (p → r)→(p → q ∨ r))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DC153AEE-2B75-4558-B5B2-6930EFE36389}"/>
              </a:ext>
            </a:extLst>
          </p:cNvPr>
          <p:cNvSpPr txBox="1"/>
          <p:nvPr/>
        </p:nvSpPr>
        <p:spPr>
          <a:xfrm>
            <a:off x="553646" y="5360881"/>
            <a:ext cx="1926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(beta-rule for(2))</a:t>
            </a: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45D30732-8401-4F4B-BDA6-F3ED9E647287}"/>
              </a:ext>
            </a:extLst>
          </p:cNvPr>
          <p:cNvSpPr txBox="1"/>
          <p:nvPr/>
        </p:nvSpPr>
        <p:spPr>
          <a:xfrm>
            <a:off x="2365897" y="519672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for(2))</a:t>
            </a:r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46E3BF89-3B6E-4B4A-A854-3D4AB818D4F3}"/>
              </a:ext>
            </a:extLst>
          </p:cNvPr>
          <p:cNvSpPr txBox="1"/>
          <p:nvPr/>
        </p:nvSpPr>
        <p:spPr>
          <a:xfrm>
            <a:off x="3981634" y="591281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for(11))</a:t>
            </a:r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FEFDE969-44C5-4425-8BD7-4161B196B734}"/>
              </a:ext>
            </a:extLst>
          </p:cNvPr>
          <p:cNvSpPr txBox="1"/>
          <p:nvPr/>
        </p:nvSpPr>
        <p:spPr>
          <a:xfrm>
            <a:off x="1666723" y="588730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for(11))</a:t>
            </a:r>
          </a:p>
        </p:txBody>
      </p:sp>
      <p:sp>
        <p:nvSpPr>
          <p:cNvPr id="38" name="CasetăText 37">
            <a:extLst>
              <a:ext uri="{FF2B5EF4-FFF2-40B4-BE49-F238E27FC236}">
                <a16:creationId xmlns:a16="http://schemas.microsoft.com/office/drawing/2014/main" id="{B7BED693-2953-47EF-8EB5-D8A590BE8AD4}"/>
              </a:ext>
            </a:extLst>
          </p:cNvPr>
          <p:cNvSpPr txBox="1"/>
          <p:nvPr/>
        </p:nvSpPr>
        <p:spPr>
          <a:xfrm>
            <a:off x="6769484" y="651936"/>
            <a:ext cx="4119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¬((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(p → q) ∨ (p →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) →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(p → (q ∨ r))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) (1)</a:t>
            </a:r>
          </a:p>
          <a:p>
            <a:r>
              <a:rPr lang="en-US" dirty="0">
                <a:solidFill>
                  <a:srgbClr val="334455"/>
                </a:solidFill>
                <a:latin typeface="M Plus 1p"/>
              </a:rPr>
              <a:t>                                   |(alpha-rule for (1))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(p → q) ∨ (p →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(2)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¬(p → (q ∨ r))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(3)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  |(alpha-rule for (3))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(4)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¬(q ∨ r)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(5)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  |(alpha-rule for (5))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¬q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(6)</a:t>
            </a: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                              |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                          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00FFFF"/>
                </a:highlight>
                <a:latin typeface="M Plus 1p"/>
              </a:rPr>
              <a:t>¬r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                           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(7)</a:t>
            </a:r>
            <a:endParaRPr lang="en-US" b="0" i="0" dirty="0">
              <a:solidFill>
                <a:srgbClr val="29304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1" name="CasetăText 40">
            <a:extLst>
              <a:ext uri="{FF2B5EF4-FFF2-40B4-BE49-F238E27FC236}">
                <a16:creationId xmlns:a16="http://schemas.microsoft.com/office/drawing/2014/main" id="{DEE21D9C-47FA-4DD2-AF83-E3DFB2041387}"/>
              </a:ext>
            </a:extLst>
          </p:cNvPr>
          <p:cNvSpPr txBox="1"/>
          <p:nvPr/>
        </p:nvSpPr>
        <p:spPr>
          <a:xfrm>
            <a:off x="6918841" y="436348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for(2))</a:t>
            </a:r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41E546BD-B46D-463B-9440-5564F4EA3690}"/>
              </a:ext>
            </a:extLst>
          </p:cNvPr>
          <p:cNvSpPr txBox="1"/>
          <p:nvPr/>
        </p:nvSpPr>
        <p:spPr>
          <a:xfrm>
            <a:off x="9314337" y="440896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for(2))</a:t>
            </a:r>
          </a:p>
        </p:txBody>
      </p:sp>
      <p:cxnSp>
        <p:nvCxnSpPr>
          <p:cNvPr id="43" name="Conector drept cu săgeată 42">
            <a:extLst>
              <a:ext uri="{FF2B5EF4-FFF2-40B4-BE49-F238E27FC236}">
                <a16:creationId xmlns:a16="http://schemas.microsoft.com/office/drawing/2014/main" id="{EB03B7AD-44FD-4791-9287-3BAA2BC1B2A1}"/>
              </a:ext>
            </a:extLst>
          </p:cNvPr>
          <p:cNvCxnSpPr>
            <a:cxnSpLocks/>
          </p:cNvCxnSpPr>
          <p:nvPr/>
        </p:nvCxnSpPr>
        <p:spPr>
          <a:xfrm flipH="1">
            <a:off x="7141245" y="4342631"/>
            <a:ext cx="1599463" cy="79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>
            <a:extLst>
              <a:ext uri="{FF2B5EF4-FFF2-40B4-BE49-F238E27FC236}">
                <a16:creationId xmlns:a16="http://schemas.microsoft.com/office/drawing/2014/main" id="{68B38B8D-10D2-4B51-B62B-06A49E141887}"/>
              </a:ext>
            </a:extLst>
          </p:cNvPr>
          <p:cNvCxnSpPr>
            <a:cxnSpLocks/>
          </p:cNvCxnSpPr>
          <p:nvPr/>
        </p:nvCxnSpPr>
        <p:spPr>
          <a:xfrm>
            <a:off x="8772382" y="4351200"/>
            <a:ext cx="1427825" cy="85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tăText 44">
            <a:extLst>
              <a:ext uri="{FF2B5EF4-FFF2-40B4-BE49-F238E27FC236}">
                <a16:creationId xmlns:a16="http://schemas.microsoft.com/office/drawing/2014/main" id="{4194FB35-1AE7-4D2E-BBE7-5A83A147B914}"/>
              </a:ext>
            </a:extLst>
          </p:cNvPr>
          <p:cNvSpPr txBox="1"/>
          <p:nvPr/>
        </p:nvSpPr>
        <p:spPr>
          <a:xfrm>
            <a:off x="6610800" y="5204752"/>
            <a:ext cx="132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p → q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(8)</a:t>
            </a:r>
            <a:endParaRPr lang="en-US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15416DC-E953-4487-9B81-54717AE52B20}"/>
              </a:ext>
            </a:extLst>
          </p:cNvPr>
          <p:cNvSpPr txBox="1"/>
          <p:nvPr/>
        </p:nvSpPr>
        <p:spPr>
          <a:xfrm>
            <a:off x="9419847" y="5222890"/>
            <a:ext cx="14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6666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334455"/>
                </a:solidFill>
                <a:highlight>
                  <a:srgbClr val="FFFF00"/>
                </a:highlight>
                <a:latin typeface="M Plus 1p"/>
              </a:rPr>
              <a:t>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 → 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(9)</a:t>
            </a:r>
            <a:endParaRPr lang="en-US" dirty="0"/>
          </a:p>
        </p:txBody>
      </p:sp>
      <p:cxnSp>
        <p:nvCxnSpPr>
          <p:cNvPr id="47" name="Conector drept cu săgeată 46">
            <a:extLst>
              <a:ext uri="{FF2B5EF4-FFF2-40B4-BE49-F238E27FC236}">
                <a16:creationId xmlns:a16="http://schemas.microsoft.com/office/drawing/2014/main" id="{83DAB8B8-2151-45E9-B0B9-DA551BC7D784}"/>
              </a:ext>
            </a:extLst>
          </p:cNvPr>
          <p:cNvCxnSpPr>
            <a:cxnSpLocks/>
          </p:cNvCxnSpPr>
          <p:nvPr/>
        </p:nvCxnSpPr>
        <p:spPr>
          <a:xfrm flipH="1">
            <a:off x="6718075" y="5660055"/>
            <a:ext cx="470517" cy="4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rept cu săgeată 47">
            <a:extLst>
              <a:ext uri="{FF2B5EF4-FFF2-40B4-BE49-F238E27FC236}">
                <a16:creationId xmlns:a16="http://schemas.microsoft.com/office/drawing/2014/main" id="{929830C0-CEFE-440E-84A1-66B16A5EBE73}"/>
              </a:ext>
            </a:extLst>
          </p:cNvPr>
          <p:cNvCxnSpPr>
            <a:cxnSpLocks/>
          </p:cNvCxnSpPr>
          <p:nvPr/>
        </p:nvCxnSpPr>
        <p:spPr>
          <a:xfrm>
            <a:off x="7179713" y="5669109"/>
            <a:ext cx="506028" cy="4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F77A43CE-749C-4760-8F8D-1F5764E06EDE}"/>
              </a:ext>
            </a:extLst>
          </p:cNvPr>
          <p:cNvCxnSpPr>
            <a:cxnSpLocks/>
          </p:cNvCxnSpPr>
          <p:nvPr/>
        </p:nvCxnSpPr>
        <p:spPr>
          <a:xfrm flipH="1">
            <a:off x="9569288" y="5696934"/>
            <a:ext cx="470517" cy="4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F3452FBC-2581-47E9-B54F-8C890825A0A0}"/>
              </a:ext>
            </a:extLst>
          </p:cNvPr>
          <p:cNvCxnSpPr>
            <a:cxnSpLocks/>
          </p:cNvCxnSpPr>
          <p:nvPr/>
        </p:nvCxnSpPr>
        <p:spPr>
          <a:xfrm>
            <a:off x="10039805" y="5685955"/>
            <a:ext cx="506028" cy="4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tăText 50">
            <a:extLst>
              <a:ext uri="{FF2B5EF4-FFF2-40B4-BE49-F238E27FC236}">
                <a16:creationId xmlns:a16="http://schemas.microsoft.com/office/drawing/2014/main" id="{F3B79773-3F3F-434E-8988-3B06E08096B9}"/>
              </a:ext>
            </a:extLst>
          </p:cNvPr>
          <p:cNvSpPr txBox="1"/>
          <p:nvPr/>
        </p:nvSpPr>
        <p:spPr>
          <a:xfrm>
            <a:off x="7432727" y="6198429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q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(11)</a:t>
            </a:r>
            <a:endParaRPr lang="en-US" dirty="0"/>
          </a:p>
        </p:txBody>
      </p:sp>
      <p:sp>
        <p:nvSpPr>
          <p:cNvPr id="52" name="CasetăText 51">
            <a:extLst>
              <a:ext uri="{FF2B5EF4-FFF2-40B4-BE49-F238E27FC236}">
                <a16:creationId xmlns:a16="http://schemas.microsoft.com/office/drawing/2014/main" id="{FB31DC01-7CDA-4203-B0A3-AA651AB6FF44}"/>
              </a:ext>
            </a:extLst>
          </p:cNvPr>
          <p:cNvSpPr txBox="1"/>
          <p:nvPr/>
        </p:nvSpPr>
        <p:spPr>
          <a:xfrm>
            <a:off x="8833920" y="6198640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¬p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(12)</a:t>
            </a:r>
            <a:endParaRPr lang="en-US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90163602-D6E5-4377-940F-54E0EE8747FA}"/>
              </a:ext>
            </a:extLst>
          </p:cNvPr>
          <p:cNvSpPr txBox="1"/>
          <p:nvPr/>
        </p:nvSpPr>
        <p:spPr>
          <a:xfrm>
            <a:off x="7625073" y="6544361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54" name="CasetăText 53">
            <a:extLst>
              <a:ext uri="{FF2B5EF4-FFF2-40B4-BE49-F238E27FC236}">
                <a16:creationId xmlns:a16="http://schemas.microsoft.com/office/drawing/2014/main" id="{B9E0A74F-B5D4-4D34-8375-B233E1AB050E}"/>
              </a:ext>
            </a:extLst>
          </p:cNvPr>
          <p:cNvSpPr txBox="1"/>
          <p:nvPr/>
        </p:nvSpPr>
        <p:spPr>
          <a:xfrm>
            <a:off x="9189025" y="6552066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55" name="CasetăText 54">
            <a:extLst>
              <a:ext uri="{FF2B5EF4-FFF2-40B4-BE49-F238E27FC236}">
                <a16:creationId xmlns:a16="http://schemas.microsoft.com/office/drawing/2014/main" id="{48CDD4F2-10C6-4998-BB6B-C6155066A7B0}"/>
              </a:ext>
            </a:extLst>
          </p:cNvPr>
          <p:cNvSpPr txBox="1"/>
          <p:nvPr/>
        </p:nvSpPr>
        <p:spPr>
          <a:xfrm>
            <a:off x="10386033" y="6502352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56" name="CasetăText 55">
            <a:extLst>
              <a:ext uri="{FF2B5EF4-FFF2-40B4-BE49-F238E27FC236}">
                <a16:creationId xmlns:a16="http://schemas.microsoft.com/office/drawing/2014/main" id="{F39D4471-04FB-4838-AB04-D4E18A5BF470}"/>
              </a:ext>
            </a:extLst>
          </p:cNvPr>
          <p:cNvSpPr txBox="1"/>
          <p:nvPr/>
        </p:nvSpPr>
        <p:spPr>
          <a:xfrm>
            <a:off x="6104605" y="6188589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¬p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(10)</a:t>
            </a:r>
            <a:endParaRPr lang="en-US" dirty="0"/>
          </a:p>
        </p:txBody>
      </p:sp>
      <p:sp>
        <p:nvSpPr>
          <p:cNvPr id="57" name="CasetăText 56">
            <a:extLst>
              <a:ext uri="{FF2B5EF4-FFF2-40B4-BE49-F238E27FC236}">
                <a16:creationId xmlns:a16="http://schemas.microsoft.com/office/drawing/2014/main" id="{E06BBE4A-1790-45E2-AC4F-47F05AA1FECF}"/>
              </a:ext>
            </a:extLst>
          </p:cNvPr>
          <p:cNvSpPr txBox="1"/>
          <p:nvPr/>
        </p:nvSpPr>
        <p:spPr>
          <a:xfrm>
            <a:off x="6391653" y="6525676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ⓧ</a:t>
            </a:r>
            <a:endParaRPr lang="en-US" dirty="0"/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7C9E3D18-40C9-41A5-A77C-AA62602EEBE8}"/>
              </a:ext>
            </a:extLst>
          </p:cNvPr>
          <p:cNvSpPr txBox="1"/>
          <p:nvPr/>
        </p:nvSpPr>
        <p:spPr>
          <a:xfrm>
            <a:off x="10133759" y="6198429"/>
            <a:ext cx="112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highlight>
                  <a:srgbClr val="FFFF00"/>
                </a:highlight>
                <a:latin typeface="M Plus 1p"/>
              </a:rPr>
              <a:t>r</a:t>
            </a:r>
            <a:r>
              <a:rPr lang="en-US" b="0" i="0" u="none" strike="noStrike" dirty="0">
                <a:solidFill>
                  <a:srgbClr val="334455"/>
                </a:solidFill>
                <a:effectLst/>
                <a:latin typeface="M Plus 1p"/>
              </a:rPr>
              <a:t>  </a:t>
            </a:r>
            <a:r>
              <a:rPr lang="en-US" b="0" i="0" dirty="0">
                <a:solidFill>
                  <a:srgbClr val="556666"/>
                </a:solidFill>
                <a:effectLst/>
                <a:latin typeface="-apple-system"/>
              </a:rPr>
              <a:t>(13)</a:t>
            </a:r>
            <a:endParaRPr lang="en-US" dirty="0"/>
          </a:p>
        </p:txBody>
      </p:sp>
      <p:sp>
        <p:nvSpPr>
          <p:cNvPr id="61" name="CasetăText 60">
            <a:extLst>
              <a:ext uri="{FF2B5EF4-FFF2-40B4-BE49-F238E27FC236}">
                <a16:creationId xmlns:a16="http://schemas.microsoft.com/office/drawing/2014/main" id="{EED43981-3C7C-4EEB-BD27-AB34AD7996F9}"/>
              </a:ext>
            </a:extLst>
          </p:cNvPr>
          <p:cNvSpPr txBox="1"/>
          <p:nvPr/>
        </p:nvSpPr>
        <p:spPr>
          <a:xfrm>
            <a:off x="7377274" y="561557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for(8))</a:t>
            </a:r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FB46E8DC-CCF8-4A97-9D62-B276387DB36C}"/>
              </a:ext>
            </a:extLst>
          </p:cNvPr>
          <p:cNvSpPr txBox="1"/>
          <p:nvPr/>
        </p:nvSpPr>
        <p:spPr>
          <a:xfrm>
            <a:off x="5645789" y="565417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for(8))</a:t>
            </a:r>
          </a:p>
        </p:txBody>
      </p:sp>
      <p:sp>
        <p:nvSpPr>
          <p:cNvPr id="63" name="CasetăText 62">
            <a:extLst>
              <a:ext uri="{FF2B5EF4-FFF2-40B4-BE49-F238E27FC236}">
                <a16:creationId xmlns:a16="http://schemas.microsoft.com/office/drawing/2014/main" id="{330522A7-A940-4C66-9039-380A57944E4F}"/>
              </a:ext>
            </a:extLst>
          </p:cNvPr>
          <p:cNvSpPr txBox="1"/>
          <p:nvPr/>
        </p:nvSpPr>
        <p:spPr>
          <a:xfrm>
            <a:off x="10292819" y="565782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for(9))</a:t>
            </a:r>
          </a:p>
        </p:txBody>
      </p:sp>
      <p:sp>
        <p:nvSpPr>
          <p:cNvPr id="64" name="CasetăText 63">
            <a:extLst>
              <a:ext uri="{FF2B5EF4-FFF2-40B4-BE49-F238E27FC236}">
                <a16:creationId xmlns:a16="http://schemas.microsoft.com/office/drawing/2014/main" id="{10E55180-B21F-4D85-960E-F01B0D27CBC7}"/>
              </a:ext>
            </a:extLst>
          </p:cNvPr>
          <p:cNvSpPr txBox="1"/>
          <p:nvPr/>
        </p:nvSpPr>
        <p:spPr>
          <a:xfrm>
            <a:off x="8693789" y="575346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(beta-rule for(9))</a:t>
            </a:r>
          </a:p>
        </p:txBody>
      </p:sp>
    </p:spTree>
    <p:extLst>
      <p:ext uri="{BB962C8B-B14F-4D97-AF65-F5344CB8AC3E}">
        <p14:creationId xmlns:p14="http://schemas.microsoft.com/office/powerpoint/2010/main" val="19249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4" grpId="0"/>
      <p:bldP spid="12" grpId="0"/>
      <p:bldP spid="29" grpId="0"/>
      <p:bldP spid="35" grpId="0"/>
      <p:bldP spid="36" grpId="0"/>
      <p:bldP spid="41" grpId="0"/>
      <p:bldP spid="42" grpId="0"/>
      <p:bldP spid="53" grpId="0"/>
      <p:bldP spid="54" grpId="0"/>
      <p:bldP spid="57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tăText 23">
            <a:extLst>
              <a:ext uri="{FF2B5EF4-FFF2-40B4-BE49-F238E27FC236}">
                <a16:creationId xmlns:a16="http://schemas.microsoft.com/office/drawing/2014/main" id="{17E3B5EA-5344-4026-BDCF-F2A645ED513B}"/>
              </a:ext>
            </a:extLst>
          </p:cNvPr>
          <p:cNvSpPr txBox="1"/>
          <p:nvPr/>
        </p:nvSpPr>
        <p:spPr>
          <a:xfrm>
            <a:off x="6213113" y="1087170"/>
            <a:ext cx="4689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tableaux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closed, meaning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is inconsistent and V is valid.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8368AE18-6130-4CDA-B94E-8DA8057A2BF6}"/>
              </a:ext>
            </a:extLst>
          </p:cNvPr>
          <p:cNvSpPr txBox="1"/>
          <p:nvPr/>
        </p:nvSpPr>
        <p:spPr>
          <a:xfrm>
            <a:off x="1036320" y="1087170"/>
            <a:ext cx="4689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tableaux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closed, meaning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is inconsistent and U is valid.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u 1">
            <a:extLst>
              <a:ext uri="{FF2B5EF4-FFF2-40B4-BE49-F238E27FC236}">
                <a16:creationId xmlns:a16="http://schemas.microsoft.com/office/drawing/2014/main" id="{EB289765-D5A7-4D73-AD05-3D878BD3C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5777"/>
            <a:ext cx="9144000" cy="1116120"/>
          </a:xfrm>
        </p:spPr>
        <p:txBody>
          <a:bodyPr>
            <a:normAutofit fontScale="90000"/>
          </a:bodyPr>
          <a:lstStyle/>
          <a:p>
            <a:r>
              <a:rPr lang="en-US" dirty="0"/>
              <a:t>Since U and V are valid, then the distribution of „-&gt;” over „\/” formula is a tautology</a:t>
            </a:r>
          </a:p>
        </p:txBody>
      </p:sp>
    </p:spTree>
    <p:extLst>
      <p:ext uri="{BB962C8B-B14F-4D97-AF65-F5344CB8AC3E}">
        <p14:creationId xmlns:p14="http://schemas.microsoft.com/office/powerpoint/2010/main" val="17266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6F144-7CB5-4181-8F4C-B76882F6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9616" y="339570"/>
            <a:ext cx="9144000" cy="11161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9F1E9EA-5DF2-4408-AEBE-439519D60EC5}"/>
              </a:ext>
            </a:extLst>
          </p:cNvPr>
          <p:cNvSpPr txBox="1"/>
          <p:nvPr/>
        </p:nvSpPr>
        <p:spPr>
          <a:xfrm>
            <a:off x="1037107" y="2535730"/>
            <a:ext cx="6200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Tableaux method is a refutation proof method therefore: if you have a theory X, then if the opposite of theory X is false, theory X is true</a:t>
            </a:r>
          </a:p>
          <a:p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8EE58FD-2C8F-49A8-B458-6E5B12F81978}"/>
              </a:ext>
            </a:extLst>
          </p:cNvPr>
          <p:cNvSpPr txBox="1"/>
          <p:nvPr/>
        </p:nvSpPr>
        <p:spPr>
          <a:xfrm>
            <a:off x="9569885" y="61313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Iagu</a:t>
            </a:r>
            <a:r>
              <a:rPr lang="ro-RO" dirty="0"/>
              <a:t>ța </a:t>
            </a:r>
            <a:r>
              <a:rPr lang="ro-RO" dirty="0" err="1"/>
              <a:t>Alen-Mihael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F2F2CF-C159-45FF-85AB-FAA15BE0DCFF}"/>
</file>

<file path=customXml/itemProps2.xml><?xml version="1.0" encoding="utf-8"?>
<ds:datastoreItem xmlns:ds="http://schemas.openxmlformats.org/officeDocument/2006/customXml" ds:itemID="{0ADC198B-341E-4194-A04D-D7C173680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14E34-9155-4F3C-9F05-36B490DC0110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e4d6302e-f625-438b-9e92-12400038f509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2780a60-d0dd-4258-b065-a00abe5f9a2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934</Words>
  <Application>Microsoft Office PowerPoint</Application>
  <PresentationFormat>Ecran lat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Google Sans</vt:lpstr>
      <vt:lpstr>M Plus 1p</vt:lpstr>
      <vt:lpstr>Times New Roman</vt:lpstr>
      <vt:lpstr>Temă Office</vt:lpstr>
      <vt:lpstr>Individual Homework</vt:lpstr>
      <vt:lpstr>Theory:</vt:lpstr>
      <vt:lpstr>Prezentare PowerPoint</vt:lpstr>
      <vt:lpstr>Prezentare PowerPoint</vt:lpstr>
      <vt:lpstr>Problem Statement:</vt:lpstr>
      <vt:lpstr>Prezentare PowerPoint</vt:lpstr>
      <vt:lpstr>Prezentare PowerPoint</vt:lpstr>
      <vt:lpstr>Since U and V are valid, then the distribution of „-&gt;” over „\/” formula is a tautology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ALEN-MIHAEL IAGUTA</dc:creator>
  <cp:lastModifiedBy>ALEN-MIHAEL IAGUTA</cp:lastModifiedBy>
  <cp:revision>3</cp:revision>
  <dcterms:created xsi:type="dcterms:W3CDTF">2021-11-09T19:58:11Z</dcterms:created>
  <dcterms:modified xsi:type="dcterms:W3CDTF">2021-11-24T00:36:17Z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