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82" r:id="rId3"/>
    <p:sldId id="303" r:id="rId4"/>
    <p:sldId id="299" r:id="rId5"/>
    <p:sldId id="300" r:id="rId6"/>
    <p:sldId id="301" r:id="rId7"/>
    <p:sldId id="302" r:id="rId8"/>
    <p:sldId id="304" r:id="rId9"/>
    <p:sldId id="305" r:id="rId10"/>
    <p:sldId id="283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F3029-C594-41AA-BCCD-37B35AB2D9F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676EB-0DB9-4FDA-AC3B-CA12091D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8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noProof="1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0193B-564F-4854-8A52-728F3FB19C85}" type="slidenum">
              <a:rPr kumimoji="0" lang="ro-RO" sz="1200" b="0" i="0" u="none" strike="noStrike" kern="1200" cap="none" spc="0" normalizeH="0" baseline="0" noProof="1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o-RO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49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noProof="1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0193B-564F-4854-8A52-728F3FB19C85}" type="slidenum">
              <a:rPr kumimoji="0" lang="ro-RO" sz="1200" b="0" i="0" u="none" strike="noStrike" kern="1200" cap="none" spc="0" normalizeH="0" baseline="0" noProof="1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o-RO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33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noProof="1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0193B-564F-4854-8A52-728F3FB19C85}" type="slidenum">
              <a:rPr kumimoji="0" lang="ro-RO" sz="1200" b="0" i="0" u="none" strike="noStrike" kern="1200" cap="none" spc="0" normalizeH="0" baseline="0" noProof="1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o-RO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77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1D8C-B67B-4AFD-AD54-7520DCA80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1EDB5-CB5F-4137-8CE7-95EFD035F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4F93F-0E08-4235-9BBE-0946527D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ADF-C5D2-4F12-A216-CCC745781AB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27B95-5DC2-44CF-8035-19EF9503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7655-6CD3-4BE3-AB02-485A9C38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2BE-507E-48F5-8434-A46B8A7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7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9593-6F3A-44B6-92BC-A872C5F7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3ACBD-8D86-48D6-8206-7D425C0B6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2615-05B1-41ED-879A-5FAA22FC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ADF-C5D2-4F12-A216-CCC745781AB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8FB12-7B0B-4CB9-84AA-C13C88A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52CC-915E-40E4-A374-3A7D44CA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2BE-507E-48F5-8434-A46B8A7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1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869EA-8FC0-4230-8D69-F3E169ABA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136A7-6583-4B0A-AC70-DC8EC5199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14822-F2ED-4DAC-8155-46150965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ADF-C5D2-4F12-A216-CCC745781AB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3080E-9EA4-41FE-890D-07C93A9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BA376-11A0-4C0A-B2FB-3200F0FA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2BE-507E-48F5-8434-A46B8A7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55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5DD8-2773-430D-807D-96E07D85A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93636-F826-4C2B-80F8-E273D62D0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41107-82B5-4645-9D55-26F78E3A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961-79A6-498F-8E7F-1E7F61FA114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22205-75DC-4110-A8F5-BFE0AD01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2216-A433-4DD1-BBB2-1DFF7DB6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B11-538A-4B0F-B47C-5FAB5968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78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068-359A-41FD-942A-A97FF467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3435-71A9-488A-AF22-7D564E66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8043-C215-4857-8007-56F65D56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961-79A6-498F-8E7F-1E7F61FA114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78CC-30E2-4C36-B61E-EB78498C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ECD2C-2F86-4CC0-BC4B-8FDC1BA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B11-538A-4B0F-B47C-5FAB5968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3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F2CB-FE8F-45DF-8D48-C239CE4E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C8FC4-9E02-4FC2-8141-99F05068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D8B9-0B06-4BB1-8B7E-046A60A5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961-79A6-498F-8E7F-1E7F61FA114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D5AC7-716E-43EE-81B0-5ADA2847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B40E-A643-45EC-9C72-9010AA73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B11-538A-4B0F-B47C-5FAB5968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6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F9F6-9534-496F-A986-BFCE8E76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B91A-F005-4EEE-91D6-F7E0AE760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65261-5D19-42D5-83DE-357F35DC3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DD4A3-2F7E-4EE3-B7F3-12CB1D3B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961-79A6-498F-8E7F-1E7F61FA114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E7E03-5766-4ABB-AFF4-D60E331D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C346E-5AAB-470C-BD96-4B643466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B11-538A-4B0F-B47C-5FAB5968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92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1308-90C7-4BF6-9FB1-6D878F9B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B67D2-BD8F-40BC-9200-32DB0C33B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18452-A448-4928-8242-47A41B267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66D9F-3B79-49A6-B949-8A470AB86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CDA17-7D62-45F7-A201-3D91397D3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6022C-9AFD-4CB6-88EA-E7AE25C9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961-79A6-498F-8E7F-1E7F61FA114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C4944-BF93-4E9E-B579-8E496222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BA10C-4DF8-442A-893A-70662E64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B11-538A-4B0F-B47C-5FAB5968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8D92-25F7-44EB-B6AF-A1B10B04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CA34B-6704-4FA1-BCC9-FBD03536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961-79A6-498F-8E7F-1E7F61FA114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3D896-5AF7-4BB7-9392-6F208C36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A9F01-106F-4CB1-8E6B-BA396345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B11-538A-4B0F-B47C-5FAB5968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6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47458-6CAE-4864-8E72-466C30FB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961-79A6-498F-8E7F-1E7F61FA114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ADA42-10AE-4682-98A2-0E7C6CF2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E793B-29EC-4ED2-A118-021B5EA6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B11-538A-4B0F-B47C-5FAB5968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8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754F-B577-4E8B-994E-3AD54139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1655E-D907-4E4E-90BF-DBAA0EACA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88B9-06BA-4AD2-8EE5-5DA1850E9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A676E-B380-446A-9AB1-1804DFC6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961-79A6-498F-8E7F-1E7F61FA114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6135F-AF1E-41DA-B3F9-D4A6EAC2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04706-F04F-4875-A714-6D892CF8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B11-538A-4B0F-B47C-5FAB5968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0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CBC2-CCF1-46FC-AF3D-B457C1DC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27ED-29E7-491E-9E8D-E69E894B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AC5D7-549E-453D-BD59-AF269EF8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ADF-C5D2-4F12-A216-CCC745781AB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0627-92DC-4993-85BE-186A8048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7D4CC-8636-4367-A0CA-1ED18B38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2BE-507E-48F5-8434-A46B8A7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04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0616-5C60-482C-BBA5-E199F747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1F2EC-3BDB-46F4-B1D9-B313003C5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3CD33-BC4D-4568-8C17-1462A0A58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B8D8B-597F-4C6B-A054-E9821A6E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961-79A6-498F-8E7F-1E7F61FA114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76B56-AD54-4022-8656-8F230F99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7F37D-5A71-4694-A631-D16F818F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B11-538A-4B0F-B47C-5FAB5968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42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E3B3-69A6-4A60-AB4E-2A32E81E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88F64-171A-47E0-B36D-3E60E8BAB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BFFF-7819-4B01-AE8E-93836BF4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961-79A6-498F-8E7F-1E7F61FA114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08CAD-15B1-4FEF-8142-5FFBBA19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D733-0D7F-44C7-80BD-6B483D4B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B11-538A-4B0F-B47C-5FAB5968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81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EB4BF-7032-4831-84B2-58E362A7B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62246-45DF-4DD4-A72A-D5EF92C0F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14EC1-E02C-48B1-B389-5613F956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961-79A6-498F-8E7F-1E7F61FA114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2C411-1ABE-4E33-BDED-0BD8E8B6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8ADB2-F8A5-4B7B-8C8B-BB325266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DB11-538A-4B0F-B47C-5FAB5968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zitiv titlu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81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ro-RO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2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ro-RO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1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1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1"/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1"/>
          </a:p>
        </p:txBody>
      </p:sp>
      <p:sp>
        <p:nvSpPr>
          <p:cNvPr id="13" name="Formă liberă: Formă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o-RO" noProof="1"/>
          </a:p>
        </p:txBody>
      </p:sp>
      <p:sp>
        <p:nvSpPr>
          <p:cNvPr id="9" name="Substituent i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o-RO" noProof="1"/>
              <a:t>Inserați sau glisați și fixați fotografia</a:t>
            </a: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1" y="360001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1"/>
              <a:t>Faceți clic pentru a edita titlul prezentării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" y="5681928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1"/>
              <a:t>Click to edit Master subtitle style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39279210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zitiv diviz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ro-RO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9" name="Substituent i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2"/>
            <a:ext cx="11905200" cy="6060155"/>
          </a:xfrm>
          <a:solidFill>
            <a:schemeClr val="tx1"/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o-RO" noProof="1"/>
              <a:t>Inserați sau glisați și fixați fotografia</a:t>
            </a: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1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1"/>
              <a:t>Faceți clic pentru a edita titlul cu trecere lină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00" y="4623214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1"/>
              <a:t>Click to edit Master subtitle style</a:t>
            </a:r>
            <a:endParaRPr lang="ro-RO" noProof="1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 de pagină</a:t>
            </a:r>
          </a:p>
        </p:txBody>
      </p:sp>
      <p:sp>
        <p:nvSpPr>
          <p:cNvPr id="10" name="Substituent număr diapozitiv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ro-RO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83025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u și conținut cu sub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ro-RO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5" name="Subtitlu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o-RO" noProof="1"/>
              <a:t>Subtitlu</a:t>
            </a:r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  <p:sp>
        <p:nvSpPr>
          <p:cNvPr id="6" name="Titlu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1"/>
              <a:t>Click to edit Master title style</a:t>
            </a:r>
            <a:endParaRPr lang="ro-RO" noProof="1"/>
          </a:p>
        </p:txBody>
      </p:sp>
      <p:sp>
        <p:nvSpPr>
          <p:cNvPr id="7" name="Substituent conținut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432001" y="1512002"/>
            <a:ext cx="11339999" cy="437752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ro-RO" noProof="1"/>
              <a:t>Faceți clic pentru a edita stilurile de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</p:spTree>
    <p:extLst>
      <p:ext uri="{BB962C8B-B14F-4D97-AF65-F5344CB8AC3E}">
        <p14:creationId xmlns:p14="http://schemas.microsoft.com/office/powerpoint/2010/main" val="315957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grafie de conțin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ro-RO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ro-RO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9" name="Substituent i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1" y="144000"/>
            <a:ext cx="5280100" cy="6048000"/>
          </a:xfrm>
          <a:solidFill>
            <a:schemeClr val="tx1"/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o-RO" noProof="1"/>
              <a:t>Inserați sau glisați și fixați fotografia</a:t>
            </a: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rtlCol="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1"/>
              <a:t>Titlu diapozitiv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1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 rtlCol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1"/>
              <a:t>Click to edit Master subtitle style</a:t>
            </a:r>
            <a:endParaRPr lang="ro-RO" noProof="1"/>
          </a:p>
        </p:txBody>
      </p:sp>
      <p:sp>
        <p:nvSpPr>
          <p:cNvPr id="12" name="Substituent conținut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000" y="2438399"/>
            <a:ext cx="5472000" cy="3044400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o-RO" noProof="1"/>
              <a:t>Faceți clic pentru a edita stilurile de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 de pagină</a:t>
            </a:r>
          </a:p>
        </p:txBody>
      </p:sp>
      <p:sp>
        <p:nvSpPr>
          <p:cNvPr id="10" name="Substituent număr diapozitiv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16153611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grafie de conțin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ro-RO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9" name="Substituent i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1" y="144002"/>
            <a:ext cx="5280100" cy="6060155"/>
          </a:xfrm>
          <a:solidFill>
            <a:schemeClr val="tx1"/>
          </a:solidFill>
        </p:spPr>
        <p:txBody>
          <a:bodyPr lIns="0" tIns="144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o-RO" noProof="1"/>
              <a:t>Inserați sau glisați și fixați fotografia</a:t>
            </a:r>
          </a:p>
        </p:txBody>
      </p:sp>
      <p:sp>
        <p:nvSpPr>
          <p:cNvPr id="12" name="Substituent conținut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096000" y="3263899"/>
            <a:ext cx="5472000" cy="2442088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o-RO" noProof="1"/>
              <a:t>Faceți clic pentru a edita stilurile de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o-RO" noProof="1"/>
              <a:t>Adăugați un subsol de pagină</a:t>
            </a:r>
          </a:p>
        </p:txBody>
      </p:sp>
      <p:sp>
        <p:nvSpPr>
          <p:cNvPr id="10" name="Substituent număr diapozitiv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o-RO" noProof="1" dirty="0" smtClean="0"/>
              <a:pPr rtl="0"/>
              <a:t>‹#›</a:t>
            </a:fld>
            <a:endParaRPr lang="ro-RO" noProof="1"/>
          </a:p>
        </p:txBody>
      </p:sp>
      <p:sp>
        <p:nvSpPr>
          <p:cNvPr id="8" name="Titlu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2" y="3263900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1"/>
              <a:t>Titlu diapozitiv</a:t>
            </a:r>
          </a:p>
        </p:txBody>
      </p:sp>
      <p:sp>
        <p:nvSpPr>
          <p:cNvPr id="11" name="Subtitlu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2" y="4889914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1"/>
              <a:t>Click to edit Master subtitle style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402258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4230-758C-487D-88C3-5DA6B45B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52328-B7EA-47C2-99CF-6CFD8DCA2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5ABB2-2124-4C3E-BEF9-A2611928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ADF-C5D2-4F12-A216-CCC745781AB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1832-BDEE-49C9-9BED-ADA503E5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EF27-4380-41EA-ACA1-1BF8DEB2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2BE-507E-48F5-8434-A46B8A7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39F1-DBF5-4BF9-8258-C2E79F4A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268D-EEFF-4C22-A42A-35B5DD43E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0A2E2-62BB-4F9C-9B32-96F3CFD74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A75C2-4129-458C-ACFE-F5B415C1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ADF-C5D2-4F12-A216-CCC745781AB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3EDE4-1FAF-46A2-AEA9-1F8D89B8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682A-6BAE-4DD7-B49E-0E30BDCC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2BE-507E-48F5-8434-A46B8A7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4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C2C1-C773-4737-85BD-3DA4A731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D262C-F1FF-4C0C-8BA5-885B9B1A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29934-A1F1-4090-9546-305F04C8B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AA38E-7960-4B8B-BD43-1EA5F4486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A5685-D274-4089-822C-81736F7E4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159B3-DA2A-4891-9633-BA488B15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ADF-C5D2-4F12-A216-CCC745781AB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2B82F-94DD-464A-A839-13626976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9E1BA-860A-4EC6-9E08-78137708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2BE-507E-48F5-8434-A46B8A7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B91B-B8ED-44BD-8EBF-CD394A2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4E104-1FD5-4B13-8475-C7FAFA67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ADF-C5D2-4F12-A216-CCC745781AB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08250-1EB3-450F-AA47-26A48E01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AAC82-41A6-43BE-9304-5B320DF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2BE-507E-48F5-8434-A46B8A7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DA0AB-AD07-4981-9CAA-1046FCA6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ADF-C5D2-4F12-A216-CCC745781AB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F22C4-FE43-4B66-AA4E-4D6CFBAF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B5FD-8420-404E-B136-4A4B2D7A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2BE-507E-48F5-8434-A46B8A7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3670-C709-4EB4-AFE1-ACD9FF4B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41EA-E97D-4714-9CBA-53895BF1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B0130-7946-4C76-B64A-477245DD8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DFB1D-6FD9-420C-8466-A899942E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ADF-C5D2-4F12-A216-CCC745781AB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EFB99-C96B-49DF-B5A2-207FB163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74269-F3FF-4EC8-B295-AA7A554B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2BE-507E-48F5-8434-A46B8A7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6E1D-44E3-4574-912B-05274085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F38D5-6333-4125-B7CC-9681A3F17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9C2DD-B8E1-488E-908E-110F6C1E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3B2A6-CE3D-48BF-BD6A-7E2D318F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ADF-C5D2-4F12-A216-CCC745781AB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BDE3F-A60A-45CE-B937-4FB9A861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DDC5F-55F3-4E48-9583-8A421715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2BE-507E-48F5-8434-A46B8A7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073F8-176B-4F04-AB4D-A373B65E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7ED93-CAB6-489A-AAD8-F2F95177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4754-25BB-4FB5-94E7-E3ABC1C5F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F5ADF-C5D2-4F12-A216-CCC745781AB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2E1F-BC98-42BC-A9D2-C3E2896EF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A665-71D3-4C63-861B-65E0C38F8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B2BE-507E-48F5-8434-A46B8A7E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4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6D91B-BE81-4552-8882-B4BC5ABF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B5D0-B315-41E2-BEB1-64ACC6427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A5D2B-9CBB-4BEE-9ED2-593AB1512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18961-79A6-498F-8E7F-1E7F61FA114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FD88C-8C00-403F-95C0-E9C067FC3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E16C7-B2B3-42D3-9C76-2AD4E1A70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DB11-538A-4B0F-B47C-5FAB5968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8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1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5795" y="1690979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22" name="Freeform: Shape 88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: Shape 89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4" name="Rectangle 91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93">
            <a:extLst>
              <a:ext uri="{FF2B5EF4-FFF2-40B4-BE49-F238E27FC236}">
                <a16:creationId xmlns:a16="http://schemas.microsoft.com/office/drawing/2014/main" id="{3B6E5F32-B5B2-45E3-9C18-BBC9005C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95">
            <a:extLst>
              <a:ext uri="{FF2B5EF4-FFF2-40B4-BE49-F238E27FC236}">
                <a16:creationId xmlns:a16="http://schemas.microsoft.com/office/drawing/2014/main" id="{9545E68B-E61B-4EAE-9672-3A52AEC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6263" y="1119679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A181D5-E9E9-4DF1-A19A-B7AE692FD4C8}"/>
              </a:ext>
            </a:extLst>
          </p:cNvPr>
          <p:cNvSpPr txBox="1"/>
          <p:nvPr/>
        </p:nvSpPr>
        <p:spPr>
          <a:xfrm>
            <a:off x="3882788" y="1397000"/>
            <a:ext cx="4502041" cy="3008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Boolean functions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Iakab Edward Alex – Group 913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7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Graphic 212">
            <a:extLst>
              <a:ext uri="{FF2B5EF4-FFF2-40B4-BE49-F238E27FC236}">
                <a16:creationId xmlns:a16="http://schemas.microsoft.com/office/drawing/2014/main" id="{120AB9A0-C0C4-43DA-9A34-FA3A4079D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101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03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1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59707" y="3876466"/>
            <a:ext cx="1056155" cy="105615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32" name="Freeform: Shape 106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: Shape 108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: Shape 110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: Shape 112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: Shape 114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29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: Shape 31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73D24-79E0-4EB3-9A92-CF3C649C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Simplified form of </a:t>
            </a:r>
            <a:r>
              <a:rPr lang="en-US" b="1" i="1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endParaRPr lang="en-US" b="1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541B80B-FBDE-4C42-AFB4-10D6A6F85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5" y="2431765"/>
            <a:ext cx="10801350" cy="3320031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To identify the simplified form(s) we have to choose a function: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h(x1, x2, x3, x4),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as simple as posible, such that they cover all the minterms: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(m15, m14, m12, m8, m0, m2, m11, m3).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We find a unique simplified form of f, fs.</a:t>
            </a:r>
            <a:b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fs1(x1, x2, x3, x4) = max2 v max3 v max6 v max7 = x1x3x4 v x1x2x4 v x1x2x3 v x2x3x4 ( * ) </a:t>
            </a:r>
            <a:b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fs2(x1, x2, x3, x4) = max1 v max4 v max5 v max8 = x1x2x3 v x2x3x4 v x1x3x4 v x1x2x4  (      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Freeform: Shape 33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1F2A99C-57AC-4CA7-99EC-CCE1A60CCAE0}"/>
              </a:ext>
            </a:extLst>
          </p:cNvPr>
          <p:cNvSpPr/>
          <p:nvPr/>
        </p:nvSpPr>
        <p:spPr>
          <a:xfrm>
            <a:off x="10076872" y="5310912"/>
            <a:ext cx="327892" cy="3232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BAE3825-4612-4B92-B358-329B40A2FC16}"/>
              </a:ext>
            </a:extLst>
          </p:cNvPr>
          <p:cNvCxnSpPr/>
          <p:nvPr/>
        </p:nvCxnSpPr>
        <p:spPr>
          <a:xfrm>
            <a:off x="7807036" y="5011303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8DB2E4-6E9F-4983-AC41-90FCB2A7281F}"/>
              </a:ext>
            </a:extLst>
          </p:cNvPr>
          <p:cNvCxnSpPr>
            <a:cxnSpLocks/>
          </p:cNvCxnSpPr>
          <p:nvPr/>
        </p:nvCxnSpPr>
        <p:spPr>
          <a:xfrm>
            <a:off x="8338127" y="5015921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C1EECF8-342E-440D-BCD4-08F7FB6D4CCC}"/>
              </a:ext>
            </a:extLst>
          </p:cNvPr>
          <p:cNvCxnSpPr/>
          <p:nvPr/>
        </p:nvCxnSpPr>
        <p:spPr>
          <a:xfrm>
            <a:off x="8559799" y="5006684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210F541-D917-4808-B453-DDA4D479ABB6}"/>
              </a:ext>
            </a:extLst>
          </p:cNvPr>
          <p:cNvCxnSpPr>
            <a:cxnSpLocks/>
          </p:cNvCxnSpPr>
          <p:nvPr/>
        </p:nvCxnSpPr>
        <p:spPr>
          <a:xfrm>
            <a:off x="9506527" y="5011303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366F323-743B-4E25-8202-97A614EE20FB}"/>
              </a:ext>
            </a:extLst>
          </p:cNvPr>
          <p:cNvCxnSpPr/>
          <p:nvPr/>
        </p:nvCxnSpPr>
        <p:spPr>
          <a:xfrm>
            <a:off x="9294090" y="5002066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4958382-5055-42C4-8123-5A66710D8C50}"/>
              </a:ext>
            </a:extLst>
          </p:cNvPr>
          <p:cNvCxnSpPr>
            <a:cxnSpLocks/>
          </p:cNvCxnSpPr>
          <p:nvPr/>
        </p:nvCxnSpPr>
        <p:spPr>
          <a:xfrm>
            <a:off x="9774382" y="5002066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3CCB609-DEE3-41F6-B134-9CE8D6C81167}"/>
              </a:ext>
            </a:extLst>
          </p:cNvPr>
          <p:cNvCxnSpPr/>
          <p:nvPr/>
        </p:nvCxnSpPr>
        <p:spPr>
          <a:xfrm>
            <a:off x="7335981" y="5306866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377F4BC-BCDC-4537-8E4D-E02455517391}"/>
              </a:ext>
            </a:extLst>
          </p:cNvPr>
          <p:cNvCxnSpPr>
            <a:cxnSpLocks/>
          </p:cNvCxnSpPr>
          <p:nvPr/>
        </p:nvCxnSpPr>
        <p:spPr>
          <a:xfrm>
            <a:off x="9437254" y="5329957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BB082BB-C3D0-49F3-852A-CDE7A0A316A5}"/>
              </a:ext>
            </a:extLst>
          </p:cNvPr>
          <p:cNvCxnSpPr/>
          <p:nvPr/>
        </p:nvCxnSpPr>
        <p:spPr>
          <a:xfrm>
            <a:off x="9224817" y="5320720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7C4C2B8-A67B-47F7-847C-728627239FFB}"/>
              </a:ext>
            </a:extLst>
          </p:cNvPr>
          <p:cNvCxnSpPr>
            <a:cxnSpLocks/>
          </p:cNvCxnSpPr>
          <p:nvPr/>
        </p:nvCxnSpPr>
        <p:spPr>
          <a:xfrm>
            <a:off x="9705109" y="5320720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B13249E-E885-4E44-8F94-BE0F079ADDBE}"/>
              </a:ext>
            </a:extLst>
          </p:cNvPr>
          <p:cNvCxnSpPr>
            <a:cxnSpLocks/>
          </p:cNvCxnSpPr>
          <p:nvPr/>
        </p:nvCxnSpPr>
        <p:spPr>
          <a:xfrm>
            <a:off x="8518236" y="5334575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90AABD6-E534-446E-B591-A810D093B485}"/>
              </a:ext>
            </a:extLst>
          </p:cNvPr>
          <p:cNvCxnSpPr/>
          <p:nvPr/>
        </p:nvCxnSpPr>
        <p:spPr>
          <a:xfrm>
            <a:off x="8739908" y="5325338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57368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411BE04-650A-467A-BAA5-0270204B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noProof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Exercise 7.8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3DCC27B-15E1-48BD-9993-DF2D41AD0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Simplify the following Boolean functions of 4 variables given by their values 1, using Quine’s method.</a:t>
            </a:r>
          </a:p>
          <a:p>
            <a:pPr marL="0" indent="0">
              <a:buNone/>
            </a:pPr>
            <a:b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i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(1,1,1,1) =  </a:t>
            </a:r>
            <a:r>
              <a:rPr lang="en-US" i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(1,1,1,0) =  </a:t>
            </a:r>
            <a:r>
              <a:rPr lang="en-US" i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(1,1,0,0) =  </a:t>
            </a:r>
            <a:r>
              <a:rPr lang="en-US" i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(1,0,0,0) = </a:t>
            </a:r>
            <a:r>
              <a:rPr lang="en-US" i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(0,0,0,0) =  </a:t>
            </a:r>
            <a:r>
              <a:rPr lang="en-US" i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(0,0,1,0) =  </a:t>
            </a:r>
            <a:r>
              <a:rPr lang="en-US" i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(1,0,1,1) =  </a:t>
            </a:r>
            <a:r>
              <a:rPr lang="en-US" i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(0,0,1,1) = 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0308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E81BD-5DFE-47F3-81CC-88A02722014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Quine’s method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27018"/>
            <a:ext cx="7188199" cy="40005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7" y="1256121"/>
            <a:ext cx="10337975" cy="434194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58597"/>
            <a:ext cx="10905066" cy="554080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237" y="1028582"/>
            <a:ext cx="10337975" cy="47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FC620-499C-4D79-B427-684D500D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764" y="334048"/>
            <a:ext cx="10233891" cy="4787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(1,1,1,1) =  </a:t>
            </a:r>
            <a:r>
              <a:rPr lang="en-US" sz="1800" i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(1,1,1,0) =  </a:t>
            </a:r>
            <a:r>
              <a:rPr lang="en-US" sz="1800" i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(1,1,0,0) =  </a:t>
            </a:r>
            <a:r>
              <a:rPr lang="en-US" sz="1800" i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(1,0,0,0) = </a:t>
            </a:r>
            <a:r>
              <a:rPr lang="en-US" sz="1800" i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(0,0,0,0) =  </a:t>
            </a:r>
            <a:r>
              <a:rPr lang="en-US" sz="1800" i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(0,0,1,0) =  </a:t>
            </a:r>
            <a:r>
              <a:rPr lang="en-US" sz="1800" i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(1,0,1,1) =  </a:t>
            </a:r>
            <a:r>
              <a:rPr lang="en-US" sz="1800" i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(0,0,1,1) = 1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4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12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16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18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22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24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26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18AC-DB2E-4A87-AD4F-638C443B0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5890" y="4382657"/>
            <a:ext cx="6502400" cy="24753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l" rtl="0">
              <a:buNone/>
            </a:pPr>
            <a:r>
              <a:rPr lang="en-US" sz="2400" noProof="1">
                <a:solidFill>
                  <a:schemeClr val="bg1"/>
                </a:solidFill>
              </a:rPr>
              <a:t>the support of f is represented in descending order, with respect to the number of “1” values in each 5-uple</a:t>
            </a:r>
          </a:p>
          <a:p>
            <a:pPr algn="ctr"/>
            <a:r>
              <a:rPr lang="en-US" sz="2400" noProof="1">
                <a:solidFill>
                  <a:schemeClr val="bg1"/>
                </a:solidFill>
              </a:rPr>
              <a:t>    Sf = {(x1, x2, …, xn) | f(x1, x2, …, xn) = 1} =&gt; </a:t>
            </a:r>
          </a:p>
          <a:p>
            <a:pPr algn="ctr"/>
            <a:r>
              <a:rPr lang="en-US" sz="2200" noProof="1">
                <a:solidFill>
                  <a:schemeClr val="bg1"/>
                </a:solidFill>
              </a:rPr>
              <a:t>Sf = {(1, 1, 1, 1), (</a:t>
            </a:r>
            <a:r>
              <a:rPr lang="en-US" sz="2200" dirty="0">
                <a:solidFill>
                  <a:schemeClr val="bg1"/>
                </a:solidFill>
              </a:rPr>
              <a:t>1, 1, 1, 0), (1, 0, 1, 1), (1, 1, 0, 0), (0, 0, 1, 1), (1, 0, 0, 0), (0, 0, 1, 0), (0, 0, 0, 0)}</a:t>
            </a:r>
            <a:endParaRPr lang="en-US" sz="2200" noProof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0E21959-FDB7-4697-8504-BDDFC058F785}"/>
                  </a:ext>
                </a:extLst>
              </p:cNvPr>
              <p:cNvSpPr txBox="1"/>
              <p:nvPr/>
            </p:nvSpPr>
            <p:spPr>
              <a:xfrm>
                <a:off x="886691" y="859182"/>
                <a:ext cx="10039927" cy="984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ok Antiqua" panose="02040602050305030304" pitchFamily="18" charset="0"/>
                    <a:ea typeface="+mn-ea"/>
                    <a:cs typeface="+mn-cs"/>
                  </a:rPr>
                  <a:t>f2 = m15 v m14 v m12 v m8 v m0 v m2 v m11 v m3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ok Antiqua" panose="02040602050305030304" pitchFamily="18" charset="0"/>
                    <a:ea typeface="+mn-ea"/>
                    <a:cs typeface="+mn-cs"/>
                  </a:rPr>
                  <a:t>                                        _            _  _        _  _  _     _  _  _  _     _  _    _         _            _  _</a:t>
                </a:r>
                <a:endParaRPr kumimoji="0" 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ok Antiqua" panose="020406020503050303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ok Antiqua" panose="02040602050305030304" pitchFamily="18" charset="0"/>
                    <a:ea typeface="+mn-ea"/>
                    <a:cs typeface="+mn-cs"/>
                  </a:rPr>
                  <a:t>f2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1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ok Antiqua" panose="02040602050305030304" pitchFamily="18" charset="0"/>
                    <a:ea typeface="+mn-ea"/>
                    <a:cs typeface="+mn-cs"/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ok Antiqua" panose="02040602050305030304" pitchFamily="18" charset="0"/>
                    <a:ea typeface="+mn-ea"/>
                    <a:cs typeface="+mn-cs"/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1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ok Antiqua" panose="02040602050305030304" pitchFamily="18" charset="0"/>
                    <a:ea typeface="+mn-ea"/>
                    <a:cs typeface="+mn-cs"/>
                  </a:rPr>
                  <a:t>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ok Antiqua" panose="02040602050305030304" pitchFamily="18" charset="0"/>
                    <a:ea typeface="+mn-ea"/>
                    <a:cs typeface="+mn-cs"/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ok Antiqua" panose="02040602050305030304" pitchFamily="18" charset="0"/>
                    <a:ea typeface="+mn-ea"/>
                    <a:cs typeface="+mn-cs"/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ok Antiqua" panose="02040602050305030304" pitchFamily="18" charset="0"/>
                    <a:ea typeface="+mn-ea"/>
                    <a:cs typeface="+mn-cs"/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ok Antiqua" panose="02040602050305030304" pitchFamily="18" charset="0"/>
                    <a:ea typeface="+mn-ea"/>
                    <a:cs typeface="+mn-cs"/>
                  </a:rPr>
                  <a:t> v</a:t>
                </a:r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ok Antiqua" panose="020406020503050303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0E21959-FDB7-4697-8504-BDDFC058F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1" y="859182"/>
                <a:ext cx="10039927" cy="984885"/>
              </a:xfrm>
              <a:prstGeom prst="rect">
                <a:avLst/>
              </a:prstGeom>
              <a:blipFill>
                <a:blip r:embed="rId2"/>
                <a:stretch>
                  <a:fillRect t="-3086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ED5F93FB-16B0-444B-91B7-14EB4E4539EA}"/>
              </a:ext>
            </a:extLst>
          </p:cNvPr>
          <p:cNvSpPr txBox="1"/>
          <p:nvPr/>
        </p:nvSpPr>
        <p:spPr>
          <a:xfrm>
            <a:off x="108528" y="2175670"/>
            <a:ext cx="4795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find the support set of the function 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support of f is the reunion of the supports of the minterms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EB6889-E061-4D86-96B3-F06D322323D1}"/>
              </a:ext>
            </a:extLst>
          </p:cNvPr>
          <p:cNvSpPr txBox="1"/>
          <p:nvPr/>
        </p:nvSpPr>
        <p:spPr>
          <a:xfrm>
            <a:off x="247073" y="3680844"/>
            <a:ext cx="6128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conjunction of variables if called a </a:t>
            </a:r>
            <a:r>
              <a:rPr kumimoji="0" lang="en-US" sz="1800" b="0" i="1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monom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1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monom </a:t>
            </a: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contains all n variables of a function is called a </a:t>
            </a:r>
            <a:r>
              <a:rPr kumimoji="0" lang="en-US" sz="1800" b="0" i="1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monom </a:t>
            </a: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a </a:t>
            </a:r>
            <a:r>
              <a:rPr kumimoji="0" lang="en-US" sz="1800" b="0" i="1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minterm</a:t>
            </a: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28657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ro-RO" sz="1200" b="0" i="0" u="none" strike="noStrike" kern="1200" cap="none" spc="0" normalizeH="0" baseline="0" noProof="1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o-RO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81891"/>
          </a:xfrm>
        </p:spPr>
        <p:txBody>
          <a:bodyPr rtlCol="0" anchor="t">
            <a:noAutofit/>
          </a:bodyPr>
          <a:lstStyle/>
          <a:p>
            <a:pPr algn="ctr"/>
            <a:r>
              <a:rPr lang="en-US" sz="2000" noProof="1"/>
              <a:t>Sf = {(1, 1, 1, 1), (</a:t>
            </a:r>
            <a:r>
              <a:rPr lang="en-US" sz="2000" dirty="0"/>
              <a:t>1, 1, 1, 0), (1, 0, 1, 1), (1, 1, 0, 0), (0, 0, 1, 1), (1, 0, 0, 0), (0, 0, 1, 0), (0, 0, 0, 0)} </a:t>
            </a:r>
            <a:br>
              <a:rPr lang="en-US" sz="2000" dirty="0"/>
            </a:br>
            <a:r>
              <a:rPr lang="en-US" sz="2000" dirty="0"/>
              <a:t> Step2: The factorization process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noProof="1"/>
          </a:p>
        </p:txBody>
      </p:sp>
      <p:graphicFrame>
        <p:nvGraphicFramePr>
          <p:cNvPr id="15" name="Content Placeholder 11"/>
          <p:cNvGraphicFramePr>
            <a:graphicFrameLocks/>
          </p:cNvGraphicFramePr>
          <p:nvPr/>
        </p:nvGraphicFramePr>
        <p:xfrm>
          <a:off x="0" y="640080"/>
          <a:ext cx="12192002" cy="6217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17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7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65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67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7109">
                <a:tc row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Representation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sz="12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sz="12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sz="12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sz="1200" dirty="0"/>
                        <a:t>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</a:rPr>
                        <a:t>✓</a:t>
                      </a:r>
                      <a:endParaRPr lang="en-US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</a:rPr>
                        <a:t>✓</a:t>
                      </a:r>
                      <a:endParaRPr lang="en-US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</a:rPr>
                        <a:t>✓</a:t>
                      </a:r>
                      <a:endParaRPr lang="en-US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</a:rPr>
                        <a:t>✓</a:t>
                      </a:r>
                      <a:endParaRPr lang="en-US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IV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</a:rPr>
                        <a:t>✓</a:t>
                      </a:r>
                      <a:endParaRPr lang="en-US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</a:rPr>
                        <a:t>✓</a:t>
                      </a:r>
                      <a:endParaRPr lang="en-US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36842"/>
                  </a:ext>
                </a:extLst>
              </a:tr>
              <a:tr h="29710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</a:rPr>
                        <a:t>✓</a:t>
                      </a:r>
                      <a:endParaRPr lang="en-US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09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Simple Factorization</a:t>
                      </a:r>
                    </a:p>
                  </a:txBody>
                  <a:tcPr vert="vert270" anchor="ctr"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 = I + II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m15 v</a:t>
                      </a:r>
                      <a:r>
                        <a:rPr lang="en-US" sz="1800" baseline="0" dirty="0"/>
                        <a:t> m14 = max1 = x</a:t>
                      </a:r>
                      <a:r>
                        <a:rPr lang="en-US" sz="1600" baseline="0" dirty="0"/>
                        <a:t>1</a:t>
                      </a:r>
                      <a:r>
                        <a:rPr lang="en-US" sz="1800" noProof="1"/>
                        <a:t>x</a:t>
                      </a:r>
                      <a:r>
                        <a:rPr lang="en-US" sz="1400" noProof="1"/>
                        <a:t>2</a:t>
                      </a:r>
                      <a:r>
                        <a:rPr lang="en-US" sz="1800" noProof="1"/>
                        <a:t>x</a:t>
                      </a:r>
                      <a:r>
                        <a:rPr lang="en-US" sz="1400" noProof="1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m15 v m11 = max2 = 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1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3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VII = II</a:t>
                      </a:r>
                      <a:r>
                        <a:rPr lang="en-US" baseline="0" dirty="0"/>
                        <a:t> + III</a:t>
                      </a:r>
                      <a:endParaRPr lang="en-US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m14 v m12 = max3 = 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1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2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m11</a:t>
                      </a:r>
                      <a:r>
                        <a:rPr lang="en-US" baseline="0" dirty="0"/>
                        <a:t> v m3   = max4 = 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2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3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10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VIII</a:t>
                      </a:r>
                      <a:r>
                        <a:rPr lang="en-US" baseline="0" dirty="0"/>
                        <a:t> = III + IV</a:t>
                      </a:r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m12</a:t>
                      </a:r>
                      <a:r>
                        <a:rPr lang="en-US" baseline="0" dirty="0"/>
                        <a:t> v m8   = max5 = 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1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3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  <a:r>
                        <a:rPr lang="en-US" baseline="0" dirty="0"/>
                        <a:t> v m2     = max6 = 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1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2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10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IX = IV + V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m8</a:t>
                      </a:r>
                      <a:r>
                        <a:rPr lang="en-US" baseline="0" dirty="0"/>
                        <a:t> v m0     = max7 = 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2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3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 v m0     = max8 = 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1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2</a:t>
                      </a:r>
                      <a:r>
                        <a:rPr lang="en-US" noProof="1"/>
                        <a:t>x</a:t>
                      </a:r>
                      <a:r>
                        <a:rPr lang="en-US" sz="1400" noProof="1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1917219" y="4752686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529289" y="5124451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24986" y="5495925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1934536" y="5495925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540259" y="5858164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700453" y="5857875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540259" y="6219825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729893" y="6219825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921259" y="6219825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521498" y="6572539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702473" y="6573117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902498" y="6572539"/>
            <a:ext cx="123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6892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u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1562100"/>
          </a:xfrm>
          <a:solidFill>
            <a:schemeClr val="bg2">
              <a:lumMod val="25000"/>
              <a:alpha val="80000"/>
            </a:schemeClr>
          </a:solidFill>
        </p:spPr>
        <p:txBody>
          <a:bodyPr rtlCol="0">
            <a:normAutofit/>
          </a:bodyPr>
          <a:lstStyle/>
          <a:p>
            <a:pPr algn="ctr"/>
            <a:r>
              <a:rPr lang="en-US" noProof="1">
                <a:solidFill>
                  <a:schemeClr val="bg1"/>
                </a:solidFill>
              </a:rPr>
              <a:t>M(f) = {max1, max2, max3, max4, max5, max6, max7, max8} 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the set of maximal </a:t>
            </a:r>
            <a:r>
              <a:rPr lang="en-US" dirty="0" err="1">
                <a:solidFill>
                  <a:schemeClr val="bg1"/>
                </a:solidFill>
              </a:rPr>
              <a:t>monoms</a:t>
            </a:r>
            <a:r>
              <a:rPr lang="en-US" dirty="0">
                <a:solidFill>
                  <a:schemeClr val="bg1"/>
                </a:solidFill>
              </a:rPr>
              <a:t> - 8 simple factorizations</a:t>
            </a:r>
          </a:p>
          <a:p>
            <a:r>
              <a:rPr lang="en-US" dirty="0">
                <a:solidFill>
                  <a:schemeClr val="bg1"/>
                </a:solidFill>
              </a:rPr>
              <a:t>				            </a:t>
            </a:r>
            <a:r>
              <a:rPr lang="en-US" sz="2000" dirty="0">
                <a:solidFill>
                  <a:schemeClr val="bg1"/>
                </a:solidFill>
              </a:rPr>
              <a:t>_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sz="2000" dirty="0">
                <a:solidFill>
                  <a:schemeClr val="bg1"/>
                </a:solidFill>
              </a:rPr>
              <a:t>_</a:t>
            </a:r>
            <a:r>
              <a:rPr lang="en-US" dirty="0">
                <a:solidFill>
                  <a:schemeClr val="bg1"/>
                </a:solidFill>
              </a:rPr>
              <a:t>		            </a:t>
            </a:r>
            <a:r>
              <a:rPr lang="en-US" sz="2000" dirty="0">
                <a:solidFill>
                  <a:schemeClr val="bg1"/>
                </a:solidFill>
              </a:rPr>
              <a:t>_  _                _  _                   _  _  _                _  _ _               </a:t>
            </a:r>
          </a:p>
          <a:p>
            <a:pPr algn="ctr">
              <a:spcBef>
                <a:spcPts val="0"/>
              </a:spcBef>
            </a:pPr>
            <a:r>
              <a:rPr lang="en-US" sz="1800" i="0" u="none" strike="noStrike" kern="120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max1 = x1</a:t>
            </a:r>
            <a:r>
              <a:rPr lang="en-US" sz="180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x2x3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180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max2 = x1x3x4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180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max3 = x1x2x4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1800" i="0" u="none" strike="noStrike" kern="120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max4 = </a:t>
            </a:r>
            <a:r>
              <a:rPr lang="en-US" sz="180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x2x3x4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1800" i="0" u="none" strike="noStrike" kern="120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max5 = </a:t>
            </a:r>
            <a:r>
              <a:rPr lang="en-US" sz="180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x1x3x4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1800" i="0" u="none" strike="noStrike" kern="120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max6 = </a:t>
            </a:r>
            <a:r>
              <a:rPr lang="en-US" sz="180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x1x2x3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1800" i="0" u="none" strike="noStrike" kern="120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max7 = </a:t>
            </a:r>
            <a:r>
              <a:rPr lang="en-US" sz="180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x2x3x4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180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max8 = x1x2x4</a:t>
            </a:r>
            <a:endParaRPr lang="en-US" sz="180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ro-RO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o-RO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03400" y="1910291"/>
          <a:ext cx="8426260" cy="3337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9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5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Minterms</a:t>
                      </a:r>
                      <a:r>
                        <a:rPr lang="en-US" sz="1800" dirty="0"/>
                        <a:t>/max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/>
                        <a:t>monoms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Subtitlu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 txBox="1">
            <a:spLocks/>
          </p:cNvSpPr>
          <p:nvPr/>
        </p:nvSpPr>
        <p:spPr>
          <a:xfrm>
            <a:off x="0" y="5972175"/>
            <a:ext cx="12192000" cy="6096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vert="horz" lIns="180000" tIns="144000" rIns="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no "*" which is unique on its row =&gt; there are no central monoms =&gt; C(f) = ∅,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case of simplification.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7B8F78-0854-4F98-9223-586F5B924E42}"/>
              </a:ext>
            </a:extLst>
          </p:cNvPr>
          <p:cNvSpPr/>
          <p:nvPr/>
        </p:nvSpPr>
        <p:spPr>
          <a:xfrm>
            <a:off x="4470400" y="2313708"/>
            <a:ext cx="327892" cy="309417"/>
          </a:xfrm>
          <a:prstGeom prst="ellipse">
            <a:avLst/>
          </a:prstGeom>
          <a:solidFill>
            <a:srgbClr val="DAE3F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379813-0C87-45E5-AACA-34220C25AEAE}"/>
              </a:ext>
            </a:extLst>
          </p:cNvPr>
          <p:cNvSpPr/>
          <p:nvPr/>
        </p:nvSpPr>
        <p:spPr>
          <a:xfrm>
            <a:off x="4475018" y="2697017"/>
            <a:ext cx="327892" cy="309417"/>
          </a:xfrm>
          <a:prstGeom prst="ellipse">
            <a:avLst/>
          </a:prstGeom>
          <a:solidFill>
            <a:srgbClr val="DAE3F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80C0FC-2A13-4EA4-824D-8574088509DC}"/>
              </a:ext>
            </a:extLst>
          </p:cNvPr>
          <p:cNvSpPr/>
          <p:nvPr/>
        </p:nvSpPr>
        <p:spPr>
          <a:xfrm>
            <a:off x="9656618" y="4544290"/>
            <a:ext cx="327892" cy="309417"/>
          </a:xfrm>
          <a:prstGeom prst="ellipse">
            <a:avLst/>
          </a:prstGeom>
          <a:solidFill>
            <a:srgbClr val="DAE3F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D9C559-A06B-48C2-B023-01EDAD8A2DA1}"/>
              </a:ext>
            </a:extLst>
          </p:cNvPr>
          <p:cNvSpPr/>
          <p:nvPr/>
        </p:nvSpPr>
        <p:spPr>
          <a:xfrm>
            <a:off x="6640945" y="3791527"/>
            <a:ext cx="327892" cy="309417"/>
          </a:xfrm>
          <a:prstGeom prst="ellipse">
            <a:avLst/>
          </a:prstGeom>
          <a:solidFill>
            <a:srgbClr val="DAE3F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655193-2115-4F5B-AC03-F2703D6FC027}"/>
              </a:ext>
            </a:extLst>
          </p:cNvPr>
          <p:cNvSpPr/>
          <p:nvPr/>
        </p:nvSpPr>
        <p:spPr>
          <a:xfrm>
            <a:off x="7384473" y="4165599"/>
            <a:ext cx="327892" cy="309417"/>
          </a:xfrm>
          <a:prstGeom prst="ellipse">
            <a:avLst/>
          </a:prstGeom>
          <a:solidFill>
            <a:srgbClr val="DAE3F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FA9EC2-F886-47C6-B805-4FCD1411E8A7}"/>
              </a:ext>
            </a:extLst>
          </p:cNvPr>
          <p:cNvSpPr/>
          <p:nvPr/>
        </p:nvSpPr>
        <p:spPr>
          <a:xfrm>
            <a:off x="7389091" y="3412835"/>
            <a:ext cx="327892" cy="309417"/>
          </a:xfrm>
          <a:prstGeom prst="ellipse">
            <a:avLst/>
          </a:prstGeom>
          <a:solidFill>
            <a:srgbClr val="DAE3F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6B7178-AEC5-41A9-A56B-2D7A729B2BB5}"/>
              </a:ext>
            </a:extLst>
          </p:cNvPr>
          <p:cNvSpPr/>
          <p:nvPr/>
        </p:nvSpPr>
        <p:spPr>
          <a:xfrm>
            <a:off x="6617855" y="3057235"/>
            <a:ext cx="327892" cy="309417"/>
          </a:xfrm>
          <a:prstGeom prst="ellipse">
            <a:avLst/>
          </a:prstGeom>
          <a:solidFill>
            <a:srgbClr val="DAE3F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5784170-34E3-4DC0-8135-18DDC7238EDC}"/>
              </a:ext>
            </a:extLst>
          </p:cNvPr>
          <p:cNvSpPr/>
          <p:nvPr/>
        </p:nvSpPr>
        <p:spPr>
          <a:xfrm>
            <a:off x="9684327" y="4913744"/>
            <a:ext cx="327892" cy="309417"/>
          </a:xfrm>
          <a:prstGeom prst="ellipse">
            <a:avLst/>
          </a:prstGeom>
          <a:solidFill>
            <a:srgbClr val="DAE3F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010E43-A0DF-40E1-9949-2CBD673F29E8}"/>
</file>

<file path=customXml/itemProps2.xml><?xml version="1.0" encoding="utf-8"?>
<ds:datastoreItem xmlns:ds="http://schemas.openxmlformats.org/officeDocument/2006/customXml" ds:itemID="{F1D51673-56F7-437C-81A6-7D3073FB8DAC}"/>
</file>

<file path=customXml/itemProps3.xml><?xml version="1.0" encoding="utf-8"?>
<ds:datastoreItem xmlns:ds="http://schemas.openxmlformats.org/officeDocument/2006/customXml" ds:itemID="{9C6EBE31-BAD0-4430-AF69-E9BC66549389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868</Words>
  <Application>Microsoft Office PowerPoint</Application>
  <PresentationFormat>Widescreen</PresentationFormat>
  <Paragraphs>173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Cambria</vt:lpstr>
      <vt:lpstr>Cambria Math</vt:lpstr>
      <vt:lpstr>Times New Roman</vt:lpstr>
      <vt:lpstr>Office Theme</vt:lpstr>
      <vt:lpstr>1_Office Theme</vt:lpstr>
      <vt:lpstr>PowerPoint Presentation</vt:lpstr>
      <vt:lpstr>Exercise 7.8</vt:lpstr>
      <vt:lpstr>PowerPoint Presentation</vt:lpstr>
      <vt:lpstr>PowerPoint Presentation</vt:lpstr>
      <vt:lpstr>PowerPoint Presentation</vt:lpstr>
      <vt:lpstr>PowerPoint Presentation</vt:lpstr>
      <vt:lpstr>f8(1,1,1,1) =  f8(1,1,1,0) =  f8(1,1,0,0) =  f8(1,0,0,0) = f8(0,0,0,0) =  f8(0,0,1,0) =  f8(1,0,1,1) =  f8(0,0,1,1) = 1</vt:lpstr>
      <vt:lpstr>Sf = {(1, 1, 1, 1), (1, 1, 1, 0), (1, 0, 1, 1), (1, 1, 0, 0), (0, 0, 1, 1), (1, 0, 0, 0), (0, 0, 1, 0), (0, 0, 0, 0)}   Step2: The factorization process   </vt:lpstr>
      <vt:lpstr>PowerPoint Presentation</vt:lpstr>
      <vt:lpstr>Simplified form of 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ALEX-EDWARD IAKAB</dc:creator>
  <cp:lastModifiedBy>ALEX-EDWARD IAKAB</cp:lastModifiedBy>
  <cp:revision>1</cp:revision>
  <dcterms:created xsi:type="dcterms:W3CDTF">2022-01-13T16:25:32Z</dcterms:created>
  <dcterms:modified xsi:type="dcterms:W3CDTF">2022-01-13T16:29:21Z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