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</p:sldMasterIdLst>
  <p:notesMasterIdLst>
    <p:notesMasterId r:id="rId15"/>
  </p:notesMasterIdLst>
  <p:sldIdLst>
    <p:sldId id="261" r:id="rId5"/>
    <p:sldId id="269" r:id="rId6"/>
    <p:sldId id="267" r:id="rId7"/>
    <p:sldId id="268" r:id="rId8"/>
    <p:sldId id="262" r:id="rId9"/>
    <p:sldId id="270" r:id="rId10"/>
    <p:sldId id="271" r:id="rId11"/>
    <p:sldId id="265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-MARIA CRISTINA HOGNOGI" initials="AMCH" lastIdx="1" clrIdx="0">
    <p:extLst>
      <p:ext uri="{19B8F6BF-5375-455C-9EA6-DF929625EA0E}">
        <p15:presenceInfo xmlns:p15="http://schemas.microsoft.com/office/powerpoint/2012/main" userId="ANA-MARIA CRISTINA HOGNOG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FAA"/>
    <a:srgbClr val="00FFCC"/>
    <a:srgbClr val="3394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40313-8D43-3BBF-9EB5-872985DC4CC7}" v="1333" dt="2020-10-21T18:41:31.029"/>
    <p1510:client id="{9118C8A7-58B7-DC12-1413-68F4F83C8188}" v="120" dt="2020-10-26T10:59:12.696"/>
    <p1510:client id="{A1052350-D2E1-4798-A260-FEDF475D7F43}" v="48" dt="2020-10-25T13:02:37.524"/>
    <p1510:client id="{D5AAAF84-C94C-4B32-9ABF-E5E0AD2BAEBF}" v="2221" dt="2020-10-21T14:51:32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F7274-2F46-4F6D-A1EA-4552D1E80B4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0794-BCAD-4F71-9AB0-50B656C8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60794-BCAD-4F71-9AB0-50B656C88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60794-BCAD-4F71-9AB0-50B656C88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60794-BCAD-4F71-9AB0-50B656C88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50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8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1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78" y="687881"/>
            <a:ext cx="10440955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48100-BCA6-4ACA-A896-909674930706}"/>
              </a:ext>
            </a:extLst>
          </p:cNvPr>
          <p:cNvSpPr txBox="1"/>
          <p:nvPr/>
        </p:nvSpPr>
        <p:spPr>
          <a:xfrm>
            <a:off x="762777" y="2334313"/>
            <a:ext cx="1087249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solidFill>
                  <a:srgbClr val="00B05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1. </a:t>
            </a:r>
            <a:r>
              <a:rPr lang="en-US" sz="4400" b="1" i="0">
                <a:solidFill>
                  <a:srgbClr val="00B05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4400" b="1" i="0" dirty="0">
              <a:solidFill>
                <a:srgbClr val="00B05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semantic tableaux method decide what kind (consistent, inconsistent, valid) of formula is </a:t>
            </a:r>
            <a:r>
              <a:rPr lang="en-US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U₃. If U₃ </a:t>
            </a:r>
            <a:r>
              <a:rPr lang="en-US" sz="3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consistent, find all its models.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FA54E-4DA6-4E30-8231-83AAC4345D45}"/>
              </a:ext>
            </a:extLst>
          </p:cNvPr>
          <p:cNvSpPr txBox="1"/>
          <p:nvPr/>
        </p:nvSpPr>
        <p:spPr>
          <a:xfrm>
            <a:off x="2246344" y="5157110"/>
            <a:ext cx="74948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4000" i="1" dirty="0">
                <a:solidFill>
                  <a:srgbClr val="00B05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₃</a:t>
            </a:r>
            <a:r>
              <a:rPr lang="en-US" sz="4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en-US" sz="4000" i="1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4000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∧</a:t>
            </a:r>
            <a:r>
              <a:rPr lang="en-US" sz="4000" b="1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i="1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4000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→</a:t>
            </a:r>
            <a:r>
              <a:rPr lang="en-US" sz="4000" b="1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 </a:t>
            </a:r>
            <a:r>
              <a:rPr lang="en-US" sz="4000" i="1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4000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→ (</a:t>
            </a:r>
            <a:r>
              <a:rPr lang="en-US" sz="4000" i="1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4000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→</a:t>
            </a:r>
            <a:r>
              <a:rPr lang="en-US" sz="4000" b="1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i="1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4000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∧</a:t>
            </a:r>
            <a:r>
              <a:rPr lang="en-US" sz="4000" b="1" dirty="0">
                <a:solidFill>
                  <a:srgbClr val="00B05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 </a:t>
            </a:r>
            <a:r>
              <a:rPr lang="en-US" sz="4000" i="1" dirty="0">
                <a:solidFill>
                  <a:srgbClr val="00B050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F4E4-F007-4A97-BDF3-49698ACB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13" y="734567"/>
            <a:ext cx="9613861" cy="1080938"/>
          </a:xfrm>
        </p:spPr>
        <p:txBody>
          <a:bodyPr>
            <a:normAutofit/>
          </a:bodyPr>
          <a:lstStyle/>
          <a:p>
            <a:r>
              <a:rPr lang="en" sz="4400" dirty="0">
                <a:solidFill>
                  <a:srgbClr val="00B0F0"/>
                </a:solidFill>
              </a:rPr>
              <a:t>Conclusion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3C8C-6806-4AB5-B563-F1AD3213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490" y="4310742"/>
            <a:ext cx="5235288" cy="74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chemeClr val="bg2"/>
                </a:solidFill>
                <a:highlight>
                  <a:srgbClr val="00FF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U is a contingent formula.</a:t>
            </a:r>
          </a:p>
          <a:p>
            <a:pPr marL="0" indent="0">
              <a:buNone/>
            </a:pPr>
            <a:endParaRPr lang="en-US" sz="3200" i="1" dirty="0">
              <a:solidFill>
                <a:schemeClr val="bg2"/>
              </a:solidFill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B24E3-41EE-411C-AFD7-14F005F5671C}"/>
              </a:ext>
            </a:extLst>
          </p:cNvPr>
          <p:cNvSpPr txBox="1"/>
          <p:nvPr/>
        </p:nvSpPr>
        <p:spPr>
          <a:xfrm>
            <a:off x="655475" y="2098129"/>
            <a:ext cx="96268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Because</a:t>
            </a:r>
            <a:r>
              <a:rPr lang="en-US" sz="2800" i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aseline="-25000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2800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800" i="1" dirty="0">
                <a:solidFill>
                  <a:srgbClr val="00FFCC"/>
                </a:solidFill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800" baseline="-25000" dirty="0">
                <a:solidFill>
                  <a:srgbClr val="00FFCC"/>
                </a:solidFill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lang="en-US" sz="2800" baseline="-250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i="1" dirty="0"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i="1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₃</a:t>
            </a:r>
            <a:r>
              <a:rPr lang="en-US" sz="2800" dirty="0"/>
              <a:t> has four models: </a:t>
            </a:r>
            <a:r>
              <a:rPr lang="en-US" sz="2800" i="1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aseline="-25000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800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i="1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aseline="-25000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2,</a:t>
            </a:r>
            <a:r>
              <a:rPr lang="en-US" sz="2800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aseline="-25000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800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800" i="1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aseline="-25000" dirty="0">
                <a:solidFill>
                  <a:srgbClr val="00FF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i="1" dirty="0">
              <a:solidFill>
                <a:srgbClr val="00FF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i="1" dirty="0"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aseline="-25000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800" dirty="0">
                <a:solidFill>
                  <a:srgbClr val="00B0F0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i="1" dirty="0">
                <a:solidFill>
                  <a:srgbClr val="00B0F0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₃</a:t>
            </a:r>
            <a:r>
              <a:rPr lang="en-US" sz="2800" dirty="0">
                <a:solidFill>
                  <a:srgbClr val="00B0F0"/>
                </a:solidFill>
              </a:rPr>
              <a:t>) =</a:t>
            </a:r>
            <a:r>
              <a:rPr lang="en-US" sz="2800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lang="en-US" sz="2800" baseline="-25000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800" dirty="0">
                <a:solidFill>
                  <a:srgbClr val="00B0F0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i="1" dirty="0">
                <a:solidFill>
                  <a:srgbClr val="00B0F0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₃</a:t>
            </a:r>
            <a:r>
              <a:rPr lang="en-US" sz="2800" dirty="0">
                <a:solidFill>
                  <a:srgbClr val="00B0F0"/>
                </a:solidFill>
              </a:rPr>
              <a:t>) =</a:t>
            </a:r>
            <a:r>
              <a:rPr lang="en-US" sz="2800" i="1" dirty="0">
                <a:solidFill>
                  <a:srgbClr val="00B0F0"/>
                </a:solidFill>
                <a:ea typeface="Open Sans" panose="020B0604020202020204" charset="0"/>
                <a:cs typeface="Open Sans" panose="020B0604020202020204" charset="0"/>
              </a:rPr>
              <a:t> i</a:t>
            </a:r>
            <a:r>
              <a:rPr lang="en-US" sz="2800" baseline="-25000" dirty="0">
                <a:solidFill>
                  <a:srgbClr val="00B0F0"/>
                </a:solidFill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 sz="2800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U₃</a:t>
            </a:r>
            <a:r>
              <a:rPr lang="en-US" sz="2800" dirty="0">
                <a:solidFill>
                  <a:srgbClr val="00B0F0"/>
                </a:solidFill>
              </a:rPr>
              <a:t>) =</a:t>
            </a:r>
            <a:r>
              <a:rPr lang="en-US" sz="2800" i="1" dirty="0">
                <a:solidFill>
                  <a:srgbClr val="00B0F0"/>
                </a:solidFill>
                <a:ea typeface="Open Sans" panose="020B0604020202020204" charset="0"/>
                <a:cs typeface="Open Sans" panose="020B0604020202020204" charset="0"/>
              </a:rPr>
              <a:t> i</a:t>
            </a:r>
            <a:r>
              <a:rPr lang="en-US" sz="2800" baseline="-25000" dirty="0">
                <a:solidFill>
                  <a:srgbClr val="00B0F0"/>
                </a:solidFill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en-US" sz="2800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U₃</a:t>
            </a:r>
            <a:r>
              <a:rPr lang="en-US" sz="2800" dirty="0">
                <a:solidFill>
                  <a:srgbClr val="00B0F0"/>
                </a:solidFill>
              </a:rPr>
              <a:t>) = </a:t>
            </a:r>
            <a:r>
              <a:rPr lang="en-US" sz="2800" i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20F35-17CA-40CB-93B0-14789F5C4F69}"/>
              </a:ext>
            </a:extLst>
          </p:cNvPr>
          <p:cNvSpPr txBox="1"/>
          <p:nvPr/>
        </p:nvSpPr>
        <p:spPr>
          <a:xfrm>
            <a:off x="650810" y="3144616"/>
            <a:ext cx="98927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Having at least one model, </a:t>
            </a:r>
            <a:r>
              <a:rPr lang="en-US" sz="2800" i="1" dirty="0"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i="1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₃ </a:t>
            </a:r>
            <a:r>
              <a:rPr lang="en-US" sz="28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is a consistent formula, but it is not a tautology (does not have 8 models), therefore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327BD-C1EB-4551-A449-6BAFCF27B121}"/>
              </a:ext>
            </a:extLst>
          </p:cNvPr>
          <p:cNvSpPr txBox="1"/>
          <p:nvPr/>
        </p:nvSpPr>
        <p:spPr>
          <a:xfrm>
            <a:off x="669472" y="5167900"/>
            <a:ext cx="98927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Even though all the branches are open, we can’t say the formula is valid.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125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53B23-274A-4AB3-ACB6-144AA2F2F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30" y="2463122"/>
            <a:ext cx="8144134" cy="1373070"/>
          </a:xfrm>
        </p:spPr>
        <p:txBody>
          <a:bodyPr/>
          <a:lstStyle/>
          <a:p>
            <a:pPr algn="ctr"/>
            <a:r>
              <a:rPr lang="en-US" sz="5400" kern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Theoretical results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1A087F-B2CE-49C6-A7F9-C05928AAB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1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8EDB-31A7-43BC-A4C7-E08987BF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62" y="783772"/>
            <a:ext cx="9613861" cy="1442280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conjuctive</a:t>
            </a:r>
            <a:r>
              <a:rPr lang="en-US" sz="27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formulas</a:t>
            </a:r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are consistent only if both of its component sub-formulas are satisfied, are decomposed using </a:t>
            </a:r>
            <a:b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α-rules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8878-2EEE-4789-A58C-F5C3B373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51" y="2243567"/>
            <a:ext cx="10777671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Google Shape;1848;p39">
            <a:extLst>
              <a:ext uri="{FF2B5EF4-FFF2-40B4-BE49-F238E27FC236}">
                <a16:creationId xmlns:a16="http://schemas.microsoft.com/office/drawing/2014/main" id="{C5F683F1-72B6-41A1-8A51-9BBC8E10C3DD}"/>
              </a:ext>
            </a:extLst>
          </p:cNvPr>
          <p:cNvSpPr txBox="1">
            <a:spLocks/>
          </p:cNvSpPr>
          <p:nvPr/>
        </p:nvSpPr>
        <p:spPr>
          <a:xfrm>
            <a:off x="1478605" y="2690125"/>
            <a:ext cx="882042" cy="274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˄ B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|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A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|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B</a:t>
            </a:r>
          </a:p>
        </p:txBody>
      </p:sp>
      <p:sp>
        <p:nvSpPr>
          <p:cNvPr id="5" name="Google Shape;1848;p39">
            <a:extLst>
              <a:ext uri="{FF2B5EF4-FFF2-40B4-BE49-F238E27FC236}">
                <a16:creationId xmlns:a16="http://schemas.microsoft.com/office/drawing/2014/main" id="{E64424CA-68F9-4CE6-B386-DE7A7F879163}"/>
              </a:ext>
            </a:extLst>
          </p:cNvPr>
          <p:cNvSpPr txBox="1">
            <a:spLocks/>
          </p:cNvSpPr>
          <p:nvPr/>
        </p:nvSpPr>
        <p:spPr>
          <a:xfrm>
            <a:off x="4164486" y="2736777"/>
            <a:ext cx="2740166" cy="296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V B) </a:t>
            </a:r>
            <a:r>
              <a:rPr lang="en-US" sz="2000" dirty="0">
                <a:solidFill>
                  <a:schemeClr val="tx1"/>
                </a:solidFill>
              </a:rPr>
              <a:t>≡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A ˄ ¬ B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|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¬ A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|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¬ B </a:t>
            </a:r>
          </a:p>
        </p:txBody>
      </p:sp>
      <p:sp>
        <p:nvSpPr>
          <p:cNvPr id="6" name="Google Shape;1848;p39">
            <a:extLst>
              <a:ext uri="{FF2B5EF4-FFF2-40B4-BE49-F238E27FC236}">
                <a16:creationId xmlns:a16="http://schemas.microsoft.com/office/drawing/2014/main" id="{902B5066-5B7A-4535-9F35-9DFAD1759F70}"/>
              </a:ext>
            </a:extLst>
          </p:cNvPr>
          <p:cNvSpPr txBox="1">
            <a:spLocks/>
          </p:cNvSpPr>
          <p:nvPr/>
        </p:nvSpPr>
        <p:spPr>
          <a:xfrm>
            <a:off x="8376710" y="2774100"/>
            <a:ext cx="2512115" cy="256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</a:t>
            </a:r>
            <a:r>
              <a:rPr lang="en-US" sz="2000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B) </a:t>
            </a:r>
            <a:r>
              <a:rPr lang="en-US" sz="2000" dirty="0">
                <a:solidFill>
                  <a:schemeClr val="tx1"/>
                </a:solidFill>
              </a:rPr>
              <a:t>≡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˄ ¬ B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|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A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|</a:t>
            </a:r>
          </a:p>
          <a:p>
            <a:pPr marL="0" indent="0" algn="just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¬ B </a:t>
            </a:r>
          </a:p>
        </p:txBody>
      </p:sp>
    </p:spTree>
    <p:extLst>
      <p:ext uri="{BB962C8B-B14F-4D97-AF65-F5344CB8AC3E}">
        <p14:creationId xmlns:p14="http://schemas.microsoft.com/office/powerpoint/2010/main" val="286413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5DF-98AA-4889-B218-11782D5E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31" y="727788"/>
            <a:ext cx="9613861" cy="159553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disjunctive formulas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are satisfied if one of its component sub-formulas is satisfiable (consistent), are decomposed using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l-GR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-rules</a:t>
            </a:r>
            <a:b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5DF7-9B8F-4C03-8A06-E4984E49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580103" cy="3599316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sp>
        <p:nvSpPr>
          <p:cNvPr id="5" name="Google Shape;1848;p39">
            <a:extLst>
              <a:ext uri="{FF2B5EF4-FFF2-40B4-BE49-F238E27FC236}">
                <a16:creationId xmlns:a16="http://schemas.microsoft.com/office/drawing/2014/main" id="{3BB80277-5512-4DE4-9468-8E272678BADF}"/>
              </a:ext>
            </a:extLst>
          </p:cNvPr>
          <p:cNvSpPr txBox="1">
            <a:spLocks/>
          </p:cNvSpPr>
          <p:nvPr/>
        </p:nvSpPr>
        <p:spPr>
          <a:xfrm>
            <a:off x="2071396" y="3073906"/>
            <a:ext cx="1138334" cy="192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 V  B</a:t>
            </a:r>
          </a:p>
          <a:p>
            <a:pPr marL="0" indent="0" algn="just"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/     \</a:t>
            </a:r>
          </a:p>
          <a:p>
            <a:pPr marL="0" indent="0" algn="just"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      B</a:t>
            </a:r>
          </a:p>
        </p:txBody>
      </p:sp>
      <p:sp>
        <p:nvSpPr>
          <p:cNvPr id="6" name="Google Shape;1848;p39">
            <a:extLst>
              <a:ext uri="{FF2B5EF4-FFF2-40B4-BE49-F238E27FC236}">
                <a16:creationId xmlns:a16="http://schemas.microsoft.com/office/drawing/2014/main" id="{90CCAE80-B095-41B9-9673-4BDCC3A9E040}"/>
              </a:ext>
            </a:extLst>
          </p:cNvPr>
          <p:cNvSpPr txBox="1">
            <a:spLocks/>
          </p:cNvSpPr>
          <p:nvPr/>
        </p:nvSpPr>
        <p:spPr>
          <a:xfrm>
            <a:off x="4455537" y="3083237"/>
            <a:ext cx="3102258" cy="192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˄ B) </a:t>
            </a:r>
            <a:r>
              <a:rPr lang="en-US" sz="2400" dirty="0">
                <a:solidFill>
                  <a:schemeClr val="tx1"/>
                </a:solidFill>
              </a:rPr>
              <a:t>≡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A V ¬ B</a:t>
            </a:r>
          </a:p>
          <a:p>
            <a:pPr marL="0" indent="0" algn="just">
              <a:spcAft>
                <a:spcPts val="1600"/>
              </a:spcAft>
            </a:pPr>
            <a:r>
              <a:rPr lang="en-US" sz="32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/       \</a:t>
            </a:r>
          </a:p>
          <a:p>
            <a:pPr marL="0" indent="0" algn="just"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¬ A          ¬ B</a:t>
            </a:r>
          </a:p>
        </p:txBody>
      </p:sp>
      <p:sp>
        <p:nvSpPr>
          <p:cNvPr id="7" name="Google Shape;1848;p39">
            <a:extLst>
              <a:ext uri="{FF2B5EF4-FFF2-40B4-BE49-F238E27FC236}">
                <a16:creationId xmlns:a16="http://schemas.microsoft.com/office/drawing/2014/main" id="{6A630D9A-1395-4ED9-8D7D-538C09E1D397}"/>
              </a:ext>
            </a:extLst>
          </p:cNvPr>
          <p:cNvSpPr txBox="1">
            <a:spLocks/>
          </p:cNvSpPr>
          <p:nvPr/>
        </p:nvSpPr>
        <p:spPr>
          <a:xfrm>
            <a:off x="8529136" y="3101898"/>
            <a:ext cx="2536971" cy="192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 </a:t>
            </a:r>
            <a:r>
              <a:rPr lang="en-US" sz="2400" dirty="0">
                <a:solidFill>
                  <a:schemeClr val="tx1"/>
                </a:solidFill>
              </a:rPr>
              <a:t>≡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A V B</a:t>
            </a:r>
          </a:p>
          <a:p>
            <a:pPr marL="0" indent="0" algn="just"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/       \</a:t>
            </a:r>
          </a:p>
          <a:p>
            <a:pPr marL="0" indent="0" algn="just"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¬ A        B</a:t>
            </a:r>
          </a:p>
        </p:txBody>
      </p:sp>
    </p:spTree>
    <p:extLst>
      <p:ext uri="{BB962C8B-B14F-4D97-AF65-F5344CB8AC3E}">
        <p14:creationId xmlns:p14="http://schemas.microsoft.com/office/powerpoint/2010/main" val="223248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4C3F-327F-4CCA-993C-95B24CA6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04" y="857935"/>
            <a:ext cx="10172308" cy="1131217"/>
          </a:xfrm>
        </p:spPr>
        <p:txBody>
          <a:bodyPr>
            <a:noAutofit/>
          </a:bodyPr>
          <a:lstStyle/>
          <a:p>
            <a:pPr marL="0" marR="16030" indent="0">
              <a:buNone/>
            </a:pPr>
            <a:r>
              <a:rPr lang="en-US" sz="4000" i="0" u="none" strike="noStrike" baseline="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Construction of a semantic tableau</a:t>
            </a:r>
            <a:endParaRPr lang="en-US" sz="4800" i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102D38-F1BD-4776-A663-8728B056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2230" y="1735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Google Shape;1962;p47">
            <a:extLst>
              <a:ext uri="{FF2B5EF4-FFF2-40B4-BE49-F238E27FC236}">
                <a16:creationId xmlns:a16="http://schemas.microsoft.com/office/drawing/2014/main" id="{F5657CCC-A620-4102-AE9F-B034A4A816DA}"/>
              </a:ext>
            </a:extLst>
          </p:cNvPr>
          <p:cNvSpPr txBox="1"/>
          <p:nvPr/>
        </p:nvSpPr>
        <p:spPr>
          <a:xfrm>
            <a:off x="593264" y="2005119"/>
            <a:ext cx="9922335" cy="64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To a propositional / predicate formula U we can associate a semantic tableau, which is a binary tree having formulas in its nodes and it is built as follows: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3" name="Google Shape;1962;p47">
            <a:extLst>
              <a:ext uri="{FF2B5EF4-FFF2-40B4-BE49-F238E27FC236}">
                <a16:creationId xmlns:a16="http://schemas.microsoft.com/office/drawing/2014/main" id="{90A83913-ACAE-45A1-A4DB-A93F101D97D5}"/>
              </a:ext>
            </a:extLst>
          </p:cNvPr>
          <p:cNvSpPr txBox="1"/>
          <p:nvPr/>
        </p:nvSpPr>
        <p:spPr>
          <a:xfrm>
            <a:off x="565274" y="2724625"/>
            <a:ext cx="7117714" cy="39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the root of the tree is labeled with the initial formula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4" name="Google Shape;1962;p47">
            <a:extLst>
              <a:ext uri="{FF2B5EF4-FFF2-40B4-BE49-F238E27FC236}">
                <a16:creationId xmlns:a16="http://schemas.microsoft.com/office/drawing/2014/main" id="{F0140F59-E5E6-41F0-9029-7B333E6B932D}"/>
              </a:ext>
            </a:extLst>
          </p:cNvPr>
          <p:cNvSpPr txBox="1"/>
          <p:nvPr/>
        </p:nvSpPr>
        <p:spPr>
          <a:xfrm>
            <a:off x="565271" y="3157215"/>
            <a:ext cx="9940997" cy="70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2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every branch of the tree which contains a formula will be extended with a subtree according to the decomposition rule specific to its class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5" name="Google Shape;1962;p47">
            <a:extLst>
              <a:ext uri="{FF2B5EF4-FFF2-40B4-BE49-F238E27FC236}">
                <a16:creationId xmlns:a16="http://schemas.microsoft.com/office/drawing/2014/main" id="{349D4A88-79B8-4237-A8D2-046C32251F64}"/>
              </a:ext>
            </a:extLst>
          </p:cNvPr>
          <p:cNvSpPr txBox="1"/>
          <p:nvPr/>
        </p:nvSpPr>
        <p:spPr>
          <a:xfrm>
            <a:off x="583937" y="3855303"/>
            <a:ext cx="7117714" cy="43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the extension of a branch stops in the following cases: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6" name="Google Shape;1962;p47">
            <a:extLst>
              <a:ext uri="{FF2B5EF4-FFF2-40B4-BE49-F238E27FC236}">
                <a16:creationId xmlns:a16="http://schemas.microsoft.com/office/drawing/2014/main" id="{9F1060B4-C0D7-4A53-9F24-4E08C8AF54EC}"/>
              </a:ext>
            </a:extLst>
          </p:cNvPr>
          <p:cNvSpPr txBox="1"/>
          <p:nvPr/>
        </p:nvSpPr>
        <p:spPr>
          <a:xfrm>
            <a:off x="944087" y="4352277"/>
            <a:ext cx="9515529" cy="77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Aft>
                <a:spcPts val="1600"/>
              </a:spcAft>
              <a:buFont typeface="+mj-lt"/>
              <a:buAutoNum type="alphaLcParenR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if that branch contains a formula and its negation, the branch is marked as closed using the symbol ⦻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7" name="Google Shape;1962;p47">
            <a:extLst>
              <a:ext uri="{FF2B5EF4-FFF2-40B4-BE49-F238E27FC236}">
                <a16:creationId xmlns:a16="http://schemas.microsoft.com/office/drawing/2014/main" id="{8E1D5A09-AE5C-4EA6-879E-AD784C78B698}"/>
              </a:ext>
            </a:extLst>
          </p:cNvPr>
          <p:cNvSpPr txBox="1"/>
          <p:nvPr/>
        </p:nvSpPr>
        <p:spPr>
          <a:xfrm>
            <a:off x="925425" y="5031703"/>
            <a:ext cx="9496869" cy="108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Aft>
                <a:spcPts val="1600"/>
              </a:spcAft>
              <a:buFont typeface="+mj-lt"/>
              <a:buAutoNum type="alphaLcParenR" startAt="2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if all the formulas on that branch are already decomposed or if by decomposing the formulas which are not decomposed yet, no new formulas are obtained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80597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677-6C34-4665-B8D4-970517E3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51" y="715906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EF9E-82A0-4D2E-BF63-A7F63731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92" y="6684939"/>
            <a:ext cx="9613861" cy="3599316"/>
          </a:xfrm>
        </p:spPr>
        <p:txBody>
          <a:bodyPr/>
          <a:lstStyle/>
          <a:p>
            <a:endParaRPr lang="en-US" sz="1800" dirty="0"/>
          </a:p>
        </p:txBody>
      </p:sp>
      <p:sp>
        <p:nvSpPr>
          <p:cNvPr id="16" name="Google Shape;1882;p40">
            <a:extLst>
              <a:ext uri="{FF2B5EF4-FFF2-40B4-BE49-F238E27FC236}">
                <a16:creationId xmlns:a16="http://schemas.microsoft.com/office/drawing/2014/main" id="{FDB2766B-52A3-4971-B4B6-56AA52A12A89}"/>
              </a:ext>
            </a:extLst>
          </p:cNvPr>
          <p:cNvSpPr txBox="1">
            <a:spLocks/>
          </p:cNvSpPr>
          <p:nvPr/>
        </p:nvSpPr>
        <p:spPr>
          <a:xfrm>
            <a:off x="345154" y="2084617"/>
            <a:ext cx="10011825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spcAft>
                <a:spcPts val="1600"/>
              </a:spcAft>
              <a:buFont typeface="+mj-lt"/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1800" b="1" dirty="0">
                <a:highlight>
                  <a:srgbClr val="00FFCC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 semantic </a:t>
            </a:r>
            <a:r>
              <a:rPr lang="en-US" sz="1800" dirty="0"/>
              <a:t>tableau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called </a:t>
            </a:r>
            <a:r>
              <a:rPr lang="en-US" sz="1800" b="1" dirty="0">
                <a:highlight>
                  <a:srgbClr val="00FFCC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closed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(marked by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⦻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if it contains a formula and  its negation, otherwise the branch is called open (marked by the symbol ⊙).</a:t>
            </a:r>
          </a:p>
        </p:txBody>
      </p:sp>
      <p:sp>
        <p:nvSpPr>
          <p:cNvPr id="17" name="Google Shape;1882;p40">
            <a:extLst>
              <a:ext uri="{FF2B5EF4-FFF2-40B4-BE49-F238E27FC236}">
                <a16:creationId xmlns:a16="http://schemas.microsoft.com/office/drawing/2014/main" id="{CED7431B-8F7B-4207-83A8-33C89ED5A639}"/>
              </a:ext>
            </a:extLst>
          </p:cNvPr>
          <p:cNvSpPr txBox="1">
            <a:spLocks/>
          </p:cNvSpPr>
          <p:nvPr/>
        </p:nvSpPr>
        <p:spPr>
          <a:xfrm>
            <a:off x="419799" y="2999133"/>
            <a:ext cx="9993164" cy="72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algn="just">
              <a:spcAft>
                <a:spcPts val="1600"/>
              </a:spcAft>
              <a:buClrTx/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800" b="1" dirty="0">
                <a:solidFill>
                  <a:schemeClr val="tx1"/>
                </a:solidFill>
                <a:highlight>
                  <a:srgbClr val="00FFCC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 semantic </a:t>
            </a:r>
            <a:r>
              <a:rPr lang="en-US" sz="1800" dirty="0">
                <a:solidFill>
                  <a:schemeClr val="tx1"/>
                </a:solidFill>
              </a:rPr>
              <a:t>tableau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called </a:t>
            </a:r>
            <a:r>
              <a:rPr lang="en-US" sz="1800" b="1" dirty="0">
                <a:solidFill>
                  <a:schemeClr val="tx1"/>
                </a:solidFill>
                <a:highlight>
                  <a:srgbClr val="00FFCC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it is closed or all the formulas on that branch are already decomposed.</a:t>
            </a:r>
          </a:p>
        </p:txBody>
      </p:sp>
      <p:sp>
        <p:nvSpPr>
          <p:cNvPr id="18" name="Google Shape;1882;p40">
            <a:extLst>
              <a:ext uri="{FF2B5EF4-FFF2-40B4-BE49-F238E27FC236}">
                <a16:creationId xmlns:a16="http://schemas.microsoft.com/office/drawing/2014/main" id="{8A8B9B27-5256-45A9-B8E0-EDE6B70DB284}"/>
              </a:ext>
            </a:extLst>
          </p:cNvPr>
          <p:cNvSpPr txBox="1">
            <a:spLocks/>
          </p:cNvSpPr>
          <p:nvPr/>
        </p:nvSpPr>
        <p:spPr>
          <a:xfrm>
            <a:off x="438461" y="3998574"/>
            <a:ext cx="9918519" cy="46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algn="just">
              <a:spcAft>
                <a:spcPts val="1600"/>
              </a:spcAft>
              <a:buClrTx/>
              <a:buFont typeface="+mj-lt"/>
              <a:buAutoNum type="arabicPeriod" startAt="3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800" b="1" dirty="0">
                <a:solidFill>
                  <a:schemeClr val="tx1"/>
                </a:solidFill>
                <a:highlight>
                  <a:srgbClr val="00FFCC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highlight>
                  <a:srgbClr val="00FFCC"/>
                </a:highlight>
              </a:rPr>
              <a:t>tableau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called </a:t>
            </a:r>
            <a:r>
              <a:rPr lang="en-US" sz="1800" b="1" dirty="0">
                <a:solidFill>
                  <a:schemeClr val="tx1"/>
                </a:solidFill>
                <a:highlight>
                  <a:srgbClr val="00FFCC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closed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all its branches are closed.</a:t>
            </a:r>
          </a:p>
        </p:txBody>
      </p:sp>
      <p:sp>
        <p:nvSpPr>
          <p:cNvPr id="19" name="Google Shape;1882;p40">
            <a:extLst>
              <a:ext uri="{FF2B5EF4-FFF2-40B4-BE49-F238E27FC236}">
                <a16:creationId xmlns:a16="http://schemas.microsoft.com/office/drawing/2014/main" id="{68F55843-D221-42AE-A2E5-2B7C21752300}"/>
              </a:ext>
            </a:extLst>
          </p:cNvPr>
          <p:cNvSpPr txBox="1">
            <a:spLocks/>
          </p:cNvSpPr>
          <p:nvPr/>
        </p:nvSpPr>
        <p:spPr>
          <a:xfrm>
            <a:off x="419800" y="4688466"/>
            <a:ext cx="9974501" cy="5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algn="just">
              <a:spcAft>
                <a:spcPts val="1600"/>
              </a:spcAft>
              <a:buClrTx/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semantic </a:t>
            </a:r>
            <a:r>
              <a:rPr lang="en-US" sz="1800" dirty="0">
                <a:solidFill>
                  <a:schemeClr val="tx1"/>
                </a:solidFill>
              </a:rPr>
              <a:t>tableau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at least one open branch, the </a:t>
            </a:r>
            <a:r>
              <a:rPr lang="en-US" sz="1800" dirty="0">
                <a:solidFill>
                  <a:schemeClr val="tx1"/>
                </a:solidFill>
              </a:rPr>
              <a:t>tableau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called </a:t>
            </a:r>
            <a:r>
              <a:rPr lang="en-US" sz="1800" b="1" dirty="0">
                <a:solidFill>
                  <a:schemeClr val="tx1"/>
                </a:solidFill>
                <a:highlight>
                  <a:srgbClr val="00FFCC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0" name="Google Shape;1882;p40">
            <a:extLst>
              <a:ext uri="{FF2B5EF4-FFF2-40B4-BE49-F238E27FC236}">
                <a16:creationId xmlns:a16="http://schemas.microsoft.com/office/drawing/2014/main" id="{321225E1-B91D-4A3E-8010-A8C62685CDFE}"/>
              </a:ext>
            </a:extLst>
          </p:cNvPr>
          <p:cNvSpPr txBox="1">
            <a:spLocks/>
          </p:cNvSpPr>
          <p:nvPr/>
        </p:nvSpPr>
        <p:spPr>
          <a:xfrm>
            <a:off x="438462" y="5477380"/>
            <a:ext cx="10058478" cy="46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algn="just">
              <a:spcAft>
                <a:spcPts val="1600"/>
              </a:spcAft>
              <a:buClrTx/>
              <a:buFont typeface="+mj-lt"/>
              <a:buAutoNum type="arabicPeriod" startAt="5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800" b="1" dirty="0">
                <a:solidFill>
                  <a:schemeClr val="tx1"/>
                </a:solidFill>
                <a:highlight>
                  <a:srgbClr val="00FFCC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highlight>
                  <a:srgbClr val="00FFCC"/>
                </a:highlight>
              </a:rPr>
              <a:t>tableau</a:t>
            </a: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called </a:t>
            </a:r>
            <a:r>
              <a:rPr lang="en-US" sz="1800" b="1" dirty="0">
                <a:solidFill>
                  <a:schemeClr val="tx1"/>
                </a:solidFill>
                <a:highlight>
                  <a:srgbClr val="00FFCC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all its branches are incomplete.</a:t>
            </a:r>
          </a:p>
        </p:txBody>
      </p:sp>
    </p:spTree>
    <p:extLst>
      <p:ext uri="{BB962C8B-B14F-4D97-AF65-F5344CB8AC3E}">
        <p14:creationId xmlns:p14="http://schemas.microsoft.com/office/powerpoint/2010/main" val="376493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E640-001F-4876-96E8-A106E3BF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1" y="753228"/>
            <a:ext cx="9995602" cy="10809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semantic tableau for </a:t>
            </a:r>
            <a:r>
              <a:rPr lang="en-US" sz="20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000" i="1" dirty="0">
                <a:solidFill>
                  <a:srgbClr val="00B0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₃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en-US" sz="2000" i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∧</a:t>
            </a:r>
            <a:r>
              <a:rPr lang="en-US" sz="2000" b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→</a:t>
            </a:r>
            <a:r>
              <a:rPr lang="en-US" sz="2000" b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 </a:t>
            </a:r>
            <a:r>
              <a:rPr lang="en-US" sz="2000" i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→ (</a:t>
            </a:r>
            <a:r>
              <a:rPr lang="en-US" sz="2000" i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→</a:t>
            </a:r>
            <a:r>
              <a:rPr lang="en-US" sz="2000" b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∧</a:t>
            </a:r>
            <a:r>
              <a:rPr lang="en-US" sz="2000" b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 </a:t>
            </a:r>
            <a:r>
              <a:rPr lang="en-US" sz="2000" i="1" dirty="0">
                <a:solidFill>
                  <a:srgbClr val="00B0F0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i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decide the type of </a:t>
            </a:r>
            <a:r>
              <a:rPr lang="en-US" sz="2000" i="1" dirty="0">
                <a:solidFill>
                  <a:srgbClr val="00B0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U₃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case of consistency find all its models.</a:t>
            </a:r>
            <a:endParaRPr lang="en-US" sz="2000" i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6A3CF2-D43F-47D5-BF28-E483F7DB42D6}"/>
              </a:ext>
            </a:extLst>
          </p:cNvPr>
          <p:cNvCxnSpPr>
            <a:cxnSpLocks/>
          </p:cNvCxnSpPr>
          <p:nvPr/>
        </p:nvCxnSpPr>
        <p:spPr>
          <a:xfrm flipV="1">
            <a:off x="4413380" y="2481943"/>
            <a:ext cx="942391" cy="33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6517F7-38C9-468D-9953-E8CA3EBFF032}"/>
              </a:ext>
            </a:extLst>
          </p:cNvPr>
          <p:cNvSpPr txBox="1"/>
          <p:nvPr/>
        </p:nvSpPr>
        <p:spPr>
          <a:xfrm>
            <a:off x="4049486" y="2040685"/>
            <a:ext cx="4236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∧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→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 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) → (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→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) ∧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 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(1) </a:t>
            </a:r>
            <a:endParaRPr lang="en-US" sz="2000" dirty="0">
              <a:solidFill>
                <a:srgbClr val="FF66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ACFE9E-FFB7-45C5-8294-93E3A4AADD9F}"/>
              </a:ext>
            </a:extLst>
          </p:cNvPr>
          <p:cNvCxnSpPr>
            <a:cxnSpLocks/>
          </p:cNvCxnSpPr>
          <p:nvPr/>
        </p:nvCxnSpPr>
        <p:spPr>
          <a:xfrm>
            <a:off x="5859623" y="2509671"/>
            <a:ext cx="905071" cy="33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9CBFCC-4F35-4055-80EA-CB959C06983A}"/>
              </a:ext>
            </a:extLst>
          </p:cNvPr>
          <p:cNvSpPr txBox="1"/>
          <p:nvPr/>
        </p:nvSpPr>
        <p:spPr>
          <a:xfrm>
            <a:off x="6447453" y="2441901"/>
            <a:ext cx="2024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l-GR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1600" i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l-GR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for (1)</a:t>
            </a:r>
            <a:endParaRPr lang="en-US" sz="1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22" name="Google Shape;1848;p39">
            <a:extLst>
              <a:ext uri="{FF2B5EF4-FFF2-40B4-BE49-F238E27FC236}">
                <a16:creationId xmlns:a16="http://schemas.microsoft.com/office/drawing/2014/main" id="{CE6DA3DC-FBE3-4FC1-9C2F-997AA1985174}"/>
              </a:ext>
            </a:extLst>
          </p:cNvPr>
          <p:cNvSpPr txBox="1">
            <a:spLocks/>
          </p:cNvSpPr>
          <p:nvPr/>
        </p:nvSpPr>
        <p:spPr>
          <a:xfrm>
            <a:off x="8544336" y="1950069"/>
            <a:ext cx="1737997" cy="70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 </a:t>
            </a:r>
            <a:r>
              <a:rPr lang="en-US" b="1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</a:t>
            </a:r>
          </a:p>
          <a:p>
            <a:pPr marL="0" indent="0" algn="just">
              <a:spcAft>
                <a:spcPts val="1600"/>
              </a:spcAft>
            </a:pP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A        B</a:t>
            </a:r>
          </a:p>
        </p:txBody>
      </p:sp>
      <p:sp>
        <p:nvSpPr>
          <p:cNvPr id="23" name="Google Shape;1848;p39">
            <a:extLst>
              <a:ext uri="{FF2B5EF4-FFF2-40B4-BE49-F238E27FC236}">
                <a16:creationId xmlns:a16="http://schemas.microsoft.com/office/drawing/2014/main" id="{86486224-DA37-4494-8260-F6651EF4B5FC}"/>
              </a:ext>
            </a:extLst>
          </p:cNvPr>
          <p:cNvSpPr txBox="1">
            <a:spLocks/>
          </p:cNvSpPr>
          <p:nvPr/>
        </p:nvSpPr>
        <p:spPr>
          <a:xfrm>
            <a:off x="8808156" y="2196500"/>
            <a:ext cx="820968" cy="41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      \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1CF44-764B-46EE-999C-9E6977CB3D9E}"/>
              </a:ext>
            </a:extLst>
          </p:cNvPr>
          <p:cNvSpPr txBox="1"/>
          <p:nvPr/>
        </p:nvSpPr>
        <p:spPr>
          <a:xfrm>
            <a:off x="3151414" y="2861779"/>
            <a:ext cx="2465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66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∧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→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 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) (2) </a:t>
            </a:r>
            <a:endParaRPr lang="en-US" sz="2000" dirty="0">
              <a:solidFill>
                <a:srgbClr val="FF66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CA620B-7961-45EC-BD48-062C866C6272}"/>
              </a:ext>
            </a:extLst>
          </p:cNvPr>
          <p:cNvSpPr txBox="1"/>
          <p:nvPr/>
        </p:nvSpPr>
        <p:spPr>
          <a:xfrm>
            <a:off x="6379805" y="2833788"/>
            <a:ext cx="2279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→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) ∧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 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  <a:endParaRPr lang="en-US" sz="2000" dirty="0">
              <a:solidFill>
                <a:srgbClr val="FF66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A2C198-1FA5-4B4B-968A-23FE44A9278C}"/>
              </a:ext>
            </a:extLst>
          </p:cNvPr>
          <p:cNvCxnSpPr/>
          <p:nvPr/>
        </p:nvCxnSpPr>
        <p:spPr>
          <a:xfrm>
            <a:off x="3999812" y="3316671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005;p49">
            <a:extLst>
              <a:ext uri="{FF2B5EF4-FFF2-40B4-BE49-F238E27FC236}">
                <a16:creationId xmlns:a16="http://schemas.microsoft.com/office/drawing/2014/main" id="{1C8DDC92-B26D-46BE-9773-4A1318DEF3B3}"/>
              </a:ext>
            </a:extLst>
          </p:cNvPr>
          <p:cNvSpPr txBox="1"/>
          <p:nvPr/>
        </p:nvSpPr>
        <p:spPr>
          <a:xfrm>
            <a:off x="2118049" y="3211482"/>
            <a:ext cx="2106304" cy="45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l-GR" sz="1600" i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</a:t>
            </a:r>
            <a:r>
              <a:rPr lang="en-US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 for (2) —</a:t>
            </a:r>
            <a:endParaRPr sz="1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36" name="Google Shape;1848;p39">
            <a:extLst>
              <a:ext uri="{FF2B5EF4-FFF2-40B4-BE49-F238E27FC236}">
                <a16:creationId xmlns:a16="http://schemas.microsoft.com/office/drawing/2014/main" id="{23AD0D5D-0A74-4AFB-A9F0-6FA34A9493AB}"/>
              </a:ext>
            </a:extLst>
          </p:cNvPr>
          <p:cNvSpPr txBox="1">
            <a:spLocks/>
          </p:cNvSpPr>
          <p:nvPr/>
        </p:nvSpPr>
        <p:spPr>
          <a:xfrm>
            <a:off x="1547357" y="2129650"/>
            <a:ext cx="1531746" cy="1359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(A </a:t>
            </a:r>
            <a:r>
              <a:rPr lang="en-US" b="1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B) </a:t>
            </a:r>
          </a:p>
          <a:p>
            <a:pPr marL="0" indent="0" algn="just">
              <a:spcAft>
                <a:spcPts val="1600"/>
              </a:spcAft>
            </a:pP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A</a:t>
            </a:r>
          </a:p>
          <a:p>
            <a:pPr marL="0" indent="0" algn="just">
              <a:spcAft>
                <a:spcPts val="1600"/>
              </a:spcAft>
            </a:pP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¬ B </a:t>
            </a:r>
          </a:p>
        </p:txBody>
      </p:sp>
      <p:sp>
        <p:nvSpPr>
          <p:cNvPr id="37" name="Google Shape;1848;p39">
            <a:extLst>
              <a:ext uri="{FF2B5EF4-FFF2-40B4-BE49-F238E27FC236}">
                <a16:creationId xmlns:a16="http://schemas.microsoft.com/office/drawing/2014/main" id="{6E15456C-FEEA-4E73-927B-8582BACE7336}"/>
              </a:ext>
            </a:extLst>
          </p:cNvPr>
          <p:cNvSpPr txBox="1">
            <a:spLocks/>
          </p:cNvSpPr>
          <p:nvPr/>
        </p:nvSpPr>
        <p:spPr>
          <a:xfrm>
            <a:off x="1986517" y="2810989"/>
            <a:ext cx="441709" cy="42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38" name="Google Shape;1848;p39">
            <a:extLst>
              <a:ext uri="{FF2B5EF4-FFF2-40B4-BE49-F238E27FC236}">
                <a16:creationId xmlns:a16="http://schemas.microsoft.com/office/drawing/2014/main" id="{8506B2A4-C4EF-49F6-A5F2-17A8E67512D4}"/>
              </a:ext>
            </a:extLst>
          </p:cNvPr>
          <p:cNvSpPr txBox="1">
            <a:spLocks/>
          </p:cNvSpPr>
          <p:nvPr/>
        </p:nvSpPr>
        <p:spPr>
          <a:xfrm>
            <a:off x="1978090" y="2351313"/>
            <a:ext cx="441709" cy="42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|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DC006-96E0-4D8D-9B79-16BA6E0C40C5}"/>
              </a:ext>
            </a:extLst>
          </p:cNvPr>
          <p:cNvSpPr txBox="1"/>
          <p:nvPr/>
        </p:nvSpPr>
        <p:spPr>
          <a:xfrm>
            <a:off x="3580623" y="3584902"/>
            <a:ext cx="1429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∧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(4)</a:t>
            </a:r>
            <a:endParaRPr lang="en-US" sz="2000" dirty="0">
              <a:solidFill>
                <a:srgbClr val="FF66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C349D9-6E81-4763-ABBE-83F83A93A552}"/>
              </a:ext>
            </a:extLst>
          </p:cNvPr>
          <p:cNvCxnSpPr/>
          <p:nvPr/>
        </p:nvCxnSpPr>
        <p:spPr>
          <a:xfrm>
            <a:off x="3965174" y="4022909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005;p49">
            <a:extLst>
              <a:ext uri="{FF2B5EF4-FFF2-40B4-BE49-F238E27FC236}">
                <a16:creationId xmlns:a16="http://schemas.microsoft.com/office/drawing/2014/main" id="{4F1719D3-B3AE-464E-97FA-955045159A7C}"/>
              </a:ext>
            </a:extLst>
          </p:cNvPr>
          <p:cNvSpPr txBox="1"/>
          <p:nvPr/>
        </p:nvSpPr>
        <p:spPr>
          <a:xfrm>
            <a:off x="3717938" y="4224874"/>
            <a:ext cx="676781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000" dirty="0">
                <a:solidFill>
                  <a:srgbClr val="FF66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¬r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4FD9A0-1670-47CE-A90F-F4C504BF9E1A}"/>
              </a:ext>
            </a:extLst>
          </p:cNvPr>
          <p:cNvCxnSpPr>
            <a:cxnSpLocks/>
          </p:cNvCxnSpPr>
          <p:nvPr/>
        </p:nvCxnSpPr>
        <p:spPr>
          <a:xfrm>
            <a:off x="3965175" y="4676053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2005;p49">
            <a:extLst>
              <a:ext uri="{FF2B5EF4-FFF2-40B4-BE49-F238E27FC236}">
                <a16:creationId xmlns:a16="http://schemas.microsoft.com/office/drawing/2014/main" id="{7F68C386-571B-413F-898C-221502F98A21}"/>
              </a:ext>
            </a:extLst>
          </p:cNvPr>
          <p:cNvSpPr txBox="1"/>
          <p:nvPr/>
        </p:nvSpPr>
        <p:spPr>
          <a:xfrm>
            <a:off x="2129979" y="4571013"/>
            <a:ext cx="2087459" cy="3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l-GR" sz="1600" i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 </a:t>
            </a:r>
            <a:r>
              <a:rPr lang="en-US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for (4) —</a:t>
            </a:r>
            <a:endParaRPr sz="1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1FB7A5-E0DA-4C7A-AB95-762129B01EF3}"/>
              </a:ext>
            </a:extLst>
          </p:cNvPr>
          <p:cNvSpPr txBox="1"/>
          <p:nvPr/>
        </p:nvSpPr>
        <p:spPr>
          <a:xfrm>
            <a:off x="3804558" y="4886521"/>
            <a:ext cx="3848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endParaRPr lang="en-US" sz="2000" dirty="0">
              <a:solidFill>
                <a:srgbClr val="FF66F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A259FE-C9F3-4B32-A55D-1B09A3A8B238}"/>
              </a:ext>
            </a:extLst>
          </p:cNvPr>
          <p:cNvCxnSpPr>
            <a:cxnSpLocks/>
          </p:cNvCxnSpPr>
          <p:nvPr/>
        </p:nvCxnSpPr>
        <p:spPr>
          <a:xfrm>
            <a:off x="3977615" y="5332307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B56F0A-0DAA-46AD-B641-109BC3DE6C46}"/>
              </a:ext>
            </a:extLst>
          </p:cNvPr>
          <p:cNvSpPr txBox="1"/>
          <p:nvPr/>
        </p:nvSpPr>
        <p:spPr>
          <a:xfrm>
            <a:off x="3816220" y="5589037"/>
            <a:ext cx="2705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endParaRPr lang="en-US" sz="2000" dirty="0">
              <a:solidFill>
                <a:srgbClr val="FF66FF"/>
              </a:solidFill>
            </a:endParaRPr>
          </a:p>
        </p:txBody>
      </p:sp>
      <p:sp>
        <p:nvSpPr>
          <p:cNvPr id="50" name="Google Shape;2005;p49">
            <a:extLst>
              <a:ext uri="{FF2B5EF4-FFF2-40B4-BE49-F238E27FC236}">
                <a16:creationId xmlns:a16="http://schemas.microsoft.com/office/drawing/2014/main" id="{236CCA3B-8720-48A0-B612-90C33946B946}"/>
              </a:ext>
            </a:extLst>
          </p:cNvPr>
          <p:cNvSpPr txBox="1"/>
          <p:nvPr/>
        </p:nvSpPr>
        <p:spPr>
          <a:xfrm>
            <a:off x="3746723" y="5929838"/>
            <a:ext cx="490461" cy="4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sz="2000" dirty="0">
                <a:solidFill>
                  <a:srgbClr val="3394FF"/>
                </a:solidFill>
              </a:rPr>
              <a:t>⊙</a:t>
            </a:r>
            <a:endParaRPr sz="2000" dirty="0">
              <a:solidFill>
                <a:srgbClr val="3394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2005;p49">
            <a:extLst>
              <a:ext uri="{FF2B5EF4-FFF2-40B4-BE49-F238E27FC236}">
                <a16:creationId xmlns:a16="http://schemas.microsoft.com/office/drawing/2014/main" id="{EFA76602-4565-4F4F-A372-EA4B8995C689}"/>
              </a:ext>
            </a:extLst>
          </p:cNvPr>
          <p:cNvSpPr txBox="1"/>
          <p:nvPr/>
        </p:nvSpPr>
        <p:spPr>
          <a:xfrm>
            <a:off x="3014549" y="6314190"/>
            <a:ext cx="1995989" cy="4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branch</a:t>
            </a:r>
            <a:endParaRPr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DDD7B5-CC1F-49D2-9500-329B8152092A}"/>
              </a:ext>
            </a:extLst>
          </p:cNvPr>
          <p:cNvCxnSpPr/>
          <p:nvPr/>
        </p:nvCxnSpPr>
        <p:spPr>
          <a:xfrm>
            <a:off x="7196234" y="3251935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3356A1-1E6C-4CE1-A42F-99FD33C9FB15}"/>
              </a:ext>
            </a:extLst>
          </p:cNvPr>
          <p:cNvSpPr txBox="1"/>
          <p:nvPr/>
        </p:nvSpPr>
        <p:spPr>
          <a:xfrm>
            <a:off x="7081934" y="3216341"/>
            <a:ext cx="1924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1600" i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</a:t>
            </a:r>
            <a:r>
              <a:rPr lang="el-GR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for (3)</a:t>
            </a:r>
            <a:endParaRPr lang="en-US" sz="1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2E3E60-6A4E-4C3A-AF58-9F1D29F28BC8}"/>
              </a:ext>
            </a:extLst>
          </p:cNvPr>
          <p:cNvSpPr txBox="1"/>
          <p:nvPr/>
        </p:nvSpPr>
        <p:spPr>
          <a:xfrm>
            <a:off x="6743700" y="3477600"/>
            <a:ext cx="1271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→</a:t>
            </a:r>
            <a:r>
              <a:rPr lang="en-US" sz="2000" b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000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(5)</a:t>
            </a:r>
            <a:endParaRPr lang="en-US" sz="2000" dirty="0">
              <a:solidFill>
                <a:srgbClr val="FF66F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610868-A31F-42BA-9637-72D9535C5F68}"/>
              </a:ext>
            </a:extLst>
          </p:cNvPr>
          <p:cNvSpPr txBox="1"/>
          <p:nvPr/>
        </p:nvSpPr>
        <p:spPr>
          <a:xfrm>
            <a:off x="7044614" y="4096141"/>
            <a:ext cx="31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66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endParaRPr lang="en-US" sz="2000" dirty="0">
              <a:solidFill>
                <a:srgbClr val="FF66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F64F64-9A03-4670-BCE6-6F2349E50404}"/>
              </a:ext>
            </a:extLst>
          </p:cNvPr>
          <p:cNvCxnSpPr>
            <a:cxnSpLocks/>
          </p:cNvCxnSpPr>
          <p:nvPr/>
        </p:nvCxnSpPr>
        <p:spPr>
          <a:xfrm>
            <a:off x="7190456" y="3879842"/>
            <a:ext cx="1403" cy="28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1B70CC-744A-4EC0-B87E-B7D022FA5810}"/>
              </a:ext>
            </a:extLst>
          </p:cNvPr>
          <p:cNvCxnSpPr>
            <a:cxnSpLocks/>
          </p:cNvCxnSpPr>
          <p:nvPr/>
        </p:nvCxnSpPr>
        <p:spPr>
          <a:xfrm flipH="1">
            <a:off x="6830008" y="4604295"/>
            <a:ext cx="270905" cy="17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3665B0-D297-44C1-8547-241395B67D5D}"/>
              </a:ext>
            </a:extLst>
          </p:cNvPr>
          <p:cNvCxnSpPr>
            <a:cxnSpLocks/>
          </p:cNvCxnSpPr>
          <p:nvPr/>
        </p:nvCxnSpPr>
        <p:spPr>
          <a:xfrm>
            <a:off x="7274447" y="4594965"/>
            <a:ext cx="264688" cy="21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0D85A92-51F3-4AE8-B493-A8D679BEC14B}"/>
              </a:ext>
            </a:extLst>
          </p:cNvPr>
          <p:cNvSpPr txBox="1"/>
          <p:nvPr/>
        </p:nvSpPr>
        <p:spPr>
          <a:xfrm>
            <a:off x="7175240" y="4475976"/>
            <a:ext cx="2034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l-GR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1600" i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l-GR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for (5)</a:t>
            </a:r>
            <a:endParaRPr lang="en-US" sz="1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0A315-3AE1-44B5-B16A-2A18BA9DBB82}"/>
              </a:ext>
            </a:extLst>
          </p:cNvPr>
          <p:cNvSpPr txBox="1"/>
          <p:nvPr/>
        </p:nvSpPr>
        <p:spPr>
          <a:xfrm>
            <a:off x="6540759" y="4830538"/>
            <a:ext cx="485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66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</a:t>
            </a:r>
            <a:r>
              <a:rPr lang="en-US" sz="2000" i="1" dirty="0">
                <a:solidFill>
                  <a:srgbClr val="FF66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</a:t>
            </a:r>
            <a:endParaRPr lang="en-US" i="1" dirty="0">
              <a:solidFill>
                <a:srgbClr val="FF66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7EC821-B368-411E-AA2F-835BF68F6B6C}"/>
              </a:ext>
            </a:extLst>
          </p:cNvPr>
          <p:cNvSpPr txBox="1"/>
          <p:nvPr/>
        </p:nvSpPr>
        <p:spPr>
          <a:xfrm>
            <a:off x="7399176" y="4877191"/>
            <a:ext cx="3172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66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endParaRPr lang="en-US" sz="2000" i="1" dirty="0">
              <a:solidFill>
                <a:srgbClr val="FF66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5632E7-A486-4DA8-B09B-9DD274E3CA98}"/>
              </a:ext>
            </a:extLst>
          </p:cNvPr>
          <p:cNvSpPr txBox="1"/>
          <p:nvPr/>
        </p:nvSpPr>
        <p:spPr>
          <a:xfrm>
            <a:off x="6484776" y="5278409"/>
            <a:ext cx="52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1800" dirty="0">
                <a:solidFill>
                  <a:srgbClr val="3394FF"/>
                </a:solidFill>
              </a:rPr>
              <a:t>⊙</a:t>
            </a:r>
            <a:endParaRPr lang="en-US" sz="1800" dirty="0">
              <a:solidFill>
                <a:srgbClr val="3394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61190-750E-4ED0-8BD3-29C928BBC0A7}"/>
              </a:ext>
            </a:extLst>
          </p:cNvPr>
          <p:cNvSpPr txBox="1"/>
          <p:nvPr/>
        </p:nvSpPr>
        <p:spPr>
          <a:xfrm>
            <a:off x="7455159" y="5278406"/>
            <a:ext cx="29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1800" dirty="0">
                <a:solidFill>
                  <a:srgbClr val="3394FF"/>
                </a:solidFill>
              </a:rPr>
              <a:t>⊙</a:t>
            </a:r>
            <a:endParaRPr lang="en-US" sz="1800" dirty="0">
              <a:solidFill>
                <a:srgbClr val="3394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FDDC20-F0EB-489C-8FA1-7BBCF14553E6}"/>
              </a:ext>
            </a:extLst>
          </p:cNvPr>
          <p:cNvSpPr txBox="1"/>
          <p:nvPr/>
        </p:nvSpPr>
        <p:spPr>
          <a:xfrm>
            <a:off x="6036906" y="5688954"/>
            <a:ext cx="2351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branches</a:t>
            </a:r>
            <a:endParaRPr lang="en-US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0A3D51-BB26-4088-942B-5CC69C334E61}"/>
              </a:ext>
            </a:extLst>
          </p:cNvPr>
          <p:cNvSpPr txBox="1"/>
          <p:nvPr/>
        </p:nvSpPr>
        <p:spPr>
          <a:xfrm>
            <a:off x="1649186" y="4155419"/>
            <a:ext cx="8607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˄ B</a:t>
            </a:r>
          </a:p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|</a:t>
            </a:r>
          </a:p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A</a:t>
            </a:r>
          </a:p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|</a:t>
            </a:r>
          </a:p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B</a:t>
            </a:r>
            <a:endParaRPr lang="en-US" sz="1400" dirty="0">
              <a:solidFill>
                <a:srgbClr val="00FFCC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BF1379-F8DB-47C8-8E48-D05EC4FAA59D}"/>
              </a:ext>
            </a:extLst>
          </p:cNvPr>
          <p:cNvSpPr txBox="1"/>
          <p:nvPr/>
        </p:nvSpPr>
        <p:spPr>
          <a:xfrm>
            <a:off x="9113676" y="3063560"/>
            <a:ext cx="9167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˄ B</a:t>
            </a:r>
          </a:p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|</a:t>
            </a:r>
          </a:p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A</a:t>
            </a:r>
          </a:p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|</a:t>
            </a:r>
          </a:p>
          <a:p>
            <a:pPr marL="0" indent="0" algn="just"/>
            <a:r>
              <a:rPr lang="en-US" sz="1400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B</a:t>
            </a:r>
            <a:endParaRPr lang="en-US" sz="1400" dirty="0"/>
          </a:p>
        </p:txBody>
      </p:sp>
      <p:sp>
        <p:nvSpPr>
          <p:cNvPr id="94" name="Google Shape;1848;p39">
            <a:extLst>
              <a:ext uri="{FF2B5EF4-FFF2-40B4-BE49-F238E27FC236}">
                <a16:creationId xmlns:a16="http://schemas.microsoft.com/office/drawing/2014/main" id="{A0AFF008-DAC2-4766-9C37-A566DD12ED26}"/>
              </a:ext>
            </a:extLst>
          </p:cNvPr>
          <p:cNvSpPr txBox="1">
            <a:spLocks/>
          </p:cNvSpPr>
          <p:nvPr/>
        </p:nvSpPr>
        <p:spPr>
          <a:xfrm>
            <a:off x="8976655" y="4519098"/>
            <a:ext cx="1737997" cy="70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 </a:t>
            </a:r>
            <a:r>
              <a:rPr lang="en-US" b="1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→</a:t>
            </a: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</a:t>
            </a:r>
          </a:p>
          <a:p>
            <a:pPr marL="0" indent="0" algn="just">
              <a:spcAft>
                <a:spcPts val="1600"/>
              </a:spcAft>
            </a:pP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¬ A        B</a:t>
            </a:r>
          </a:p>
        </p:txBody>
      </p:sp>
      <p:sp>
        <p:nvSpPr>
          <p:cNvPr id="95" name="Google Shape;1848;p39">
            <a:extLst>
              <a:ext uri="{FF2B5EF4-FFF2-40B4-BE49-F238E27FC236}">
                <a16:creationId xmlns:a16="http://schemas.microsoft.com/office/drawing/2014/main" id="{6E7B71BB-D903-4C7A-839C-70B122729B89}"/>
              </a:ext>
            </a:extLst>
          </p:cNvPr>
          <p:cNvSpPr txBox="1">
            <a:spLocks/>
          </p:cNvSpPr>
          <p:nvPr/>
        </p:nvSpPr>
        <p:spPr>
          <a:xfrm>
            <a:off x="9240475" y="4765529"/>
            <a:ext cx="820968" cy="41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dirty="0">
                <a:solidFill>
                  <a:srgbClr val="00FFCC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      \</a:t>
            </a:r>
          </a:p>
        </p:txBody>
      </p:sp>
    </p:spTree>
    <p:extLst>
      <p:ext uri="{BB962C8B-B14F-4D97-AF65-F5344CB8AC3E}">
        <p14:creationId xmlns:p14="http://schemas.microsoft.com/office/powerpoint/2010/main" val="7870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/>
      <p:bldP spid="23" grpId="0"/>
      <p:bldP spid="25" grpId="0"/>
      <p:bldP spid="29" grpId="0"/>
      <p:bldP spid="35" grpId="0"/>
      <p:bldP spid="36" grpId="0"/>
      <p:bldP spid="37" grpId="0"/>
      <p:bldP spid="38" grpId="0"/>
      <p:bldP spid="40" grpId="0"/>
      <p:bldP spid="42" grpId="0"/>
      <p:bldP spid="44" grpId="0"/>
      <p:bldP spid="46" grpId="0"/>
      <p:bldP spid="49" grpId="0"/>
      <p:bldP spid="50" grpId="0"/>
      <p:bldP spid="51" grpId="0"/>
      <p:bldP spid="58" grpId="0"/>
      <p:bldP spid="60" grpId="0"/>
      <p:bldP spid="62" grpId="0"/>
      <p:bldP spid="70" grpId="0"/>
      <p:bldP spid="73" grpId="0"/>
      <p:bldP spid="75" grpId="0"/>
      <p:bldP spid="77" grpId="0"/>
      <p:bldP spid="79" grpId="0"/>
      <p:bldP spid="83" grpId="0"/>
      <p:bldP spid="91" grpId="0"/>
      <p:bldP spid="93" grpId="0"/>
      <p:bldP spid="94" grpId="0"/>
      <p:bldP spid="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53B8-9C03-49D6-B20E-C827436F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96" y="830425"/>
            <a:ext cx="9613861" cy="7931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Absorption law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1D7B1C-A8AC-4A36-9F44-3EF080D77313}"/>
              </a:ext>
            </a:extLst>
          </p:cNvPr>
          <p:cNvSpPr txBox="1"/>
          <p:nvPr/>
        </p:nvSpPr>
        <p:spPr>
          <a:xfrm>
            <a:off x="548174" y="2135451"/>
            <a:ext cx="102193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semantic tableau is complete and open, having three open branches and thus U₃ is consistent. </a:t>
            </a:r>
            <a:endParaRPr lang="en-US" sz="2000" dirty="0">
              <a:highlight>
                <a:srgbClr val="00FFFF"/>
              </a:highligh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D86C7B-5AFA-4034-AD2D-2946E5FF883C}"/>
              </a:ext>
            </a:extLst>
          </p:cNvPr>
          <p:cNvSpPr txBox="1"/>
          <p:nvPr/>
        </p:nvSpPr>
        <p:spPr>
          <a:xfrm>
            <a:off x="632149" y="4422910"/>
            <a:ext cx="99954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simplified form of DNF was obtained by applying the absorption law. The left-most branch, corresponding to the first cube, is covered by the other two branches.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051410-623D-48C6-B899-7AEF56990DCA}"/>
              </a:ext>
            </a:extLst>
          </p:cNvPr>
          <p:cNvSpPr txBox="1"/>
          <p:nvPr/>
        </p:nvSpPr>
        <p:spPr>
          <a:xfrm>
            <a:off x="1891782" y="2471353"/>
            <a:ext cx="50762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008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DNF(</a:t>
            </a:r>
            <a:r>
              <a:rPr lang="en-US" sz="2000" i="1" dirty="0">
                <a:highlight>
                  <a:srgbClr val="008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U₃</a:t>
            </a:r>
            <a:r>
              <a:rPr lang="en-US" sz="2000" dirty="0">
                <a:highlight>
                  <a:srgbClr val="008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i="1" dirty="0">
                <a:highlight>
                  <a:srgbClr val="008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highlight>
                  <a:srgbClr val="0080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000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(¬</a:t>
            </a:r>
            <a:r>
              <a:rPr lang="en-US" sz="2000" i="1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000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∧</a:t>
            </a:r>
            <a:r>
              <a:rPr lang="en-US" sz="2000" i="1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US" sz="2000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∧</a:t>
            </a:r>
            <a:r>
              <a:rPr lang="en-US" sz="2000" i="1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 q</a:t>
            </a:r>
            <a:r>
              <a:rPr lang="en-US" sz="2000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) V (</a:t>
            </a:r>
            <a:r>
              <a:rPr lang="en-US" sz="2000" i="1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sz="2000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∧ ¬</a:t>
            </a:r>
            <a:r>
              <a:rPr lang="en-US" sz="2000" i="1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) V (</a:t>
            </a:r>
            <a:r>
              <a:rPr lang="en-US" sz="2000" i="1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sz="2000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∧</a:t>
            </a:r>
            <a:r>
              <a:rPr lang="en-US" sz="2000" i="1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 r</a:t>
            </a:r>
            <a:r>
              <a:rPr lang="en-US" sz="2000" dirty="0">
                <a:highlight>
                  <a:srgbClr val="00800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dirty="0">
              <a:highlight>
                <a:srgbClr val="0080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4CB96-CBF7-4D3E-9CD6-13C5E77893EA}"/>
              </a:ext>
            </a:extLst>
          </p:cNvPr>
          <p:cNvSpPr txBox="1"/>
          <p:nvPr/>
        </p:nvSpPr>
        <p:spPr>
          <a:xfrm>
            <a:off x="622818" y="344960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The open branches of 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₃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provide the models of 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₃</a:t>
            </a:r>
            <a:r>
              <a:rPr lang="en-US" sz="2000" dirty="0">
                <a:effectLst/>
                <a:ea typeface="Open Sans" panose="020B0604020202020204" charset="0"/>
                <a:cs typeface="Open Sans" panose="020B0604020202020204" charset="0"/>
              </a:rPr>
              <a:t>. </a:t>
            </a:r>
            <a:endParaRPr lang="en-US" sz="20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6549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7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848-2D17-4AFF-9755-A2278DC2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029;p50">
            <a:extLst>
              <a:ext uri="{FF2B5EF4-FFF2-40B4-BE49-F238E27FC236}">
                <a16:creationId xmlns:a16="http://schemas.microsoft.com/office/drawing/2014/main" id="{5A796C39-FE4B-42D8-842F-4F6EA2E1D17D}"/>
              </a:ext>
            </a:extLst>
          </p:cNvPr>
          <p:cNvSpPr txBox="1"/>
          <p:nvPr/>
        </p:nvSpPr>
        <p:spPr>
          <a:xfrm>
            <a:off x="653279" y="3041781"/>
            <a:ext cx="3022981" cy="44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baseline="-25000" dirty="0"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baseline="-25000" dirty="0"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: {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 q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 r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lang="en-US" sz="2000" b="1" dirty="0">
                <a:ea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2000" dirty="0"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5" name="Google Shape;2029;p50">
            <a:extLst>
              <a:ext uri="{FF2B5EF4-FFF2-40B4-BE49-F238E27FC236}">
                <a16:creationId xmlns:a16="http://schemas.microsoft.com/office/drawing/2014/main" id="{AC978E52-48E3-46BB-A0D6-E1E69EDF465A}"/>
              </a:ext>
            </a:extLst>
          </p:cNvPr>
          <p:cNvSpPr txBox="1"/>
          <p:nvPr/>
        </p:nvSpPr>
        <p:spPr>
          <a:xfrm>
            <a:off x="634618" y="3508311"/>
            <a:ext cx="4497219" cy="38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q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p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,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∧ ¬</a:t>
            </a:r>
            <a:r>
              <a:rPr lang="en-US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  </a:t>
            </a:r>
            <a:endParaRPr i="1" dirty="0">
              <a:solidFill>
                <a:srgbClr val="96FFAA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2029;p50">
            <a:extLst>
              <a:ext uri="{FF2B5EF4-FFF2-40B4-BE49-F238E27FC236}">
                <a16:creationId xmlns:a16="http://schemas.microsoft.com/office/drawing/2014/main" id="{46BAE231-1A73-46CC-823B-2C35A468C7EE}"/>
              </a:ext>
            </a:extLst>
          </p:cNvPr>
          <p:cNvSpPr txBox="1"/>
          <p:nvPr/>
        </p:nvSpPr>
        <p:spPr>
          <a:xfrm>
            <a:off x="634618" y="3918857"/>
            <a:ext cx="4646509" cy="39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q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p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2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∧ ¬</a:t>
            </a:r>
            <a:r>
              <a:rPr lang="en-US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 </a:t>
            </a:r>
            <a:endParaRPr i="1" dirty="0">
              <a:solidFill>
                <a:srgbClr val="FF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2029;p50">
            <a:extLst>
              <a:ext uri="{FF2B5EF4-FFF2-40B4-BE49-F238E27FC236}">
                <a16:creationId xmlns:a16="http://schemas.microsoft.com/office/drawing/2014/main" id="{BF3AD637-5F43-44F7-BDE5-043048C19AE3}"/>
              </a:ext>
            </a:extLst>
          </p:cNvPr>
          <p:cNvSpPr txBox="1"/>
          <p:nvPr/>
        </p:nvSpPr>
        <p:spPr>
          <a:xfrm>
            <a:off x="6447590" y="3480318"/>
            <a:ext cx="4786468" cy="40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q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sz="2000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sz="2000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p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sz="2000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0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∧ </a:t>
            </a:r>
            <a:r>
              <a:rPr lang="en-US" sz="20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sz="2000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endParaRPr sz="2000" i="1" dirty="0">
              <a:solidFill>
                <a:srgbClr val="96FFAA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029;p50">
            <a:extLst>
              <a:ext uri="{FF2B5EF4-FFF2-40B4-BE49-F238E27FC236}">
                <a16:creationId xmlns:a16="http://schemas.microsoft.com/office/drawing/2014/main" id="{3C0DBBF9-3989-489E-91D6-5ED4B36BD5A8}"/>
              </a:ext>
            </a:extLst>
          </p:cNvPr>
          <p:cNvSpPr txBox="1"/>
          <p:nvPr/>
        </p:nvSpPr>
        <p:spPr>
          <a:xfrm>
            <a:off x="5887754" y="2248678"/>
            <a:ext cx="4319936" cy="70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branch represented by the cube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0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∧ </a:t>
            </a:r>
            <a:r>
              <a:rPr lang="en-US" sz="20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the models: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9" name="Google Shape;2029;p50">
            <a:extLst>
              <a:ext uri="{FF2B5EF4-FFF2-40B4-BE49-F238E27FC236}">
                <a16:creationId xmlns:a16="http://schemas.microsoft.com/office/drawing/2014/main" id="{FAA11B42-80E3-4BFA-848A-589CAF541EA3}"/>
              </a:ext>
            </a:extLst>
          </p:cNvPr>
          <p:cNvSpPr txBox="1"/>
          <p:nvPr/>
        </p:nvSpPr>
        <p:spPr>
          <a:xfrm>
            <a:off x="6447589" y="3881535"/>
            <a:ext cx="4935758" cy="419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q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sz="2000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sz="2000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p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sz="2000" i="1" dirty="0">
                <a:solidFill>
                  <a:srgbClr val="FF0000"/>
                </a:solidFill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sz="20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∧ </a:t>
            </a:r>
            <a:r>
              <a:rPr lang="en-US" sz="2000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sz="2000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endParaRPr sz="2000" i="1" dirty="0">
              <a:solidFill>
                <a:srgbClr val="FF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2029;p50">
            <a:extLst>
              <a:ext uri="{FF2B5EF4-FFF2-40B4-BE49-F238E27FC236}">
                <a16:creationId xmlns:a16="http://schemas.microsoft.com/office/drawing/2014/main" id="{15B98A88-D167-43B8-978D-7FE1B091DEED}"/>
              </a:ext>
            </a:extLst>
          </p:cNvPr>
          <p:cNvSpPr txBox="1"/>
          <p:nvPr/>
        </p:nvSpPr>
        <p:spPr>
          <a:xfrm>
            <a:off x="6471832" y="3004457"/>
            <a:ext cx="3232004" cy="45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3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baseline="-25000" dirty="0">
                <a:ea typeface="Open Sans" panose="020B0604020202020204" charset="0"/>
                <a:cs typeface="Open Sans" panose="020B0604020202020204" charset="0"/>
              </a:rPr>
              <a:t>4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 : {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p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q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} </a:t>
            </a:r>
            <a:r>
              <a:rPr lang="en-US" sz="2000" b="1" dirty="0">
                <a:ea typeface="Open Sans" panose="020B0604020202020204" charset="0"/>
                <a:cs typeface="Open Sans" panose="020B0604020202020204" charset="0"/>
              </a:rPr>
              <a:t>→ 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{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2000" i="1" dirty="0"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sz="2000" dirty="0">
                <a:ea typeface="Open Sans" panose="020B0604020202020204" charset="0"/>
                <a:cs typeface="Open Sans" panose="020B0604020202020204" charset="0"/>
              </a:rPr>
              <a:t> }</a:t>
            </a:r>
            <a:endParaRPr sz="2000" dirty="0"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E5ED7-1187-44D5-878D-6366C47ED613}"/>
              </a:ext>
            </a:extLst>
          </p:cNvPr>
          <p:cNvSpPr txBox="1"/>
          <p:nvPr/>
        </p:nvSpPr>
        <p:spPr>
          <a:xfrm>
            <a:off x="594827" y="2182105"/>
            <a:ext cx="395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branch represented by the cube </a:t>
            </a:r>
            <a:r>
              <a:rPr lang="en-US" sz="1800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sz="1800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∧ ¬</a:t>
            </a:r>
            <a:r>
              <a:rPr lang="en-US" sz="1800" i="1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800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the models: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8" name="Google Shape;2029;p50">
            <a:extLst>
              <a:ext uri="{FF2B5EF4-FFF2-40B4-BE49-F238E27FC236}">
                <a16:creationId xmlns:a16="http://schemas.microsoft.com/office/drawing/2014/main" id="{42CF2DD6-E724-4179-B7D9-043FC6DD8616}"/>
              </a:ext>
            </a:extLst>
          </p:cNvPr>
          <p:cNvSpPr txBox="1"/>
          <p:nvPr/>
        </p:nvSpPr>
        <p:spPr>
          <a:xfrm>
            <a:off x="653279" y="5560345"/>
            <a:ext cx="3022981" cy="44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baseline="-25000" dirty="0"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: {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 q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 r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lang="en-US" sz="2000" b="1" dirty="0">
                <a:ea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2000" dirty="0"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19" name="Google Shape;2029;p50">
            <a:extLst>
              <a:ext uri="{FF2B5EF4-FFF2-40B4-BE49-F238E27FC236}">
                <a16:creationId xmlns:a16="http://schemas.microsoft.com/office/drawing/2014/main" id="{35BB709A-4F38-464E-8C26-E2C640855CFB}"/>
              </a:ext>
            </a:extLst>
          </p:cNvPr>
          <p:cNvSpPr txBox="1"/>
          <p:nvPr/>
        </p:nvSpPr>
        <p:spPr>
          <a:xfrm>
            <a:off x="634618" y="6026875"/>
            <a:ext cx="5004182" cy="38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q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p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(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,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i="1" dirty="0"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baseline="-25000" dirty="0">
                <a:ea typeface="Open Sans" panose="020B0604020202020204" charset="0"/>
                <a:cs typeface="Open Sans" panose="020B0604020202020204" charset="0"/>
              </a:rPr>
              <a:t>5</a:t>
            </a:r>
            <a:r>
              <a:rPr lang="en-US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(¬r ∧ p ∧ q) 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= </a:t>
            </a:r>
            <a:r>
              <a:rPr lang="en-US" i="1" dirty="0">
                <a:solidFill>
                  <a:srgbClr val="96FFAA"/>
                </a:solidFill>
                <a:ea typeface="Open Sans" panose="020B0604020202020204" charset="0"/>
                <a:cs typeface="Open Sans" panose="020B0604020202020204" charset="0"/>
              </a:rPr>
              <a:t>T</a:t>
            </a:r>
            <a:r>
              <a:rPr lang="en-US" dirty="0">
                <a:ea typeface="Open Sans" panose="020B0604020202020204" charset="0"/>
                <a:cs typeface="Open Sans" panose="020B0604020202020204" charset="0"/>
              </a:rPr>
              <a:t>  </a:t>
            </a:r>
            <a:endParaRPr i="1" dirty="0">
              <a:solidFill>
                <a:srgbClr val="96FFAA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622CD-0CB2-4C05-AFC4-770B66900DE2}"/>
              </a:ext>
            </a:extLst>
          </p:cNvPr>
          <p:cNvSpPr txBox="1"/>
          <p:nvPr/>
        </p:nvSpPr>
        <p:spPr>
          <a:xfrm>
            <a:off x="594827" y="4700669"/>
            <a:ext cx="395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branch represented by the cube </a:t>
            </a:r>
            <a:r>
              <a:rPr lang="en-US" sz="1800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(¬r ∧ p ∧ q)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the models: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7065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898195-45B1-4DF5-82A2-054C63B375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14272E-ED2E-49BB-A068-F0A02B27D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B7D9D8-6FBE-408A-959F-6917B2D07763}">
  <ds:schemaRefs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468a07fd-8133-444d-9e08-49d6dbf795f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10829</TotalTime>
  <Words>1062</Words>
  <Application>Microsoft Office PowerPoint</Application>
  <PresentationFormat>Widescreen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Tahoma</vt:lpstr>
      <vt:lpstr>Trebuchet MS</vt:lpstr>
      <vt:lpstr>Berlin</vt:lpstr>
      <vt:lpstr>Problem statement</vt:lpstr>
      <vt:lpstr>Theoretical results</vt:lpstr>
      <vt:lpstr>conjuctive formulas, which are consistent only if both of its component sub-formulas are satisfied, are decomposed using  α-rules </vt:lpstr>
      <vt:lpstr>disjunctive formulas, which are satisfied if one of its component sub-formulas is satisfiable (consistent), are decomposed using  β-rules </vt:lpstr>
      <vt:lpstr>PowerPoint Presentation</vt:lpstr>
      <vt:lpstr>Definitions</vt:lpstr>
      <vt:lpstr>Build a semantic tableau for U₃ = (p ∧ q → r) → (p → r) ∧ q and decide the type of U₃. In case of consistency find all its models.</vt:lpstr>
      <vt:lpstr>Absorption law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ALEX-EDWARD IAKAB</dc:creator>
  <cp:lastModifiedBy>ALEX-EDWARD IAKAB</cp:lastModifiedBy>
  <cp:revision>33</cp:revision>
  <dcterms:created xsi:type="dcterms:W3CDTF">2020-10-21T13:10:34Z</dcterms:created>
  <dcterms:modified xsi:type="dcterms:W3CDTF">2022-01-13T16:31:10Z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