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diagrams/data1.xml" ContentType="application/vnd.openxmlformats-officedocument.drawingml.diagramData+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3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customXml" Target="../customXml/item2.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ustomXml" Target="../customXml/item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1EDE5B-076E-41C0-87EF-4870BA979F6E}"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4043D2E8-EF22-407F-92A8-412750337B72}">
      <dgm:prSet/>
      <dgm:spPr/>
      <dgm:t>
        <a:bodyPr/>
        <a:lstStyle/>
        <a:p>
          <a:r>
            <a:rPr lang="en-US" b="1"/>
            <a:t>Binary Boolean algebra provides a concise way to express the operation of a logic circuit formed by a combination of logic gates so that the output can be determined for various combinations of input values.</a:t>
          </a:r>
          <a:endParaRPr lang="en-US"/>
        </a:p>
      </dgm:t>
    </dgm:pt>
    <dgm:pt modelId="{4A3428E6-FCDA-4120-9218-1709E3E82784}" type="parTrans" cxnId="{482ADC13-001F-475F-8F3C-6EAF377707F9}">
      <dgm:prSet/>
      <dgm:spPr/>
      <dgm:t>
        <a:bodyPr/>
        <a:lstStyle/>
        <a:p>
          <a:endParaRPr lang="en-US"/>
        </a:p>
      </dgm:t>
    </dgm:pt>
    <dgm:pt modelId="{30A83333-A833-4991-B8B3-2DE673B6BF62}" type="sibTrans" cxnId="{482ADC13-001F-475F-8F3C-6EAF377707F9}">
      <dgm:prSet/>
      <dgm:spPr/>
      <dgm:t>
        <a:bodyPr/>
        <a:lstStyle/>
        <a:p>
          <a:endParaRPr lang="en-US"/>
        </a:p>
      </dgm:t>
    </dgm:pt>
    <dgm:pt modelId="{876F5E42-D4E8-4D64-87AD-F52873F7945E}">
      <dgm:prSet/>
      <dgm:spPr/>
      <dgm:t>
        <a:bodyPr/>
        <a:lstStyle/>
        <a:p>
          <a:r>
            <a:rPr lang="en-US" b="1" dirty="0"/>
            <a:t>The basic elements used to build electronic circuits are called basic gates and they implement one of the Boolean operations: ∧, ∨,  ̅ .</a:t>
          </a:r>
          <a:endParaRPr lang="en-US" dirty="0"/>
        </a:p>
      </dgm:t>
    </dgm:pt>
    <dgm:pt modelId="{A8AB15FD-B185-4880-BDA4-8BDAF08EA62C}" type="parTrans" cxnId="{9C9D22BC-837C-44FD-83DF-CB470053A9A2}">
      <dgm:prSet/>
      <dgm:spPr/>
      <dgm:t>
        <a:bodyPr/>
        <a:lstStyle/>
        <a:p>
          <a:endParaRPr lang="en-US"/>
        </a:p>
      </dgm:t>
    </dgm:pt>
    <dgm:pt modelId="{2A9CE19A-3EFC-4904-866B-E0EC1D735F57}" type="sibTrans" cxnId="{9C9D22BC-837C-44FD-83DF-CB470053A9A2}">
      <dgm:prSet/>
      <dgm:spPr/>
      <dgm:t>
        <a:bodyPr/>
        <a:lstStyle/>
        <a:p>
          <a:endParaRPr lang="en-US"/>
        </a:p>
      </dgm:t>
    </dgm:pt>
    <dgm:pt modelId="{2320B6A3-E5F5-4DD0-B647-C3407042171D}">
      <dgm:prSet/>
      <dgm:spPr/>
      <dgm:t>
        <a:bodyPr/>
        <a:lstStyle/>
        <a:p>
          <a:r>
            <a:rPr lang="en-US" b="1"/>
            <a:t>A gate takes the values from its input wires and combines them with the appropriate Boolean operation to produce the label on its output wire.</a:t>
          </a:r>
          <a:endParaRPr lang="en-US"/>
        </a:p>
      </dgm:t>
    </dgm:pt>
    <dgm:pt modelId="{4394C6D7-4A79-4073-8D2C-75314C8BAD46}" type="parTrans" cxnId="{54B5AE09-24F2-4600-911D-B04FB22F3410}">
      <dgm:prSet/>
      <dgm:spPr/>
      <dgm:t>
        <a:bodyPr/>
        <a:lstStyle/>
        <a:p>
          <a:endParaRPr lang="en-US"/>
        </a:p>
      </dgm:t>
    </dgm:pt>
    <dgm:pt modelId="{EA517B64-9BEA-4FB3-BF20-6AFFC914B054}" type="sibTrans" cxnId="{54B5AE09-24F2-4600-911D-B04FB22F3410}">
      <dgm:prSet/>
      <dgm:spPr/>
      <dgm:t>
        <a:bodyPr/>
        <a:lstStyle/>
        <a:p>
          <a:endParaRPr lang="en-US"/>
        </a:p>
      </dgm:t>
    </dgm:pt>
    <dgm:pt modelId="{479E7772-B14E-4CA3-B882-96768BF8E265}">
      <dgm:prSet/>
      <dgm:spPr/>
      <dgm:t>
        <a:bodyPr/>
        <a:lstStyle/>
        <a:p>
          <a:r>
            <a:rPr lang="en-US" b="1" i="0"/>
            <a:t>A </a:t>
          </a:r>
          <a:r>
            <a:rPr lang="en-US" b="1"/>
            <a:t>Boolean function models the functionality of a logic circuit</a:t>
          </a:r>
          <a:endParaRPr lang="en-US"/>
        </a:p>
      </dgm:t>
    </dgm:pt>
    <dgm:pt modelId="{C8EDBEDC-BAE6-466A-8498-6238617904BE}" type="parTrans" cxnId="{0143182F-4A1E-4B57-BF1E-8C75292FBE22}">
      <dgm:prSet/>
      <dgm:spPr/>
      <dgm:t>
        <a:bodyPr/>
        <a:lstStyle/>
        <a:p>
          <a:endParaRPr lang="en-US"/>
        </a:p>
      </dgm:t>
    </dgm:pt>
    <dgm:pt modelId="{A90F961D-C08B-482C-BF81-7284759D72AC}" type="sibTrans" cxnId="{0143182F-4A1E-4B57-BF1E-8C75292FBE22}">
      <dgm:prSet/>
      <dgm:spPr/>
      <dgm:t>
        <a:bodyPr/>
        <a:lstStyle/>
        <a:p>
          <a:endParaRPr lang="en-US"/>
        </a:p>
      </dgm:t>
    </dgm:pt>
    <dgm:pt modelId="{6A7CC9D9-F170-4F9E-98F6-249261CEBEB6}">
      <dgm:prSet/>
      <dgm:spPr/>
      <dgm:t>
        <a:bodyPr/>
        <a:lstStyle/>
        <a:p>
          <a:r>
            <a:rPr lang="en-US" b="1" i="0"/>
            <a:t>The variables used in the function’s expression are represented by the inputs of the circuit. Each wire in the circuit represents some part of the expression. The final output of the whole circuit represents the function’s expression.</a:t>
          </a:r>
          <a:endParaRPr lang="en-US"/>
        </a:p>
      </dgm:t>
    </dgm:pt>
    <dgm:pt modelId="{0DCEF529-00E1-494D-A6B1-6551926256D3}" type="parTrans" cxnId="{BF1C4D47-4211-4CEA-9C36-9D2D48FCD495}">
      <dgm:prSet/>
      <dgm:spPr/>
      <dgm:t>
        <a:bodyPr/>
        <a:lstStyle/>
        <a:p>
          <a:endParaRPr lang="en-US"/>
        </a:p>
      </dgm:t>
    </dgm:pt>
    <dgm:pt modelId="{270F1D88-6B8B-4225-8F82-0D1813341473}" type="sibTrans" cxnId="{BF1C4D47-4211-4CEA-9C36-9D2D48FCD495}">
      <dgm:prSet/>
      <dgm:spPr/>
      <dgm:t>
        <a:bodyPr/>
        <a:lstStyle/>
        <a:p>
          <a:endParaRPr lang="en-US"/>
        </a:p>
      </dgm:t>
    </dgm:pt>
    <dgm:pt modelId="{2B865F49-2450-43FA-BFE0-C5631FEA1C20}" type="pres">
      <dgm:prSet presAssocID="{6C1EDE5B-076E-41C0-87EF-4870BA979F6E}" presName="vert0" presStyleCnt="0">
        <dgm:presLayoutVars>
          <dgm:dir/>
          <dgm:animOne val="branch"/>
          <dgm:animLvl val="lvl"/>
        </dgm:presLayoutVars>
      </dgm:prSet>
      <dgm:spPr/>
    </dgm:pt>
    <dgm:pt modelId="{069AD3ED-051E-416B-BE61-9FFD398181AA}" type="pres">
      <dgm:prSet presAssocID="{4043D2E8-EF22-407F-92A8-412750337B72}" presName="thickLine" presStyleLbl="alignNode1" presStyleIdx="0" presStyleCnt="5"/>
      <dgm:spPr/>
    </dgm:pt>
    <dgm:pt modelId="{6F38B910-F5F5-4EFD-80C0-CD887DA3D068}" type="pres">
      <dgm:prSet presAssocID="{4043D2E8-EF22-407F-92A8-412750337B72}" presName="horz1" presStyleCnt="0"/>
      <dgm:spPr/>
    </dgm:pt>
    <dgm:pt modelId="{4143B819-B4BA-427A-95F5-740B47A2DFEE}" type="pres">
      <dgm:prSet presAssocID="{4043D2E8-EF22-407F-92A8-412750337B72}" presName="tx1" presStyleLbl="revTx" presStyleIdx="0" presStyleCnt="5"/>
      <dgm:spPr/>
    </dgm:pt>
    <dgm:pt modelId="{3FED5F4A-31E2-45F7-91D0-0497FF07B118}" type="pres">
      <dgm:prSet presAssocID="{4043D2E8-EF22-407F-92A8-412750337B72}" presName="vert1" presStyleCnt="0"/>
      <dgm:spPr/>
    </dgm:pt>
    <dgm:pt modelId="{70D88090-94DD-423D-ADE6-2A953F142006}" type="pres">
      <dgm:prSet presAssocID="{876F5E42-D4E8-4D64-87AD-F52873F7945E}" presName="thickLine" presStyleLbl="alignNode1" presStyleIdx="1" presStyleCnt="5"/>
      <dgm:spPr/>
    </dgm:pt>
    <dgm:pt modelId="{A80B99B1-FFC9-442C-AA69-EB8424516035}" type="pres">
      <dgm:prSet presAssocID="{876F5E42-D4E8-4D64-87AD-F52873F7945E}" presName="horz1" presStyleCnt="0"/>
      <dgm:spPr/>
    </dgm:pt>
    <dgm:pt modelId="{63D420FF-66DC-4BB1-8605-3510EB785B6E}" type="pres">
      <dgm:prSet presAssocID="{876F5E42-D4E8-4D64-87AD-F52873F7945E}" presName="tx1" presStyleLbl="revTx" presStyleIdx="1" presStyleCnt="5"/>
      <dgm:spPr/>
    </dgm:pt>
    <dgm:pt modelId="{46EEB891-7A86-4807-BCC7-700D8E023C1E}" type="pres">
      <dgm:prSet presAssocID="{876F5E42-D4E8-4D64-87AD-F52873F7945E}" presName="vert1" presStyleCnt="0"/>
      <dgm:spPr/>
    </dgm:pt>
    <dgm:pt modelId="{26419DEC-D013-4504-962C-64AB690D5BCB}" type="pres">
      <dgm:prSet presAssocID="{2320B6A3-E5F5-4DD0-B647-C3407042171D}" presName="thickLine" presStyleLbl="alignNode1" presStyleIdx="2" presStyleCnt="5"/>
      <dgm:spPr/>
    </dgm:pt>
    <dgm:pt modelId="{F02291A1-A010-4213-BA3F-0CF29E052EE5}" type="pres">
      <dgm:prSet presAssocID="{2320B6A3-E5F5-4DD0-B647-C3407042171D}" presName="horz1" presStyleCnt="0"/>
      <dgm:spPr/>
    </dgm:pt>
    <dgm:pt modelId="{872D96F8-BEA3-4220-A8C9-92150450A2E5}" type="pres">
      <dgm:prSet presAssocID="{2320B6A3-E5F5-4DD0-B647-C3407042171D}" presName="tx1" presStyleLbl="revTx" presStyleIdx="2" presStyleCnt="5"/>
      <dgm:spPr/>
    </dgm:pt>
    <dgm:pt modelId="{995D7626-A17E-4E6D-9FF4-7D92B340BC86}" type="pres">
      <dgm:prSet presAssocID="{2320B6A3-E5F5-4DD0-B647-C3407042171D}" presName="vert1" presStyleCnt="0"/>
      <dgm:spPr/>
    </dgm:pt>
    <dgm:pt modelId="{B025A526-868A-4F0F-9C19-89B1C9579D90}" type="pres">
      <dgm:prSet presAssocID="{479E7772-B14E-4CA3-B882-96768BF8E265}" presName="thickLine" presStyleLbl="alignNode1" presStyleIdx="3" presStyleCnt="5"/>
      <dgm:spPr/>
    </dgm:pt>
    <dgm:pt modelId="{D368A83B-F2B7-4FA1-BF6F-7610816980B5}" type="pres">
      <dgm:prSet presAssocID="{479E7772-B14E-4CA3-B882-96768BF8E265}" presName="horz1" presStyleCnt="0"/>
      <dgm:spPr/>
    </dgm:pt>
    <dgm:pt modelId="{0ECD3E32-B536-4660-91D5-A7148DAF4196}" type="pres">
      <dgm:prSet presAssocID="{479E7772-B14E-4CA3-B882-96768BF8E265}" presName="tx1" presStyleLbl="revTx" presStyleIdx="3" presStyleCnt="5"/>
      <dgm:spPr/>
    </dgm:pt>
    <dgm:pt modelId="{83CFFA2E-1990-468F-999D-B227DCA01B5B}" type="pres">
      <dgm:prSet presAssocID="{479E7772-B14E-4CA3-B882-96768BF8E265}" presName="vert1" presStyleCnt="0"/>
      <dgm:spPr/>
    </dgm:pt>
    <dgm:pt modelId="{144D9479-B5B1-4974-826D-53BEB371769F}" type="pres">
      <dgm:prSet presAssocID="{6A7CC9D9-F170-4F9E-98F6-249261CEBEB6}" presName="thickLine" presStyleLbl="alignNode1" presStyleIdx="4" presStyleCnt="5"/>
      <dgm:spPr/>
    </dgm:pt>
    <dgm:pt modelId="{DD4EEE75-28CB-4004-A2B8-A53A73BADA97}" type="pres">
      <dgm:prSet presAssocID="{6A7CC9D9-F170-4F9E-98F6-249261CEBEB6}" presName="horz1" presStyleCnt="0"/>
      <dgm:spPr/>
    </dgm:pt>
    <dgm:pt modelId="{B463AB09-84D1-474E-9512-752C4DD6E1CF}" type="pres">
      <dgm:prSet presAssocID="{6A7CC9D9-F170-4F9E-98F6-249261CEBEB6}" presName="tx1" presStyleLbl="revTx" presStyleIdx="4" presStyleCnt="5"/>
      <dgm:spPr/>
    </dgm:pt>
    <dgm:pt modelId="{16F5794E-7F1F-4D13-AB79-7EBADB154323}" type="pres">
      <dgm:prSet presAssocID="{6A7CC9D9-F170-4F9E-98F6-249261CEBEB6}" presName="vert1" presStyleCnt="0"/>
      <dgm:spPr/>
    </dgm:pt>
  </dgm:ptLst>
  <dgm:cxnLst>
    <dgm:cxn modelId="{7CBF7904-50C4-48B0-AF9B-0BF2501A4687}" type="presOf" srcId="{6A7CC9D9-F170-4F9E-98F6-249261CEBEB6}" destId="{B463AB09-84D1-474E-9512-752C4DD6E1CF}" srcOrd="0" destOrd="0" presId="urn:microsoft.com/office/officeart/2008/layout/LinedList"/>
    <dgm:cxn modelId="{193E4807-D03E-434F-BAE0-7D1B62F6B6B4}" type="presOf" srcId="{876F5E42-D4E8-4D64-87AD-F52873F7945E}" destId="{63D420FF-66DC-4BB1-8605-3510EB785B6E}" srcOrd="0" destOrd="0" presId="urn:microsoft.com/office/officeart/2008/layout/LinedList"/>
    <dgm:cxn modelId="{54B5AE09-24F2-4600-911D-B04FB22F3410}" srcId="{6C1EDE5B-076E-41C0-87EF-4870BA979F6E}" destId="{2320B6A3-E5F5-4DD0-B647-C3407042171D}" srcOrd="2" destOrd="0" parTransId="{4394C6D7-4A79-4073-8D2C-75314C8BAD46}" sibTransId="{EA517B64-9BEA-4FB3-BF20-6AFFC914B054}"/>
    <dgm:cxn modelId="{482ADC13-001F-475F-8F3C-6EAF377707F9}" srcId="{6C1EDE5B-076E-41C0-87EF-4870BA979F6E}" destId="{4043D2E8-EF22-407F-92A8-412750337B72}" srcOrd="0" destOrd="0" parTransId="{4A3428E6-FCDA-4120-9218-1709E3E82784}" sibTransId="{30A83333-A833-4991-B8B3-2DE673B6BF62}"/>
    <dgm:cxn modelId="{0143182F-4A1E-4B57-BF1E-8C75292FBE22}" srcId="{6C1EDE5B-076E-41C0-87EF-4870BA979F6E}" destId="{479E7772-B14E-4CA3-B882-96768BF8E265}" srcOrd="3" destOrd="0" parTransId="{C8EDBEDC-BAE6-466A-8498-6238617904BE}" sibTransId="{A90F961D-C08B-482C-BF81-7284759D72AC}"/>
    <dgm:cxn modelId="{BF1C4D47-4211-4CEA-9C36-9D2D48FCD495}" srcId="{6C1EDE5B-076E-41C0-87EF-4870BA979F6E}" destId="{6A7CC9D9-F170-4F9E-98F6-249261CEBEB6}" srcOrd="4" destOrd="0" parTransId="{0DCEF529-00E1-494D-A6B1-6551926256D3}" sibTransId="{270F1D88-6B8B-4225-8F82-0D1813341473}"/>
    <dgm:cxn modelId="{DDA1BC4B-E4CD-4FFF-919B-4BB392BADCA9}" type="presOf" srcId="{4043D2E8-EF22-407F-92A8-412750337B72}" destId="{4143B819-B4BA-427A-95F5-740B47A2DFEE}" srcOrd="0" destOrd="0" presId="urn:microsoft.com/office/officeart/2008/layout/LinedList"/>
    <dgm:cxn modelId="{94FA277B-35FC-4E40-B84B-D2FAA8F441E0}" type="presOf" srcId="{479E7772-B14E-4CA3-B882-96768BF8E265}" destId="{0ECD3E32-B536-4660-91D5-A7148DAF4196}" srcOrd="0" destOrd="0" presId="urn:microsoft.com/office/officeart/2008/layout/LinedList"/>
    <dgm:cxn modelId="{9C9D22BC-837C-44FD-83DF-CB470053A9A2}" srcId="{6C1EDE5B-076E-41C0-87EF-4870BA979F6E}" destId="{876F5E42-D4E8-4D64-87AD-F52873F7945E}" srcOrd="1" destOrd="0" parTransId="{A8AB15FD-B185-4880-BDA4-8BDAF08EA62C}" sibTransId="{2A9CE19A-3EFC-4904-866B-E0EC1D735F57}"/>
    <dgm:cxn modelId="{44BD17EB-F196-4F89-B458-BBB7152D8F5D}" type="presOf" srcId="{2320B6A3-E5F5-4DD0-B647-C3407042171D}" destId="{872D96F8-BEA3-4220-A8C9-92150450A2E5}" srcOrd="0" destOrd="0" presId="urn:microsoft.com/office/officeart/2008/layout/LinedList"/>
    <dgm:cxn modelId="{CF9E90F3-A621-46EF-BA7A-26C1B1E2243B}" type="presOf" srcId="{6C1EDE5B-076E-41C0-87EF-4870BA979F6E}" destId="{2B865F49-2450-43FA-BFE0-C5631FEA1C20}" srcOrd="0" destOrd="0" presId="urn:microsoft.com/office/officeart/2008/layout/LinedList"/>
    <dgm:cxn modelId="{553DC129-A994-4EDB-A1BB-8C1DBADB595A}" type="presParOf" srcId="{2B865F49-2450-43FA-BFE0-C5631FEA1C20}" destId="{069AD3ED-051E-416B-BE61-9FFD398181AA}" srcOrd="0" destOrd="0" presId="urn:microsoft.com/office/officeart/2008/layout/LinedList"/>
    <dgm:cxn modelId="{81CFFBDA-C4E3-4332-9726-19B819885578}" type="presParOf" srcId="{2B865F49-2450-43FA-BFE0-C5631FEA1C20}" destId="{6F38B910-F5F5-4EFD-80C0-CD887DA3D068}" srcOrd="1" destOrd="0" presId="urn:microsoft.com/office/officeart/2008/layout/LinedList"/>
    <dgm:cxn modelId="{20FA2347-8FAC-4681-A00C-CCE36F5E1143}" type="presParOf" srcId="{6F38B910-F5F5-4EFD-80C0-CD887DA3D068}" destId="{4143B819-B4BA-427A-95F5-740B47A2DFEE}" srcOrd="0" destOrd="0" presId="urn:microsoft.com/office/officeart/2008/layout/LinedList"/>
    <dgm:cxn modelId="{629AB495-C4A6-4CAF-91A5-F2BEB404F67D}" type="presParOf" srcId="{6F38B910-F5F5-4EFD-80C0-CD887DA3D068}" destId="{3FED5F4A-31E2-45F7-91D0-0497FF07B118}" srcOrd="1" destOrd="0" presId="urn:microsoft.com/office/officeart/2008/layout/LinedList"/>
    <dgm:cxn modelId="{98DFD24E-75C3-4AB4-983F-882BB86A7A79}" type="presParOf" srcId="{2B865F49-2450-43FA-BFE0-C5631FEA1C20}" destId="{70D88090-94DD-423D-ADE6-2A953F142006}" srcOrd="2" destOrd="0" presId="urn:microsoft.com/office/officeart/2008/layout/LinedList"/>
    <dgm:cxn modelId="{0AE08893-DCB6-43F1-8E48-F5846D315E0A}" type="presParOf" srcId="{2B865F49-2450-43FA-BFE0-C5631FEA1C20}" destId="{A80B99B1-FFC9-442C-AA69-EB8424516035}" srcOrd="3" destOrd="0" presId="urn:microsoft.com/office/officeart/2008/layout/LinedList"/>
    <dgm:cxn modelId="{D38F05CF-9743-4BC5-8E72-082447006B5F}" type="presParOf" srcId="{A80B99B1-FFC9-442C-AA69-EB8424516035}" destId="{63D420FF-66DC-4BB1-8605-3510EB785B6E}" srcOrd="0" destOrd="0" presId="urn:microsoft.com/office/officeart/2008/layout/LinedList"/>
    <dgm:cxn modelId="{785CFC8B-DC13-41C3-8EB6-BBB253931C59}" type="presParOf" srcId="{A80B99B1-FFC9-442C-AA69-EB8424516035}" destId="{46EEB891-7A86-4807-BCC7-700D8E023C1E}" srcOrd="1" destOrd="0" presId="urn:microsoft.com/office/officeart/2008/layout/LinedList"/>
    <dgm:cxn modelId="{F260FA0A-58F2-434B-856D-5294B91F56AB}" type="presParOf" srcId="{2B865F49-2450-43FA-BFE0-C5631FEA1C20}" destId="{26419DEC-D013-4504-962C-64AB690D5BCB}" srcOrd="4" destOrd="0" presId="urn:microsoft.com/office/officeart/2008/layout/LinedList"/>
    <dgm:cxn modelId="{92B15789-967E-4B6B-9C1B-6AA3FD3ECBFF}" type="presParOf" srcId="{2B865F49-2450-43FA-BFE0-C5631FEA1C20}" destId="{F02291A1-A010-4213-BA3F-0CF29E052EE5}" srcOrd="5" destOrd="0" presId="urn:microsoft.com/office/officeart/2008/layout/LinedList"/>
    <dgm:cxn modelId="{141ED9F9-6A74-4317-A74A-50FB8552C742}" type="presParOf" srcId="{F02291A1-A010-4213-BA3F-0CF29E052EE5}" destId="{872D96F8-BEA3-4220-A8C9-92150450A2E5}" srcOrd="0" destOrd="0" presId="urn:microsoft.com/office/officeart/2008/layout/LinedList"/>
    <dgm:cxn modelId="{319EF0DC-3473-468F-9E0B-CACD972740DC}" type="presParOf" srcId="{F02291A1-A010-4213-BA3F-0CF29E052EE5}" destId="{995D7626-A17E-4E6D-9FF4-7D92B340BC86}" srcOrd="1" destOrd="0" presId="urn:microsoft.com/office/officeart/2008/layout/LinedList"/>
    <dgm:cxn modelId="{37318401-68E4-400D-B843-EEC78EEA6842}" type="presParOf" srcId="{2B865F49-2450-43FA-BFE0-C5631FEA1C20}" destId="{B025A526-868A-4F0F-9C19-89B1C9579D90}" srcOrd="6" destOrd="0" presId="urn:microsoft.com/office/officeart/2008/layout/LinedList"/>
    <dgm:cxn modelId="{3D1A25BA-11EC-42A1-A882-2416963DFA1A}" type="presParOf" srcId="{2B865F49-2450-43FA-BFE0-C5631FEA1C20}" destId="{D368A83B-F2B7-4FA1-BF6F-7610816980B5}" srcOrd="7" destOrd="0" presId="urn:microsoft.com/office/officeart/2008/layout/LinedList"/>
    <dgm:cxn modelId="{4F055D92-593C-4F8D-9926-0D70F1338E3B}" type="presParOf" srcId="{D368A83B-F2B7-4FA1-BF6F-7610816980B5}" destId="{0ECD3E32-B536-4660-91D5-A7148DAF4196}" srcOrd="0" destOrd="0" presId="urn:microsoft.com/office/officeart/2008/layout/LinedList"/>
    <dgm:cxn modelId="{57A43E57-319D-4E8D-99BE-090742208D88}" type="presParOf" srcId="{D368A83B-F2B7-4FA1-BF6F-7610816980B5}" destId="{83CFFA2E-1990-468F-999D-B227DCA01B5B}" srcOrd="1" destOrd="0" presId="urn:microsoft.com/office/officeart/2008/layout/LinedList"/>
    <dgm:cxn modelId="{0650E708-1C64-4707-9FDE-C3A63077885F}" type="presParOf" srcId="{2B865F49-2450-43FA-BFE0-C5631FEA1C20}" destId="{144D9479-B5B1-4974-826D-53BEB371769F}" srcOrd="8" destOrd="0" presId="urn:microsoft.com/office/officeart/2008/layout/LinedList"/>
    <dgm:cxn modelId="{C914E21F-3137-49FC-B79D-5CC434A28A57}" type="presParOf" srcId="{2B865F49-2450-43FA-BFE0-C5631FEA1C20}" destId="{DD4EEE75-28CB-4004-A2B8-A53A73BADA97}" srcOrd="9" destOrd="0" presId="urn:microsoft.com/office/officeart/2008/layout/LinedList"/>
    <dgm:cxn modelId="{E9C87EB7-B245-4AA3-A80F-75936CD702E0}" type="presParOf" srcId="{DD4EEE75-28CB-4004-A2B8-A53A73BADA97}" destId="{B463AB09-84D1-474E-9512-752C4DD6E1CF}" srcOrd="0" destOrd="0" presId="urn:microsoft.com/office/officeart/2008/layout/LinedList"/>
    <dgm:cxn modelId="{9817611A-F1C5-44D4-9372-049887110246}" type="presParOf" srcId="{DD4EEE75-28CB-4004-A2B8-A53A73BADA97}" destId="{16F5794E-7F1F-4D13-AB79-7EBADB15432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9AD3ED-051E-416B-BE61-9FFD398181AA}">
      <dsp:nvSpPr>
        <dsp:cNvPr id="0" name=""/>
        <dsp:cNvSpPr/>
      </dsp:nvSpPr>
      <dsp:spPr>
        <a:xfrm>
          <a:off x="0" y="53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43B819-B4BA-427A-95F5-740B47A2DFEE}">
      <dsp:nvSpPr>
        <dsp:cNvPr id="0" name=""/>
        <dsp:cNvSpPr/>
      </dsp:nvSpPr>
      <dsp:spPr>
        <a:xfrm>
          <a:off x="0" y="53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a:t>Binary Boolean algebra provides a concise way to express the operation of a logic circuit formed by a combination of logic gates so that the output can be determined for various combinations of input values.</a:t>
          </a:r>
          <a:endParaRPr lang="en-US" sz="1700" kern="1200"/>
        </a:p>
      </dsp:txBody>
      <dsp:txXfrm>
        <a:off x="0" y="531"/>
        <a:ext cx="10515600" cy="870055"/>
      </dsp:txXfrm>
    </dsp:sp>
    <dsp:sp modelId="{70D88090-94DD-423D-ADE6-2A953F142006}">
      <dsp:nvSpPr>
        <dsp:cNvPr id="0" name=""/>
        <dsp:cNvSpPr/>
      </dsp:nvSpPr>
      <dsp:spPr>
        <a:xfrm>
          <a:off x="0" y="87058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D420FF-66DC-4BB1-8605-3510EB785B6E}">
      <dsp:nvSpPr>
        <dsp:cNvPr id="0" name=""/>
        <dsp:cNvSpPr/>
      </dsp:nvSpPr>
      <dsp:spPr>
        <a:xfrm>
          <a:off x="0" y="870586"/>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dirty="0"/>
            <a:t>The basic elements used to build electronic circuits are called basic gates and they implement one of the Boolean operations: ∧, ∨,  ̅ .</a:t>
          </a:r>
          <a:endParaRPr lang="en-US" sz="1700" kern="1200" dirty="0"/>
        </a:p>
      </dsp:txBody>
      <dsp:txXfrm>
        <a:off x="0" y="870586"/>
        <a:ext cx="10515600" cy="870055"/>
      </dsp:txXfrm>
    </dsp:sp>
    <dsp:sp modelId="{26419DEC-D013-4504-962C-64AB690D5BCB}">
      <dsp:nvSpPr>
        <dsp:cNvPr id="0" name=""/>
        <dsp:cNvSpPr/>
      </dsp:nvSpPr>
      <dsp:spPr>
        <a:xfrm>
          <a:off x="0" y="174064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2D96F8-BEA3-4220-A8C9-92150450A2E5}">
      <dsp:nvSpPr>
        <dsp:cNvPr id="0" name=""/>
        <dsp:cNvSpPr/>
      </dsp:nvSpPr>
      <dsp:spPr>
        <a:xfrm>
          <a:off x="0" y="174064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a:t>A gate takes the values from its input wires and combines them with the appropriate Boolean operation to produce the label on its output wire.</a:t>
          </a:r>
          <a:endParaRPr lang="en-US" sz="1700" kern="1200"/>
        </a:p>
      </dsp:txBody>
      <dsp:txXfrm>
        <a:off x="0" y="1740641"/>
        <a:ext cx="10515600" cy="870055"/>
      </dsp:txXfrm>
    </dsp:sp>
    <dsp:sp modelId="{B025A526-868A-4F0F-9C19-89B1C9579D90}">
      <dsp:nvSpPr>
        <dsp:cNvPr id="0" name=""/>
        <dsp:cNvSpPr/>
      </dsp:nvSpPr>
      <dsp:spPr>
        <a:xfrm>
          <a:off x="0" y="261069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CD3E32-B536-4660-91D5-A7148DAF4196}">
      <dsp:nvSpPr>
        <dsp:cNvPr id="0" name=""/>
        <dsp:cNvSpPr/>
      </dsp:nvSpPr>
      <dsp:spPr>
        <a:xfrm>
          <a:off x="0" y="2610696"/>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i="0" kern="1200"/>
            <a:t>A </a:t>
          </a:r>
          <a:r>
            <a:rPr lang="en-US" sz="1700" b="1" kern="1200"/>
            <a:t>Boolean function models the functionality of a logic circuit</a:t>
          </a:r>
          <a:endParaRPr lang="en-US" sz="1700" kern="1200"/>
        </a:p>
      </dsp:txBody>
      <dsp:txXfrm>
        <a:off x="0" y="2610696"/>
        <a:ext cx="10515600" cy="870055"/>
      </dsp:txXfrm>
    </dsp:sp>
    <dsp:sp modelId="{144D9479-B5B1-4974-826D-53BEB371769F}">
      <dsp:nvSpPr>
        <dsp:cNvPr id="0" name=""/>
        <dsp:cNvSpPr/>
      </dsp:nvSpPr>
      <dsp:spPr>
        <a:xfrm>
          <a:off x="0" y="348075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63AB09-84D1-474E-9512-752C4DD6E1CF}">
      <dsp:nvSpPr>
        <dsp:cNvPr id="0" name=""/>
        <dsp:cNvSpPr/>
      </dsp:nvSpPr>
      <dsp:spPr>
        <a:xfrm>
          <a:off x="0" y="348075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i="0" kern="1200"/>
            <a:t>The variables used in the function’s expression are represented by the inputs of the circuit. Each wire in the circuit represents some part of the expression. The final output of the whole circuit represents the function’s expression.</a:t>
          </a:r>
          <a:endParaRPr lang="en-US" sz="1700" kern="1200"/>
        </a:p>
      </dsp:txBody>
      <dsp:txXfrm>
        <a:off x="0" y="3480751"/>
        <a:ext cx="10515600" cy="87005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0C696-451D-406C-BD5E-E4C81076BC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D5C03B-FEBF-44EF-B2F5-A40CEA1FDD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0DA818-137C-43CA-9D13-464CF95A3FAD}"/>
              </a:ext>
            </a:extLst>
          </p:cNvPr>
          <p:cNvSpPr>
            <a:spLocks noGrp="1"/>
          </p:cNvSpPr>
          <p:nvPr>
            <p:ph type="dt" sz="half" idx="10"/>
          </p:nvPr>
        </p:nvSpPr>
        <p:spPr/>
        <p:txBody>
          <a:bodyPr/>
          <a:lstStyle/>
          <a:p>
            <a:fld id="{2FACE362-3300-4402-9F23-DF7CD08D40A4}" type="datetimeFigureOut">
              <a:rPr lang="en-US" smtClean="0"/>
              <a:t>1/13/2022</a:t>
            </a:fld>
            <a:endParaRPr lang="en-US"/>
          </a:p>
        </p:txBody>
      </p:sp>
      <p:sp>
        <p:nvSpPr>
          <p:cNvPr id="5" name="Footer Placeholder 4">
            <a:extLst>
              <a:ext uri="{FF2B5EF4-FFF2-40B4-BE49-F238E27FC236}">
                <a16:creationId xmlns:a16="http://schemas.microsoft.com/office/drawing/2014/main" id="{6565C37E-2243-4040-B80E-91DDDC287E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18174D-0492-44C3-ADAA-A1A2E5560585}"/>
              </a:ext>
            </a:extLst>
          </p:cNvPr>
          <p:cNvSpPr>
            <a:spLocks noGrp="1"/>
          </p:cNvSpPr>
          <p:nvPr>
            <p:ph type="sldNum" sz="quarter" idx="12"/>
          </p:nvPr>
        </p:nvSpPr>
        <p:spPr/>
        <p:txBody>
          <a:bodyPr/>
          <a:lstStyle/>
          <a:p>
            <a:fld id="{615477F9-8B8A-4330-9F19-EC4440618F1E}" type="slidenum">
              <a:rPr lang="en-US" smtClean="0"/>
              <a:t>‹#›</a:t>
            </a:fld>
            <a:endParaRPr lang="en-US"/>
          </a:p>
        </p:txBody>
      </p:sp>
    </p:spTree>
    <p:extLst>
      <p:ext uri="{BB962C8B-B14F-4D97-AF65-F5344CB8AC3E}">
        <p14:creationId xmlns:p14="http://schemas.microsoft.com/office/powerpoint/2010/main" val="1702678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2AEC8-4D93-4576-80D5-038C5B07EE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5B27EB-C7B7-4DDC-8941-9FD0ED617F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48D862-B3ED-49BF-899E-92FB7A9B35B8}"/>
              </a:ext>
            </a:extLst>
          </p:cNvPr>
          <p:cNvSpPr>
            <a:spLocks noGrp="1"/>
          </p:cNvSpPr>
          <p:nvPr>
            <p:ph type="dt" sz="half" idx="10"/>
          </p:nvPr>
        </p:nvSpPr>
        <p:spPr/>
        <p:txBody>
          <a:bodyPr/>
          <a:lstStyle/>
          <a:p>
            <a:fld id="{2FACE362-3300-4402-9F23-DF7CD08D40A4}" type="datetimeFigureOut">
              <a:rPr lang="en-US" smtClean="0"/>
              <a:t>1/13/2022</a:t>
            </a:fld>
            <a:endParaRPr lang="en-US"/>
          </a:p>
        </p:txBody>
      </p:sp>
      <p:sp>
        <p:nvSpPr>
          <p:cNvPr id="5" name="Footer Placeholder 4">
            <a:extLst>
              <a:ext uri="{FF2B5EF4-FFF2-40B4-BE49-F238E27FC236}">
                <a16:creationId xmlns:a16="http://schemas.microsoft.com/office/drawing/2014/main" id="{A00F45FA-43DB-4E61-AF33-511917AE05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2C2D7C-CF88-44C8-B69F-8B4BB2D9DC55}"/>
              </a:ext>
            </a:extLst>
          </p:cNvPr>
          <p:cNvSpPr>
            <a:spLocks noGrp="1"/>
          </p:cNvSpPr>
          <p:nvPr>
            <p:ph type="sldNum" sz="quarter" idx="12"/>
          </p:nvPr>
        </p:nvSpPr>
        <p:spPr/>
        <p:txBody>
          <a:bodyPr/>
          <a:lstStyle/>
          <a:p>
            <a:fld id="{615477F9-8B8A-4330-9F19-EC4440618F1E}" type="slidenum">
              <a:rPr lang="en-US" smtClean="0"/>
              <a:t>‹#›</a:t>
            </a:fld>
            <a:endParaRPr lang="en-US"/>
          </a:p>
        </p:txBody>
      </p:sp>
    </p:spTree>
    <p:extLst>
      <p:ext uri="{BB962C8B-B14F-4D97-AF65-F5344CB8AC3E}">
        <p14:creationId xmlns:p14="http://schemas.microsoft.com/office/powerpoint/2010/main" val="943772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3289C9-A619-4B8E-9E76-27FD3DB1EEC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8935858-F722-485F-8190-E194767E52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9B6327-5A44-4E35-BB37-801A1E6C8E92}"/>
              </a:ext>
            </a:extLst>
          </p:cNvPr>
          <p:cNvSpPr>
            <a:spLocks noGrp="1"/>
          </p:cNvSpPr>
          <p:nvPr>
            <p:ph type="dt" sz="half" idx="10"/>
          </p:nvPr>
        </p:nvSpPr>
        <p:spPr/>
        <p:txBody>
          <a:bodyPr/>
          <a:lstStyle/>
          <a:p>
            <a:fld id="{2FACE362-3300-4402-9F23-DF7CD08D40A4}" type="datetimeFigureOut">
              <a:rPr lang="en-US" smtClean="0"/>
              <a:t>1/13/2022</a:t>
            </a:fld>
            <a:endParaRPr lang="en-US"/>
          </a:p>
        </p:txBody>
      </p:sp>
      <p:sp>
        <p:nvSpPr>
          <p:cNvPr id="5" name="Footer Placeholder 4">
            <a:extLst>
              <a:ext uri="{FF2B5EF4-FFF2-40B4-BE49-F238E27FC236}">
                <a16:creationId xmlns:a16="http://schemas.microsoft.com/office/drawing/2014/main" id="{3AAC22A7-DA42-4964-BF25-65675A87ED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C0611F-59AA-4C7C-9178-DCD6EC8969EB}"/>
              </a:ext>
            </a:extLst>
          </p:cNvPr>
          <p:cNvSpPr>
            <a:spLocks noGrp="1"/>
          </p:cNvSpPr>
          <p:nvPr>
            <p:ph type="sldNum" sz="quarter" idx="12"/>
          </p:nvPr>
        </p:nvSpPr>
        <p:spPr/>
        <p:txBody>
          <a:bodyPr/>
          <a:lstStyle/>
          <a:p>
            <a:fld id="{615477F9-8B8A-4330-9F19-EC4440618F1E}" type="slidenum">
              <a:rPr lang="en-US" smtClean="0"/>
              <a:t>‹#›</a:t>
            </a:fld>
            <a:endParaRPr lang="en-US"/>
          </a:p>
        </p:txBody>
      </p:sp>
    </p:spTree>
    <p:extLst>
      <p:ext uri="{BB962C8B-B14F-4D97-AF65-F5344CB8AC3E}">
        <p14:creationId xmlns:p14="http://schemas.microsoft.com/office/powerpoint/2010/main" val="4067248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46FE1-EED8-4A76-AE21-0B05DFD4F5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BEDA9F-2520-48E4-B076-F7B46518AF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A4F0E5-8406-4B3F-85A5-D50E9DDBB25E}"/>
              </a:ext>
            </a:extLst>
          </p:cNvPr>
          <p:cNvSpPr>
            <a:spLocks noGrp="1"/>
          </p:cNvSpPr>
          <p:nvPr>
            <p:ph type="dt" sz="half" idx="10"/>
          </p:nvPr>
        </p:nvSpPr>
        <p:spPr/>
        <p:txBody>
          <a:bodyPr/>
          <a:lstStyle/>
          <a:p>
            <a:fld id="{2FACE362-3300-4402-9F23-DF7CD08D40A4}" type="datetimeFigureOut">
              <a:rPr lang="en-US" smtClean="0"/>
              <a:t>1/13/2022</a:t>
            </a:fld>
            <a:endParaRPr lang="en-US"/>
          </a:p>
        </p:txBody>
      </p:sp>
      <p:sp>
        <p:nvSpPr>
          <p:cNvPr id="5" name="Footer Placeholder 4">
            <a:extLst>
              <a:ext uri="{FF2B5EF4-FFF2-40B4-BE49-F238E27FC236}">
                <a16:creationId xmlns:a16="http://schemas.microsoft.com/office/drawing/2014/main" id="{8764DB53-5A65-4171-B641-760CE7955A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7C43FF-A5BD-48E6-93D9-FF25526D8CB6}"/>
              </a:ext>
            </a:extLst>
          </p:cNvPr>
          <p:cNvSpPr>
            <a:spLocks noGrp="1"/>
          </p:cNvSpPr>
          <p:nvPr>
            <p:ph type="sldNum" sz="quarter" idx="12"/>
          </p:nvPr>
        </p:nvSpPr>
        <p:spPr/>
        <p:txBody>
          <a:bodyPr/>
          <a:lstStyle/>
          <a:p>
            <a:fld id="{615477F9-8B8A-4330-9F19-EC4440618F1E}" type="slidenum">
              <a:rPr lang="en-US" smtClean="0"/>
              <a:t>‹#›</a:t>
            </a:fld>
            <a:endParaRPr lang="en-US"/>
          </a:p>
        </p:txBody>
      </p:sp>
    </p:spTree>
    <p:extLst>
      <p:ext uri="{BB962C8B-B14F-4D97-AF65-F5344CB8AC3E}">
        <p14:creationId xmlns:p14="http://schemas.microsoft.com/office/powerpoint/2010/main" val="2927095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0CD2A-C85A-4CA9-936A-41874793C7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FE8A7F-4EDD-4433-B20B-62A810B289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9E7D5B-A4EE-4C12-913B-858637D35B3A}"/>
              </a:ext>
            </a:extLst>
          </p:cNvPr>
          <p:cNvSpPr>
            <a:spLocks noGrp="1"/>
          </p:cNvSpPr>
          <p:nvPr>
            <p:ph type="dt" sz="half" idx="10"/>
          </p:nvPr>
        </p:nvSpPr>
        <p:spPr/>
        <p:txBody>
          <a:bodyPr/>
          <a:lstStyle/>
          <a:p>
            <a:fld id="{2FACE362-3300-4402-9F23-DF7CD08D40A4}" type="datetimeFigureOut">
              <a:rPr lang="en-US" smtClean="0"/>
              <a:t>1/13/2022</a:t>
            </a:fld>
            <a:endParaRPr lang="en-US"/>
          </a:p>
        </p:txBody>
      </p:sp>
      <p:sp>
        <p:nvSpPr>
          <p:cNvPr id="5" name="Footer Placeholder 4">
            <a:extLst>
              <a:ext uri="{FF2B5EF4-FFF2-40B4-BE49-F238E27FC236}">
                <a16:creationId xmlns:a16="http://schemas.microsoft.com/office/drawing/2014/main" id="{EF8841AA-1D62-47EC-9FDB-ABC80BB10A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EF087F-BC74-406B-9414-E1F059BAFAD2}"/>
              </a:ext>
            </a:extLst>
          </p:cNvPr>
          <p:cNvSpPr>
            <a:spLocks noGrp="1"/>
          </p:cNvSpPr>
          <p:nvPr>
            <p:ph type="sldNum" sz="quarter" idx="12"/>
          </p:nvPr>
        </p:nvSpPr>
        <p:spPr/>
        <p:txBody>
          <a:bodyPr/>
          <a:lstStyle/>
          <a:p>
            <a:fld id="{615477F9-8B8A-4330-9F19-EC4440618F1E}" type="slidenum">
              <a:rPr lang="en-US" smtClean="0"/>
              <a:t>‹#›</a:t>
            </a:fld>
            <a:endParaRPr lang="en-US"/>
          </a:p>
        </p:txBody>
      </p:sp>
    </p:spTree>
    <p:extLst>
      <p:ext uri="{BB962C8B-B14F-4D97-AF65-F5344CB8AC3E}">
        <p14:creationId xmlns:p14="http://schemas.microsoft.com/office/powerpoint/2010/main" val="3117414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D7167-E2A3-4296-9F5D-83894CD25C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A8E556-590B-44E7-959E-7DD07D14C7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0A5105-DD8D-4876-9840-0DCC59A57F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FC1234-DDF8-4874-8069-3D528B5C1B8B}"/>
              </a:ext>
            </a:extLst>
          </p:cNvPr>
          <p:cNvSpPr>
            <a:spLocks noGrp="1"/>
          </p:cNvSpPr>
          <p:nvPr>
            <p:ph type="dt" sz="half" idx="10"/>
          </p:nvPr>
        </p:nvSpPr>
        <p:spPr/>
        <p:txBody>
          <a:bodyPr/>
          <a:lstStyle/>
          <a:p>
            <a:fld id="{2FACE362-3300-4402-9F23-DF7CD08D40A4}" type="datetimeFigureOut">
              <a:rPr lang="en-US" smtClean="0"/>
              <a:t>1/13/2022</a:t>
            </a:fld>
            <a:endParaRPr lang="en-US"/>
          </a:p>
        </p:txBody>
      </p:sp>
      <p:sp>
        <p:nvSpPr>
          <p:cNvPr id="6" name="Footer Placeholder 5">
            <a:extLst>
              <a:ext uri="{FF2B5EF4-FFF2-40B4-BE49-F238E27FC236}">
                <a16:creationId xmlns:a16="http://schemas.microsoft.com/office/drawing/2014/main" id="{98FC3087-9AD0-4004-BC0E-67CCD320E5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F91DD4-3E4C-4C5B-BCBF-EA362383BCAA}"/>
              </a:ext>
            </a:extLst>
          </p:cNvPr>
          <p:cNvSpPr>
            <a:spLocks noGrp="1"/>
          </p:cNvSpPr>
          <p:nvPr>
            <p:ph type="sldNum" sz="quarter" idx="12"/>
          </p:nvPr>
        </p:nvSpPr>
        <p:spPr/>
        <p:txBody>
          <a:bodyPr/>
          <a:lstStyle/>
          <a:p>
            <a:fld id="{615477F9-8B8A-4330-9F19-EC4440618F1E}" type="slidenum">
              <a:rPr lang="en-US" smtClean="0"/>
              <a:t>‹#›</a:t>
            </a:fld>
            <a:endParaRPr lang="en-US"/>
          </a:p>
        </p:txBody>
      </p:sp>
    </p:spTree>
    <p:extLst>
      <p:ext uri="{BB962C8B-B14F-4D97-AF65-F5344CB8AC3E}">
        <p14:creationId xmlns:p14="http://schemas.microsoft.com/office/powerpoint/2010/main" val="1487994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46448-C6C2-41EF-9C3D-B19B8FBBDA4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E7B500-CEE9-4A30-A849-B2D0AFC363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C97DDF-E22D-48EE-BF09-DEDF4A644E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347EB60-4BF8-4AC6-81C5-0F92E14F99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9624BA-D765-402C-BD17-61A2AD4DB9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A271385-6F13-42F4-869B-3E44C20BEDD8}"/>
              </a:ext>
            </a:extLst>
          </p:cNvPr>
          <p:cNvSpPr>
            <a:spLocks noGrp="1"/>
          </p:cNvSpPr>
          <p:nvPr>
            <p:ph type="dt" sz="half" idx="10"/>
          </p:nvPr>
        </p:nvSpPr>
        <p:spPr/>
        <p:txBody>
          <a:bodyPr/>
          <a:lstStyle/>
          <a:p>
            <a:fld id="{2FACE362-3300-4402-9F23-DF7CD08D40A4}" type="datetimeFigureOut">
              <a:rPr lang="en-US" smtClean="0"/>
              <a:t>1/13/2022</a:t>
            </a:fld>
            <a:endParaRPr lang="en-US"/>
          </a:p>
        </p:txBody>
      </p:sp>
      <p:sp>
        <p:nvSpPr>
          <p:cNvPr id="8" name="Footer Placeholder 7">
            <a:extLst>
              <a:ext uri="{FF2B5EF4-FFF2-40B4-BE49-F238E27FC236}">
                <a16:creationId xmlns:a16="http://schemas.microsoft.com/office/drawing/2014/main" id="{9FB4DDDB-D730-4571-8730-21CC2E1F7A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03D609C-43E9-40FF-ABA8-D573E63C3F06}"/>
              </a:ext>
            </a:extLst>
          </p:cNvPr>
          <p:cNvSpPr>
            <a:spLocks noGrp="1"/>
          </p:cNvSpPr>
          <p:nvPr>
            <p:ph type="sldNum" sz="quarter" idx="12"/>
          </p:nvPr>
        </p:nvSpPr>
        <p:spPr/>
        <p:txBody>
          <a:bodyPr/>
          <a:lstStyle/>
          <a:p>
            <a:fld id="{615477F9-8B8A-4330-9F19-EC4440618F1E}" type="slidenum">
              <a:rPr lang="en-US" smtClean="0"/>
              <a:t>‹#›</a:t>
            </a:fld>
            <a:endParaRPr lang="en-US"/>
          </a:p>
        </p:txBody>
      </p:sp>
    </p:spTree>
    <p:extLst>
      <p:ext uri="{BB962C8B-B14F-4D97-AF65-F5344CB8AC3E}">
        <p14:creationId xmlns:p14="http://schemas.microsoft.com/office/powerpoint/2010/main" val="3898315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86C7C-C3B6-49D0-A179-2EBF9E1DDB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212642-A8EC-4638-95B8-6C7FF54C1540}"/>
              </a:ext>
            </a:extLst>
          </p:cNvPr>
          <p:cNvSpPr>
            <a:spLocks noGrp="1"/>
          </p:cNvSpPr>
          <p:nvPr>
            <p:ph type="dt" sz="half" idx="10"/>
          </p:nvPr>
        </p:nvSpPr>
        <p:spPr/>
        <p:txBody>
          <a:bodyPr/>
          <a:lstStyle/>
          <a:p>
            <a:fld id="{2FACE362-3300-4402-9F23-DF7CD08D40A4}" type="datetimeFigureOut">
              <a:rPr lang="en-US" smtClean="0"/>
              <a:t>1/13/2022</a:t>
            </a:fld>
            <a:endParaRPr lang="en-US"/>
          </a:p>
        </p:txBody>
      </p:sp>
      <p:sp>
        <p:nvSpPr>
          <p:cNvPr id="4" name="Footer Placeholder 3">
            <a:extLst>
              <a:ext uri="{FF2B5EF4-FFF2-40B4-BE49-F238E27FC236}">
                <a16:creationId xmlns:a16="http://schemas.microsoft.com/office/drawing/2014/main" id="{7669DA6F-4836-4613-A586-721237E2AE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B4CA60-A545-41D2-A70B-B8F1C8BA4A6B}"/>
              </a:ext>
            </a:extLst>
          </p:cNvPr>
          <p:cNvSpPr>
            <a:spLocks noGrp="1"/>
          </p:cNvSpPr>
          <p:nvPr>
            <p:ph type="sldNum" sz="quarter" idx="12"/>
          </p:nvPr>
        </p:nvSpPr>
        <p:spPr/>
        <p:txBody>
          <a:bodyPr/>
          <a:lstStyle/>
          <a:p>
            <a:fld id="{615477F9-8B8A-4330-9F19-EC4440618F1E}" type="slidenum">
              <a:rPr lang="en-US" smtClean="0"/>
              <a:t>‹#›</a:t>
            </a:fld>
            <a:endParaRPr lang="en-US"/>
          </a:p>
        </p:txBody>
      </p:sp>
    </p:spTree>
    <p:extLst>
      <p:ext uri="{BB962C8B-B14F-4D97-AF65-F5344CB8AC3E}">
        <p14:creationId xmlns:p14="http://schemas.microsoft.com/office/powerpoint/2010/main" val="1357589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49C21B-1718-4C98-A4DA-4498992256C3}"/>
              </a:ext>
            </a:extLst>
          </p:cNvPr>
          <p:cNvSpPr>
            <a:spLocks noGrp="1"/>
          </p:cNvSpPr>
          <p:nvPr>
            <p:ph type="dt" sz="half" idx="10"/>
          </p:nvPr>
        </p:nvSpPr>
        <p:spPr/>
        <p:txBody>
          <a:bodyPr/>
          <a:lstStyle/>
          <a:p>
            <a:fld id="{2FACE362-3300-4402-9F23-DF7CD08D40A4}" type="datetimeFigureOut">
              <a:rPr lang="en-US" smtClean="0"/>
              <a:t>1/13/2022</a:t>
            </a:fld>
            <a:endParaRPr lang="en-US"/>
          </a:p>
        </p:txBody>
      </p:sp>
      <p:sp>
        <p:nvSpPr>
          <p:cNvPr id="3" name="Footer Placeholder 2">
            <a:extLst>
              <a:ext uri="{FF2B5EF4-FFF2-40B4-BE49-F238E27FC236}">
                <a16:creationId xmlns:a16="http://schemas.microsoft.com/office/drawing/2014/main" id="{9DB65F05-B7E7-4F0F-9941-AF02F18D4D0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9DD8431-0C8B-4589-B2B7-680275B5580C}"/>
              </a:ext>
            </a:extLst>
          </p:cNvPr>
          <p:cNvSpPr>
            <a:spLocks noGrp="1"/>
          </p:cNvSpPr>
          <p:nvPr>
            <p:ph type="sldNum" sz="quarter" idx="12"/>
          </p:nvPr>
        </p:nvSpPr>
        <p:spPr/>
        <p:txBody>
          <a:bodyPr/>
          <a:lstStyle/>
          <a:p>
            <a:fld id="{615477F9-8B8A-4330-9F19-EC4440618F1E}" type="slidenum">
              <a:rPr lang="en-US" smtClean="0"/>
              <a:t>‹#›</a:t>
            </a:fld>
            <a:endParaRPr lang="en-US"/>
          </a:p>
        </p:txBody>
      </p:sp>
    </p:spTree>
    <p:extLst>
      <p:ext uri="{BB962C8B-B14F-4D97-AF65-F5344CB8AC3E}">
        <p14:creationId xmlns:p14="http://schemas.microsoft.com/office/powerpoint/2010/main" val="3177417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DE8D1-623E-44F4-BC1D-7A04461A9B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811D951-1D2A-41C3-B605-98B241E6CE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6F7DCA-584B-4436-94C4-E5FD880F42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ED8CF9-1A63-4F03-AA4D-773CB46FDB32}"/>
              </a:ext>
            </a:extLst>
          </p:cNvPr>
          <p:cNvSpPr>
            <a:spLocks noGrp="1"/>
          </p:cNvSpPr>
          <p:nvPr>
            <p:ph type="dt" sz="half" idx="10"/>
          </p:nvPr>
        </p:nvSpPr>
        <p:spPr/>
        <p:txBody>
          <a:bodyPr/>
          <a:lstStyle/>
          <a:p>
            <a:fld id="{2FACE362-3300-4402-9F23-DF7CD08D40A4}" type="datetimeFigureOut">
              <a:rPr lang="en-US" smtClean="0"/>
              <a:t>1/13/2022</a:t>
            </a:fld>
            <a:endParaRPr lang="en-US"/>
          </a:p>
        </p:txBody>
      </p:sp>
      <p:sp>
        <p:nvSpPr>
          <p:cNvPr id="6" name="Footer Placeholder 5">
            <a:extLst>
              <a:ext uri="{FF2B5EF4-FFF2-40B4-BE49-F238E27FC236}">
                <a16:creationId xmlns:a16="http://schemas.microsoft.com/office/drawing/2014/main" id="{A2950E4D-6128-4156-8AD6-842A29ADBD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BFC82A-4299-4B4A-B0D9-20DA9A6660B1}"/>
              </a:ext>
            </a:extLst>
          </p:cNvPr>
          <p:cNvSpPr>
            <a:spLocks noGrp="1"/>
          </p:cNvSpPr>
          <p:nvPr>
            <p:ph type="sldNum" sz="quarter" idx="12"/>
          </p:nvPr>
        </p:nvSpPr>
        <p:spPr/>
        <p:txBody>
          <a:bodyPr/>
          <a:lstStyle/>
          <a:p>
            <a:fld id="{615477F9-8B8A-4330-9F19-EC4440618F1E}" type="slidenum">
              <a:rPr lang="en-US" smtClean="0"/>
              <a:t>‹#›</a:t>
            </a:fld>
            <a:endParaRPr lang="en-US"/>
          </a:p>
        </p:txBody>
      </p:sp>
    </p:spTree>
    <p:extLst>
      <p:ext uri="{BB962C8B-B14F-4D97-AF65-F5344CB8AC3E}">
        <p14:creationId xmlns:p14="http://schemas.microsoft.com/office/powerpoint/2010/main" val="3585349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05894-6508-4F87-9A78-28A75547AE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3A1C64-D278-4FCA-9521-558B93A394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822C50-9829-4993-810A-5F76D3F36D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3E3B48-6BED-4772-B005-88E804BCD3E4}"/>
              </a:ext>
            </a:extLst>
          </p:cNvPr>
          <p:cNvSpPr>
            <a:spLocks noGrp="1"/>
          </p:cNvSpPr>
          <p:nvPr>
            <p:ph type="dt" sz="half" idx="10"/>
          </p:nvPr>
        </p:nvSpPr>
        <p:spPr/>
        <p:txBody>
          <a:bodyPr/>
          <a:lstStyle/>
          <a:p>
            <a:fld id="{2FACE362-3300-4402-9F23-DF7CD08D40A4}" type="datetimeFigureOut">
              <a:rPr lang="en-US" smtClean="0"/>
              <a:t>1/13/2022</a:t>
            </a:fld>
            <a:endParaRPr lang="en-US"/>
          </a:p>
        </p:txBody>
      </p:sp>
      <p:sp>
        <p:nvSpPr>
          <p:cNvPr id="6" name="Footer Placeholder 5">
            <a:extLst>
              <a:ext uri="{FF2B5EF4-FFF2-40B4-BE49-F238E27FC236}">
                <a16:creationId xmlns:a16="http://schemas.microsoft.com/office/drawing/2014/main" id="{F72B3C34-B4A0-45D2-A4E7-8ED4F30A0D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D9E574-6ADB-4F8E-897E-29D73DC5E200}"/>
              </a:ext>
            </a:extLst>
          </p:cNvPr>
          <p:cNvSpPr>
            <a:spLocks noGrp="1"/>
          </p:cNvSpPr>
          <p:nvPr>
            <p:ph type="sldNum" sz="quarter" idx="12"/>
          </p:nvPr>
        </p:nvSpPr>
        <p:spPr/>
        <p:txBody>
          <a:bodyPr/>
          <a:lstStyle/>
          <a:p>
            <a:fld id="{615477F9-8B8A-4330-9F19-EC4440618F1E}" type="slidenum">
              <a:rPr lang="en-US" smtClean="0"/>
              <a:t>‹#›</a:t>
            </a:fld>
            <a:endParaRPr lang="en-US"/>
          </a:p>
        </p:txBody>
      </p:sp>
    </p:spTree>
    <p:extLst>
      <p:ext uri="{BB962C8B-B14F-4D97-AF65-F5344CB8AC3E}">
        <p14:creationId xmlns:p14="http://schemas.microsoft.com/office/powerpoint/2010/main" val="3422419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B87AE6-4D86-4462-BE8E-4815EDFF6E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E547FD-49F1-46B1-9BAD-57A4F91CF6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885043-D514-43CC-8E59-BED9A85DDB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ACE362-3300-4402-9F23-DF7CD08D40A4}" type="datetimeFigureOut">
              <a:rPr lang="en-US" smtClean="0"/>
              <a:t>1/13/2022</a:t>
            </a:fld>
            <a:endParaRPr lang="en-US"/>
          </a:p>
        </p:txBody>
      </p:sp>
      <p:sp>
        <p:nvSpPr>
          <p:cNvPr id="5" name="Footer Placeholder 4">
            <a:extLst>
              <a:ext uri="{FF2B5EF4-FFF2-40B4-BE49-F238E27FC236}">
                <a16:creationId xmlns:a16="http://schemas.microsoft.com/office/drawing/2014/main" id="{18FFE52A-78F4-462D-B188-E460B0A737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1E8624E-F335-46AB-B2C0-6BCC26EA32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5477F9-8B8A-4330-9F19-EC4440618F1E}" type="slidenum">
              <a:rPr lang="en-US" smtClean="0"/>
              <a:t>‹#›</a:t>
            </a:fld>
            <a:endParaRPr lang="en-US"/>
          </a:p>
        </p:txBody>
      </p:sp>
    </p:spTree>
    <p:extLst>
      <p:ext uri="{BB962C8B-B14F-4D97-AF65-F5344CB8AC3E}">
        <p14:creationId xmlns:p14="http://schemas.microsoft.com/office/powerpoint/2010/main" val="12487446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38CD1F2-2CDE-4B42-BB23-EC7686F925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9827173-10F7-4BE6-8CC8-39A46D781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60FB2829-9E66-4DBD-BC15-FC5D73246D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5" name="Oval 14">
              <a:extLst>
                <a:ext uri="{FF2B5EF4-FFF2-40B4-BE49-F238E27FC236}">
                  <a16:creationId xmlns:a16="http://schemas.microsoft.com/office/drawing/2014/main" id="{E9EE2A32-8611-4375-B6B1-468FAD6825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77E1DA0-3927-4F35-B8A3-D5D5563757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7BAA08B-588E-406F-899B-A6A7FC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8AA7C41-B331-402E-9453-95B3B8273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A7060B3E-946D-4885-9B86-1D445209EB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E3046747-F284-4990-9ECA-3DF2C6E08B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21301226-F3C6-4744-94AE-2460B381D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857498-7493-41D0-8C5D-BC48111738A3}"/>
              </a:ext>
            </a:extLst>
          </p:cNvPr>
          <p:cNvSpPr>
            <a:spLocks noGrp="1"/>
          </p:cNvSpPr>
          <p:nvPr>
            <p:ph type="ctrTitle"/>
          </p:nvPr>
        </p:nvSpPr>
        <p:spPr>
          <a:xfrm>
            <a:off x="629640" y="630935"/>
            <a:ext cx="5107366" cy="2096769"/>
          </a:xfrm>
          <a:noFill/>
        </p:spPr>
        <p:txBody>
          <a:bodyPr anchor="t">
            <a:normAutofit/>
          </a:bodyPr>
          <a:lstStyle/>
          <a:p>
            <a:pPr algn="l"/>
            <a:r>
              <a:rPr lang="en-US" sz="4800">
                <a:solidFill>
                  <a:schemeClr val="bg1"/>
                </a:solidFill>
              </a:rPr>
              <a:t>Problem Statement</a:t>
            </a:r>
          </a:p>
        </p:txBody>
      </p:sp>
      <p:sp>
        <p:nvSpPr>
          <p:cNvPr id="24" name="Rectangle 23">
            <a:extLst>
              <a:ext uri="{FF2B5EF4-FFF2-40B4-BE49-F238E27FC236}">
                <a16:creationId xmlns:a16="http://schemas.microsoft.com/office/drawing/2014/main" id="{4EC57637-D435-4155-993A-0E3A8BBBA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0B81AE96-B9C7-4679-BC62-F2C79F2E8F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7" name="Straight Connector 26">
              <a:extLst>
                <a:ext uri="{FF2B5EF4-FFF2-40B4-BE49-F238E27FC236}">
                  <a16:creationId xmlns:a16="http://schemas.microsoft.com/office/drawing/2014/main" id="{BD4225F6-B312-47D5-8299-988BD17E0E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3C04A86-BCAE-473C-B18D-88FD5627C4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2CCD134-9351-4847-8741-FF5EAB4705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1470C83-08EE-4959-BA0A-F8846F524E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 name="Subtitle 2">
            <a:extLst>
              <a:ext uri="{FF2B5EF4-FFF2-40B4-BE49-F238E27FC236}">
                <a16:creationId xmlns:a16="http://schemas.microsoft.com/office/drawing/2014/main" id="{4FAF580F-306E-4FCA-ACE9-A75CB1657942}"/>
              </a:ext>
            </a:extLst>
          </p:cNvPr>
          <p:cNvSpPr>
            <a:spLocks noGrp="1"/>
          </p:cNvSpPr>
          <p:nvPr>
            <p:ph type="subTitle" idx="1"/>
          </p:nvPr>
        </p:nvSpPr>
        <p:spPr>
          <a:xfrm>
            <a:off x="6143158" y="630935"/>
            <a:ext cx="5266365" cy="2096771"/>
          </a:xfrm>
          <a:noFill/>
        </p:spPr>
        <p:txBody>
          <a:bodyPr anchor="t">
            <a:normAutofit/>
          </a:bodyPr>
          <a:lstStyle/>
          <a:p>
            <a:pPr algn="l"/>
            <a:r>
              <a:rPr lang="en-US" sz="2200">
                <a:solidFill>
                  <a:schemeClr val="bg1"/>
                </a:solidFill>
              </a:rPr>
              <a:t>Exercise 1.8</a:t>
            </a:r>
          </a:p>
          <a:p>
            <a:pPr algn="l"/>
            <a:r>
              <a:rPr lang="en-US" sz="2200">
                <a:solidFill>
                  <a:schemeClr val="bg1"/>
                </a:solidFill>
              </a:rPr>
              <a:t>Write the corresponding  Boolean function associated to the following logic circuit, then simplify it and draw a simplified equivalent circuit using only basic gates:</a:t>
            </a:r>
          </a:p>
        </p:txBody>
      </p:sp>
      <p:grpSp>
        <p:nvGrpSpPr>
          <p:cNvPr id="32" name="Group 31">
            <a:extLst>
              <a:ext uri="{FF2B5EF4-FFF2-40B4-BE49-F238E27FC236}">
                <a16:creationId xmlns:a16="http://schemas.microsoft.com/office/drawing/2014/main" id="{DBFD3A89-3666-47FE-913F-6C75228F5D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3" name="Straight Connector 32">
              <a:extLst>
                <a:ext uri="{FF2B5EF4-FFF2-40B4-BE49-F238E27FC236}">
                  <a16:creationId xmlns:a16="http://schemas.microsoft.com/office/drawing/2014/main" id="{AD6B60E5-039C-4E82-9B5C-984D6C46E1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3D05E89-A5D2-4DC0-B6B1-298EF0EF0A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337967A-8AB7-47D5-A75E-6341730E99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A068AD4-624D-4314-8C86-A3C0C3378C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5" name="Picture 4" descr="Diagram, schematic&#10;&#10;Description automatically generated">
            <a:extLst>
              <a:ext uri="{FF2B5EF4-FFF2-40B4-BE49-F238E27FC236}">
                <a16:creationId xmlns:a16="http://schemas.microsoft.com/office/drawing/2014/main" id="{F46D83B8-F465-411D-B5E7-C597F28E1A8C}"/>
              </a:ext>
            </a:extLst>
          </p:cNvPr>
          <p:cNvPicPr>
            <a:picLocks noChangeAspect="1"/>
          </p:cNvPicPr>
          <p:nvPr/>
        </p:nvPicPr>
        <p:blipFill>
          <a:blip r:embed="rId2"/>
          <a:stretch>
            <a:fillRect/>
          </a:stretch>
        </p:blipFill>
        <p:spPr>
          <a:xfrm>
            <a:off x="631359" y="3108935"/>
            <a:ext cx="10843065" cy="2819198"/>
          </a:xfrm>
          <a:prstGeom prst="rect">
            <a:avLst/>
          </a:prstGeom>
        </p:spPr>
      </p:pic>
      <p:grpSp>
        <p:nvGrpSpPr>
          <p:cNvPr id="38" name="Group 37">
            <a:extLst>
              <a:ext uri="{FF2B5EF4-FFF2-40B4-BE49-F238E27FC236}">
                <a16:creationId xmlns:a16="http://schemas.microsoft.com/office/drawing/2014/main" id="{ACA2F7C3-1A69-44EE-A8B6-A4552E2C84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5716" y="3029889"/>
            <a:ext cx="304800" cy="429768"/>
            <a:chOff x="215328" y="-46937"/>
            <a:chExt cx="304800" cy="2773841"/>
          </a:xfrm>
        </p:grpSpPr>
        <p:cxnSp>
          <p:nvCxnSpPr>
            <p:cNvPr id="39" name="Straight Connector 38">
              <a:extLst>
                <a:ext uri="{FF2B5EF4-FFF2-40B4-BE49-F238E27FC236}">
                  <a16:creationId xmlns:a16="http://schemas.microsoft.com/office/drawing/2014/main" id="{6E44AF4D-8873-43B3-8E29-803B7720EA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AE89E8A-BD14-4974-818A-D8382DCD4D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21B80B9-448B-4363-9DD7-C074AB2AD7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7DA34E7-83FB-4CAA-94F3-CEF0869076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2774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916C5-9A02-4171-B065-FC82137F13A9}"/>
              </a:ext>
            </a:extLst>
          </p:cNvPr>
          <p:cNvSpPr>
            <a:spLocks noGrp="1"/>
          </p:cNvSpPr>
          <p:nvPr>
            <p:ph type="title"/>
          </p:nvPr>
        </p:nvSpPr>
        <p:spPr/>
        <p:txBody>
          <a:bodyPr/>
          <a:lstStyle/>
          <a:p>
            <a:r>
              <a:rPr lang="en-US" dirty="0"/>
              <a:t>Theoretical results</a:t>
            </a:r>
          </a:p>
        </p:txBody>
      </p:sp>
      <p:graphicFrame>
        <p:nvGraphicFramePr>
          <p:cNvPr id="5" name="Content Placeholder 2">
            <a:extLst>
              <a:ext uri="{FF2B5EF4-FFF2-40B4-BE49-F238E27FC236}">
                <a16:creationId xmlns:a16="http://schemas.microsoft.com/office/drawing/2014/main" id="{D781FC3B-7B8E-4D8C-BD85-11DFB29B493C}"/>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79190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9" name="Straight Connector 55">
            <a:extLst>
              <a:ext uri="{FF2B5EF4-FFF2-40B4-BE49-F238E27FC236}">
                <a16:creationId xmlns:a16="http://schemas.microsoft.com/office/drawing/2014/main" id="{99AE2756-0FC4-4155-83E7-58AAAB63E7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689"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247AB924-1B87-43FC-B7C7-B112D5C51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8D806A-1095-4A3B-9A0E-58C60AF51FDF}"/>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a:solidFill>
                  <a:srgbClr val="FFFFFF"/>
                </a:solidFill>
              </a:rPr>
              <a:t>Theoretical results</a:t>
            </a:r>
          </a:p>
        </p:txBody>
      </p:sp>
      <p:pic>
        <p:nvPicPr>
          <p:cNvPr id="5" name="Content Placeholder 4">
            <a:extLst>
              <a:ext uri="{FF2B5EF4-FFF2-40B4-BE49-F238E27FC236}">
                <a16:creationId xmlns:a16="http://schemas.microsoft.com/office/drawing/2014/main" id="{F8B2D0CD-4F10-48CA-89C1-C5C469C355F8}"/>
              </a:ext>
            </a:extLst>
          </p:cNvPr>
          <p:cNvPicPr>
            <a:picLocks noGrp="1" noChangeAspect="1"/>
          </p:cNvPicPr>
          <p:nvPr>
            <p:ph idx="1"/>
          </p:nvPr>
        </p:nvPicPr>
        <p:blipFill>
          <a:blip r:embed="rId2"/>
          <a:stretch>
            <a:fillRect/>
          </a:stretch>
        </p:blipFill>
        <p:spPr>
          <a:xfrm>
            <a:off x="221717" y="1170915"/>
            <a:ext cx="3685507" cy="2377151"/>
          </a:xfrm>
          <a:prstGeom prst="rect">
            <a:avLst/>
          </a:prstGeom>
        </p:spPr>
      </p:pic>
      <p:pic>
        <p:nvPicPr>
          <p:cNvPr id="9" name="Picture 8">
            <a:extLst>
              <a:ext uri="{FF2B5EF4-FFF2-40B4-BE49-F238E27FC236}">
                <a16:creationId xmlns:a16="http://schemas.microsoft.com/office/drawing/2014/main" id="{72103E01-6848-408C-AB3F-34B7F18D41B1}"/>
              </a:ext>
            </a:extLst>
          </p:cNvPr>
          <p:cNvPicPr>
            <a:picLocks noChangeAspect="1"/>
          </p:cNvPicPr>
          <p:nvPr/>
        </p:nvPicPr>
        <p:blipFill>
          <a:blip r:embed="rId3"/>
          <a:stretch>
            <a:fillRect/>
          </a:stretch>
        </p:blipFill>
        <p:spPr>
          <a:xfrm>
            <a:off x="4278310" y="1302302"/>
            <a:ext cx="3635380" cy="2126698"/>
          </a:xfrm>
          <a:prstGeom prst="rect">
            <a:avLst/>
          </a:prstGeom>
        </p:spPr>
      </p:pic>
      <p:cxnSp>
        <p:nvCxnSpPr>
          <p:cNvPr id="60" name="Straight Connector 59">
            <a:extLst>
              <a:ext uri="{FF2B5EF4-FFF2-40B4-BE49-F238E27FC236}">
                <a16:creationId xmlns:a16="http://schemas.microsoft.com/office/drawing/2014/main" id="{818DC98F-4057-4645-B948-F604F39A9C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534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07230167-388B-4868-A0A9-16E425FA5686}"/>
              </a:ext>
            </a:extLst>
          </p:cNvPr>
          <p:cNvPicPr>
            <a:picLocks noChangeAspect="1"/>
          </p:cNvPicPr>
          <p:nvPr/>
        </p:nvPicPr>
        <p:blipFill>
          <a:blip r:embed="rId4"/>
          <a:stretch>
            <a:fillRect/>
          </a:stretch>
        </p:blipFill>
        <p:spPr>
          <a:xfrm>
            <a:off x="8449725" y="929338"/>
            <a:ext cx="3423916" cy="2799051"/>
          </a:xfrm>
          <a:prstGeom prst="rect">
            <a:avLst/>
          </a:prstGeom>
        </p:spPr>
      </p:pic>
      <p:cxnSp>
        <p:nvCxnSpPr>
          <p:cNvPr id="62" name="Straight Connector 61">
            <a:extLst>
              <a:ext uri="{FF2B5EF4-FFF2-40B4-BE49-F238E27FC236}">
                <a16:creationId xmlns:a16="http://schemas.microsoft.com/office/drawing/2014/main" id="{DAD2B705-4A9B-408D-AA80-4F41045E09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8354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8" name="Group 17">
            <a:extLst>
              <a:ext uri="{FF2B5EF4-FFF2-40B4-BE49-F238E27FC236}">
                <a16:creationId xmlns:a16="http://schemas.microsoft.com/office/drawing/2014/main" id="{9C6E8597-0CCE-4A8A-9326-AA52691A1C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0080" y="640080"/>
            <a:ext cx="1128382" cy="847206"/>
            <a:chOff x="5307830" y="325570"/>
            <a:chExt cx="1128382" cy="847206"/>
          </a:xfrm>
        </p:grpSpPr>
        <p:sp>
          <p:nvSpPr>
            <p:cNvPr id="19" name="Freeform 5">
              <a:extLst>
                <a:ext uri="{FF2B5EF4-FFF2-40B4-BE49-F238E27FC236}">
                  <a16:creationId xmlns:a16="http://schemas.microsoft.com/office/drawing/2014/main" id="{E78FE76E-DF1D-420B-957F-8ECE93C02B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0" name="Freeform 5">
              <a:extLst>
                <a:ext uri="{FF2B5EF4-FFF2-40B4-BE49-F238E27FC236}">
                  <a16:creationId xmlns:a16="http://schemas.microsoft.com/office/drawing/2014/main" id="{CF2F61F0-9758-4DEF-AC08-7B00F04A46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98FB4961-9A8D-4743-AF74-4813A8B29883}"/>
              </a:ext>
            </a:extLst>
          </p:cNvPr>
          <p:cNvSpPr>
            <a:spLocks noGrp="1"/>
          </p:cNvSpPr>
          <p:nvPr>
            <p:ph type="title"/>
          </p:nvPr>
        </p:nvSpPr>
        <p:spPr>
          <a:xfrm>
            <a:off x="767289" y="1487285"/>
            <a:ext cx="4220967" cy="1717091"/>
          </a:xfrm>
        </p:spPr>
        <p:txBody>
          <a:bodyPr anchor="b">
            <a:normAutofit/>
          </a:bodyPr>
          <a:lstStyle/>
          <a:p>
            <a:r>
              <a:rPr lang="en-US" sz="4800">
                <a:solidFill>
                  <a:schemeClr val="bg1"/>
                </a:solidFill>
              </a:rPr>
              <a:t>Theoretical results</a:t>
            </a:r>
          </a:p>
        </p:txBody>
      </p:sp>
      <p:pic>
        <p:nvPicPr>
          <p:cNvPr id="9" name="Picture 8">
            <a:extLst>
              <a:ext uri="{FF2B5EF4-FFF2-40B4-BE49-F238E27FC236}">
                <a16:creationId xmlns:a16="http://schemas.microsoft.com/office/drawing/2014/main" id="{B6EA12A8-C3D3-44F1-890C-C8F65915FB4C}"/>
              </a:ext>
            </a:extLst>
          </p:cNvPr>
          <p:cNvPicPr>
            <a:picLocks noChangeAspect="1"/>
          </p:cNvPicPr>
          <p:nvPr/>
        </p:nvPicPr>
        <p:blipFill>
          <a:blip r:embed="rId2"/>
          <a:stretch>
            <a:fillRect/>
          </a:stretch>
        </p:blipFill>
        <p:spPr>
          <a:xfrm>
            <a:off x="6405146" y="777597"/>
            <a:ext cx="4849488" cy="1563959"/>
          </a:xfrm>
          <a:prstGeom prst="rect">
            <a:avLst/>
          </a:prstGeom>
        </p:spPr>
      </p:pic>
      <p:sp>
        <p:nvSpPr>
          <p:cNvPr id="3" name="Content Placeholder 2">
            <a:extLst>
              <a:ext uri="{FF2B5EF4-FFF2-40B4-BE49-F238E27FC236}">
                <a16:creationId xmlns:a16="http://schemas.microsoft.com/office/drawing/2014/main" id="{243EAAFA-A6BE-4C73-82C1-0BD9DC92BFC8}"/>
              </a:ext>
            </a:extLst>
          </p:cNvPr>
          <p:cNvSpPr>
            <a:spLocks noGrp="1"/>
          </p:cNvSpPr>
          <p:nvPr>
            <p:ph idx="1"/>
          </p:nvPr>
        </p:nvSpPr>
        <p:spPr>
          <a:xfrm>
            <a:off x="767290" y="3428999"/>
            <a:ext cx="4075054" cy="2741213"/>
          </a:xfrm>
        </p:spPr>
        <p:txBody>
          <a:bodyPr anchor="t">
            <a:normAutofit/>
          </a:bodyPr>
          <a:lstStyle/>
          <a:p>
            <a:pPr marL="0" indent="0">
              <a:buNone/>
            </a:pPr>
            <a:r>
              <a:rPr lang="en-US" sz="2000">
                <a:solidFill>
                  <a:schemeClr val="bg1"/>
                </a:solidFill>
              </a:rPr>
              <a:t>Simplification laws that can be applied in order to obtain a much simpler version of the function. </a:t>
            </a:r>
          </a:p>
          <a:p>
            <a:pPr marL="0" indent="0">
              <a:buNone/>
            </a:pPr>
            <a:r>
              <a:rPr lang="en-US" sz="2000">
                <a:solidFill>
                  <a:schemeClr val="bg1"/>
                </a:solidFill>
              </a:rPr>
              <a:t>Distributive and commutative laws help us to order the variables such that we can see better the simplifcations </a:t>
            </a:r>
          </a:p>
          <a:p>
            <a:pPr marL="0" indent="0">
              <a:buNone/>
            </a:pPr>
            <a:endParaRPr lang="en-US" sz="2000">
              <a:solidFill>
                <a:schemeClr val="bg1"/>
              </a:solidFill>
            </a:endParaRPr>
          </a:p>
        </p:txBody>
      </p:sp>
      <p:pic>
        <p:nvPicPr>
          <p:cNvPr id="7" name="Picture 6">
            <a:extLst>
              <a:ext uri="{FF2B5EF4-FFF2-40B4-BE49-F238E27FC236}">
                <a16:creationId xmlns:a16="http://schemas.microsoft.com/office/drawing/2014/main" id="{B0654027-AF9F-452F-9EE3-6F3BA3277973}"/>
              </a:ext>
            </a:extLst>
          </p:cNvPr>
          <p:cNvPicPr>
            <a:picLocks noChangeAspect="1"/>
          </p:cNvPicPr>
          <p:nvPr/>
        </p:nvPicPr>
        <p:blipFill>
          <a:blip r:embed="rId3"/>
          <a:stretch>
            <a:fillRect/>
          </a:stretch>
        </p:blipFill>
        <p:spPr>
          <a:xfrm>
            <a:off x="6071921" y="4386551"/>
            <a:ext cx="2252590" cy="1099155"/>
          </a:xfrm>
          <a:prstGeom prst="rect">
            <a:avLst/>
          </a:prstGeom>
        </p:spPr>
      </p:pic>
      <p:pic>
        <p:nvPicPr>
          <p:cNvPr id="5" name="Picture 4">
            <a:extLst>
              <a:ext uri="{FF2B5EF4-FFF2-40B4-BE49-F238E27FC236}">
                <a16:creationId xmlns:a16="http://schemas.microsoft.com/office/drawing/2014/main" id="{CBD11365-8D42-4E7D-8F3E-9E19680D11FD}"/>
              </a:ext>
            </a:extLst>
          </p:cNvPr>
          <p:cNvPicPr>
            <a:picLocks noChangeAspect="1"/>
          </p:cNvPicPr>
          <p:nvPr/>
        </p:nvPicPr>
        <p:blipFill>
          <a:blip r:embed="rId4"/>
          <a:stretch>
            <a:fillRect/>
          </a:stretch>
        </p:blipFill>
        <p:spPr>
          <a:xfrm>
            <a:off x="8495071" y="3119153"/>
            <a:ext cx="3428157" cy="3051059"/>
          </a:xfrm>
          <a:prstGeom prst="rect">
            <a:avLst/>
          </a:prstGeom>
        </p:spPr>
      </p:pic>
    </p:spTree>
    <p:extLst>
      <p:ext uri="{BB962C8B-B14F-4D97-AF65-F5344CB8AC3E}">
        <p14:creationId xmlns:p14="http://schemas.microsoft.com/office/powerpoint/2010/main" val="985291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C148E29-44BA-4F5B-BF7E-E8BAF09D704F}"/>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Solving the exercise</a:t>
            </a:r>
          </a:p>
        </p:txBody>
      </p:sp>
      <p:sp>
        <p:nvSpPr>
          <p:cNvPr id="3" name="Content Placeholder 2">
            <a:extLst>
              <a:ext uri="{FF2B5EF4-FFF2-40B4-BE49-F238E27FC236}">
                <a16:creationId xmlns:a16="http://schemas.microsoft.com/office/drawing/2014/main" id="{03D9BAFF-9C85-4250-9F75-E21F5AD27460}"/>
              </a:ext>
            </a:extLst>
          </p:cNvPr>
          <p:cNvSpPr>
            <a:spLocks noGrp="1"/>
          </p:cNvSpPr>
          <p:nvPr>
            <p:ph idx="1"/>
          </p:nvPr>
        </p:nvSpPr>
        <p:spPr>
          <a:xfrm>
            <a:off x="1524000" y="1525638"/>
            <a:ext cx="9144000" cy="420001"/>
          </a:xfrm>
        </p:spPr>
        <p:txBody>
          <a:bodyPr vert="horz" lIns="91440" tIns="45720" rIns="91440" bIns="45720" rtlCol="0">
            <a:normAutofit/>
          </a:bodyPr>
          <a:lstStyle/>
          <a:p>
            <a:pPr marL="0" indent="0" algn="ctr">
              <a:buNone/>
            </a:pPr>
            <a:r>
              <a:rPr lang="en-US" sz="1700" kern="1200">
                <a:solidFill>
                  <a:srgbClr val="5D8ABF"/>
                </a:solidFill>
                <a:latin typeface="+mn-lt"/>
                <a:ea typeface="+mn-ea"/>
                <a:cs typeface="+mn-cs"/>
              </a:rPr>
              <a:t>We begin the solution by analyzing the logic circuit and write useful outputs of every logic gate.</a:t>
            </a:r>
          </a:p>
        </p:txBody>
      </p:sp>
      <p:cxnSp>
        <p:nvCxnSpPr>
          <p:cNvPr id="13" name="Straight Connector 1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Picture 5" descr="Diagram&#10;&#10;Description automatically generated">
            <a:extLst>
              <a:ext uri="{FF2B5EF4-FFF2-40B4-BE49-F238E27FC236}">
                <a16:creationId xmlns:a16="http://schemas.microsoft.com/office/drawing/2014/main" id="{4EE065F9-76E0-46E6-8F20-AE920F695F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 y="2611755"/>
            <a:ext cx="11496821" cy="3793949"/>
          </a:xfrm>
          <a:prstGeom prst="rect">
            <a:avLst/>
          </a:prstGeom>
        </p:spPr>
      </p:pic>
    </p:spTree>
    <p:extLst>
      <p:ext uri="{BB962C8B-B14F-4D97-AF65-F5344CB8AC3E}">
        <p14:creationId xmlns:p14="http://schemas.microsoft.com/office/powerpoint/2010/main" val="1960345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0DAF0DB-07AA-49C5-AEBD-7D7721C7E34D}"/>
              </a:ext>
            </a:extLst>
          </p:cNvPr>
          <p:cNvSpPr>
            <a:spLocks noGrp="1"/>
          </p:cNvSpPr>
          <p:nvPr>
            <p:ph type="title"/>
          </p:nvPr>
        </p:nvSpPr>
        <p:spPr>
          <a:xfrm>
            <a:off x="1046746" y="586822"/>
            <a:ext cx="3560252" cy="1645920"/>
          </a:xfrm>
        </p:spPr>
        <p:txBody>
          <a:bodyPr>
            <a:normAutofit/>
          </a:bodyPr>
          <a:lstStyle/>
          <a:p>
            <a:r>
              <a:rPr lang="en-US" sz="3200"/>
              <a:t>Solving the exercise</a:t>
            </a:r>
          </a:p>
        </p:txBody>
      </p:sp>
      <p:sp>
        <p:nvSpPr>
          <p:cNvPr id="13" name="Rectangle 12">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5" name="Rectangle 14">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D316827-29CB-49B5-9AA0-6FC68D38F9AB}"/>
              </a:ext>
            </a:extLst>
          </p:cNvPr>
          <p:cNvSpPr>
            <a:spLocks noGrp="1"/>
          </p:cNvSpPr>
          <p:nvPr>
            <p:ph idx="1"/>
          </p:nvPr>
        </p:nvSpPr>
        <p:spPr>
          <a:xfrm>
            <a:off x="5351164" y="586822"/>
            <a:ext cx="6002636" cy="1645920"/>
          </a:xfrm>
        </p:spPr>
        <p:txBody>
          <a:bodyPr anchor="ctr">
            <a:normAutofit/>
          </a:bodyPr>
          <a:lstStyle/>
          <a:p>
            <a:r>
              <a:rPr lang="en-US" sz="1800" dirty="0"/>
              <a:t>Now, we will complete the following table, and we will obtain that only max = m = </a:t>
            </a:r>
            <a:r>
              <a:rPr lang="en-US" sz="1800" dirty="0" err="1"/>
              <a:t>xyz</a:t>
            </a:r>
            <a:r>
              <a:rPr lang="en-US" sz="1800" dirty="0"/>
              <a:t>̅ is the only maximal </a:t>
            </a:r>
            <a:r>
              <a:rPr lang="en-US" sz="1800" dirty="0" err="1"/>
              <a:t>monoun</a:t>
            </a:r>
            <a:r>
              <a:rPr lang="en-US" sz="1800" dirty="0"/>
              <a:t>, so the most simplified version of f = max = </a:t>
            </a:r>
            <a:r>
              <a:rPr lang="en-US" sz="1800" dirty="0" err="1"/>
              <a:t>xyz</a:t>
            </a:r>
            <a:r>
              <a:rPr lang="en-US" sz="1800" dirty="0"/>
              <a:t>̅ </a:t>
            </a:r>
          </a:p>
        </p:txBody>
      </p:sp>
      <p:graphicFrame>
        <p:nvGraphicFramePr>
          <p:cNvPr id="4" name="Table 4">
            <a:extLst>
              <a:ext uri="{FF2B5EF4-FFF2-40B4-BE49-F238E27FC236}">
                <a16:creationId xmlns:a16="http://schemas.microsoft.com/office/drawing/2014/main" id="{EF69E57E-E8A2-41B7-93FE-DC0226528C55}"/>
              </a:ext>
            </a:extLst>
          </p:cNvPr>
          <p:cNvGraphicFramePr>
            <a:graphicFrameLocks noGrp="1"/>
          </p:cNvGraphicFramePr>
          <p:nvPr>
            <p:extLst>
              <p:ext uri="{D42A27DB-BD31-4B8C-83A1-F6EECF244321}">
                <p14:modId xmlns:p14="http://schemas.microsoft.com/office/powerpoint/2010/main" val="1905106530"/>
              </p:ext>
            </p:extLst>
          </p:nvPr>
        </p:nvGraphicFramePr>
        <p:xfrm>
          <a:off x="726659" y="2734056"/>
          <a:ext cx="10827079" cy="3483864"/>
        </p:xfrm>
        <a:graphic>
          <a:graphicData uri="http://schemas.openxmlformats.org/drawingml/2006/table">
            <a:tbl>
              <a:tblPr firstRow="1" bandRow="1">
                <a:tableStyleId>{8EC20E35-A176-4012-BC5E-935CFFF8708E}</a:tableStyleId>
              </a:tblPr>
              <a:tblGrid>
                <a:gridCol w="1114476">
                  <a:extLst>
                    <a:ext uri="{9D8B030D-6E8A-4147-A177-3AD203B41FA5}">
                      <a16:colId xmlns:a16="http://schemas.microsoft.com/office/drawing/2014/main" val="954411223"/>
                    </a:ext>
                  </a:extLst>
                </a:gridCol>
                <a:gridCol w="1114476">
                  <a:extLst>
                    <a:ext uri="{9D8B030D-6E8A-4147-A177-3AD203B41FA5}">
                      <a16:colId xmlns:a16="http://schemas.microsoft.com/office/drawing/2014/main" val="3380011728"/>
                    </a:ext>
                  </a:extLst>
                </a:gridCol>
                <a:gridCol w="1114476">
                  <a:extLst>
                    <a:ext uri="{9D8B030D-6E8A-4147-A177-3AD203B41FA5}">
                      <a16:colId xmlns:a16="http://schemas.microsoft.com/office/drawing/2014/main" val="2363724973"/>
                    </a:ext>
                  </a:extLst>
                </a:gridCol>
                <a:gridCol w="1580008">
                  <a:extLst>
                    <a:ext uri="{9D8B030D-6E8A-4147-A177-3AD203B41FA5}">
                      <a16:colId xmlns:a16="http://schemas.microsoft.com/office/drawing/2014/main" val="184604310"/>
                    </a:ext>
                  </a:extLst>
                </a:gridCol>
                <a:gridCol w="1580008">
                  <a:extLst>
                    <a:ext uri="{9D8B030D-6E8A-4147-A177-3AD203B41FA5}">
                      <a16:colId xmlns:a16="http://schemas.microsoft.com/office/drawing/2014/main" val="3502922973"/>
                    </a:ext>
                  </a:extLst>
                </a:gridCol>
                <a:gridCol w="1580008">
                  <a:extLst>
                    <a:ext uri="{9D8B030D-6E8A-4147-A177-3AD203B41FA5}">
                      <a16:colId xmlns:a16="http://schemas.microsoft.com/office/drawing/2014/main" val="797743312"/>
                    </a:ext>
                  </a:extLst>
                </a:gridCol>
                <a:gridCol w="1629151">
                  <a:extLst>
                    <a:ext uri="{9D8B030D-6E8A-4147-A177-3AD203B41FA5}">
                      <a16:colId xmlns:a16="http://schemas.microsoft.com/office/drawing/2014/main" val="1342407770"/>
                    </a:ext>
                  </a:extLst>
                </a:gridCol>
                <a:gridCol w="1114476">
                  <a:extLst>
                    <a:ext uri="{9D8B030D-6E8A-4147-A177-3AD203B41FA5}">
                      <a16:colId xmlns:a16="http://schemas.microsoft.com/office/drawing/2014/main" val="244130759"/>
                    </a:ext>
                  </a:extLst>
                </a:gridCol>
              </a:tblGrid>
              <a:tr h="387096">
                <a:tc>
                  <a:txBody>
                    <a:bodyPr/>
                    <a:lstStyle/>
                    <a:p>
                      <a:pPr algn="ctr"/>
                      <a:r>
                        <a:rPr lang="en-US" sz="1700"/>
                        <a:t>x</a:t>
                      </a:r>
                    </a:p>
                  </a:txBody>
                  <a:tcPr marL="87976" marR="87976" marT="43988" marB="43988"/>
                </a:tc>
                <a:tc>
                  <a:txBody>
                    <a:bodyPr/>
                    <a:lstStyle/>
                    <a:p>
                      <a:pPr algn="ctr"/>
                      <a:r>
                        <a:rPr lang="en-US" sz="1700"/>
                        <a:t>y</a:t>
                      </a:r>
                    </a:p>
                  </a:txBody>
                  <a:tcPr marL="87976" marR="87976" marT="43988" marB="43988"/>
                </a:tc>
                <a:tc>
                  <a:txBody>
                    <a:bodyPr/>
                    <a:lstStyle/>
                    <a:p>
                      <a:pPr algn="ctr"/>
                      <a:r>
                        <a:rPr lang="en-US" sz="1700"/>
                        <a:t>z</a:t>
                      </a:r>
                    </a:p>
                  </a:txBody>
                  <a:tcPr marL="87976" marR="87976" marT="43988" marB="43988"/>
                </a:tc>
                <a:tc>
                  <a:txBody>
                    <a:bodyPr/>
                    <a:lstStyle/>
                    <a:p>
                      <a:pPr algn="ctr"/>
                      <a:r>
                        <a:rPr lang="en-US" sz="1700" dirty="0"/>
                        <a:t>x̅ ⊕ z</a:t>
                      </a:r>
                    </a:p>
                  </a:txBody>
                  <a:tcPr marL="87976" marR="87976" marT="43988" marB="43988"/>
                </a:tc>
                <a:tc>
                  <a:txBody>
                    <a:bodyPr/>
                    <a:lstStyle/>
                    <a:p>
                      <a:pPr algn="ctr"/>
                      <a:r>
                        <a:rPr lang="en-US" sz="1700" dirty="0"/>
                        <a:t>y̅ ∨ z</a:t>
                      </a:r>
                    </a:p>
                  </a:txBody>
                  <a:tcPr marL="87976" marR="87976" marT="43988" marB="43988"/>
                </a:tc>
                <a:tc>
                  <a:txBody>
                    <a:bodyPr/>
                    <a:lstStyle/>
                    <a:p>
                      <a:pPr algn="ctr"/>
                      <a:r>
                        <a:rPr lang="en-US" sz="1300" dirty="0"/>
                        <a:t>(x̅ ⊕ z) ↓ (y̅ ∨ z)</a:t>
                      </a:r>
                    </a:p>
                  </a:txBody>
                  <a:tcPr marL="87976" marR="87976" marT="43988" marB="43988"/>
                </a:tc>
                <a:tc>
                  <a:txBody>
                    <a:bodyPr/>
                    <a:lstStyle/>
                    <a:p>
                      <a:pPr algn="ctr"/>
                      <a:r>
                        <a:rPr lang="en-US" sz="1300" dirty="0"/>
                        <a:t>(y̅ ∨ z) ↑ z</a:t>
                      </a:r>
                    </a:p>
                  </a:txBody>
                  <a:tcPr marL="87976" marR="87976" marT="43988" marB="43988"/>
                </a:tc>
                <a:tc>
                  <a:txBody>
                    <a:bodyPr/>
                    <a:lstStyle/>
                    <a:p>
                      <a:pPr algn="ctr"/>
                      <a:r>
                        <a:rPr lang="en-US" sz="1700"/>
                        <a:t>f</a:t>
                      </a:r>
                    </a:p>
                  </a:txBody>
                  <a:tcPr marL="87976" marR="87976" marT="43988" marB="43988"/>
                </a:tc>
                <a:extLst>
                  <a:ext uri="{0D108BD9-81ED-4DB2-BD59-A6C34878D82A}">
                    <a16:rowId xmlns:a16="http://schemas.microsoft.com/office/drawing/2014/main" val="4175883603"/>
                  </a:ext>
                </a:extLst>
              </a:tr>
              <a:tr h="387096">
                <a:tc>
                  <a:txBody>
                    <a:bodyPr/>
                    <a:lstStyle/>
                    <a:p>
                      <a:pPr algn="ctr"/>
                      <a:r>
                        <a:rPr lang="en-US" sz="1700"/>
                        <a:t>0</a:t>
                      </a:r>
                    </a:p>
                  </a:txBody>
                  <a:tcPr marL="87976" marR="87976" marT="43988" marB="43988"/>
                </a:tc>
                <a:tc>
                  <a:txBody>
                    <a:bodyPr/>
                    <a:lstStyle/>
                    <a:p>
                      <a:pPr algn="ctr"/>
                      <a:r>
                        <a:rPr lang="en-US" sz="1700"/>
                        <a:t>0</a:t>
                      </a:r>
                    </a:p>
                  </a:txBody>
                  <a:tcPr marL="87976" marR="87976" marT="43988" marB="43988"/>
                </a:tc>
                <a:tc>
                  <a:txBody>
                    <a:bodyPr/>
                    <a:lstStyle/>
                    <a:p>
                      <a:pPr algn="ctr"/>
                      <a:r>
                        <a:rPr lang="en-US" sz="1700"/>
                        <a:t>0</a:t>
                      </a:r>
                    </a:p>
                  </a:txBody>
                  <a:tcPr marL="87976" marR="87976" marT="43988" marB="43988"/>
                </a:tc>
                <a:tc>
                  <a:txBody>
                    <a:bodyPr/>
                    <a:lstStyle/>
                    <a:p>
                      <a:pPr algn="ctr"/>
                      <a:r>
                        <a:rPr lang="en-US" sz="1700"/>
                        <a:t>1</a:t>
                      </a:r>
                    </a:p>
                  </a:txBody>
                  <a:tcPr marL="87976" marR="87976" marT="43988" marB="43988"/>
                </a:tc>
                <a:tc>
                  <a:txBody>
                    <a:bodyPr/>
                    <a:lstStyle/>
                    <a:p>
                      <a:pPr algn="ctr"/>
                      <a:r>
                        <a:rPr lang="en-US" sz="1700"/>
                        <a:t>1</a:t>
                      </a:r>
                    </a:p>
                  </a:txBody>
                  <a:tcPr marL="87976" marR="87976" marT="43988" marB="43988"/>
                </a:tc>
                <a:tc>
                  <a:txBody>
                    <a:bodyPr/>
                    <a:lstStyle/>
                    <a:p>
                      <a:pPr algn="ctr"/>
                      <a:r>
                        <a:rPr lang="en-US" sz="1700"/>
                        <a:t>0</a:t>
                      </a:r>
                    </a:p>
                  </a:txBody>
                  <a:tcPr marL="87976" marR="87976" marT="43988" marB="43988"/>
                </a:tc>
                <a:tc>
                  <a:txBody>
                    <a:bodyPr/>
                    <a:lstStyle/>
                    <a:p>
                      <a:pPr algn="ctr"/>
                      <a:r>
                        <a:rPr lang="en-US" sz="1700"/>
                        <a:t>1</a:t>
                      </a:r>
                    </a:p>
                  </a:txBody>
                  <a:tcPr marL="87976" marR="87976" marT="43988" marB="43988"/>
                </a:tc>
                <a:tc>
                  <a:txBody>
                    <a:bodyPr/>
                    <a:lstStyle/>
                    <a:p>
                      <a:pPr algn="ctr"/>
                      <a:r>
                        <a:rPr lang="en-US" sz="1700"/>
                        <a:t>0</a:t>
                      </a:r>
                    </a:p>
                  </a:txBody>
                  <a:tcPr marL="87976" marR="87976" marT="43988" marB="43988"/>
                </a:tc>
                <a:extLst>
                  <a:ext uri="{0D108BD9-81ED-4DB2-BD59-A6C34878D82A}">
                    <a16:rowId xmlns:a16="http://schemas.microsoft.com/office/drawing/2014/main" val="1762679742"/>
                  </a:ext>
                </a:extLst>
              </a:tr>
              <a:tr h="387096">
                <a:tc>
                  <a:txBody>
                    <a:bodyPr/>
                    <a:lstStyle/>
                    <a:p>
                      <a:pPr algn="ctr"/>
                      <a:r>
                        <a:rPr lang="en-US" sz="1700"/>
                        <a:t>0</a:t>
                      </a:r>
                    </a:p>
                  </a:txBody>
                  <a:tcPr marL="87976" marR="87976" marT="43988" marB="43988"/>
                </a:tc>
                <a:tc>
                  <a:txBody>
                    <a:bodyPr/>
                    <a:lstStyle/>
                    <a:p>
                      <a:pPr algn="ctr"/>
                      <a:r>
                        <a:rPr lang="en-US" sz="1700"/>
                        <a:t>0</a:t>
                      </a:r>
                    </a:p>
                  </a:txBody>
                  <a:tcPr marL="87976" marR="87976" marT="43988" marB="43988"/>
                </a:tc>
                <a:tc>
                  <a:txBody>
                    <a:bodyPr/>
                    <a:lstStyle/>
                    <a:p>
                      <a:pPr algn="ctr"/>
                      <a:r>
                        <a:rPr lang="en-US" sz="1700"/>
                        <a:t>1</a:t>
                      </a:r>
                    </a:p>
                  </a:txBody>
                  <a:tcPr marL="87976" marR="87976" marT="43988" marB="43988"/>
                </a:tc>
                <a:tc>
                  <a:txBody>
                    <a:bodyPr/>
                    <a:lstStyle/>
                    <a:p>
                      <a:pPr algn="ctr"/>
                      <a:r>
                        <a:rPr lang="en-US" sz="1700"/>
                        <a:t>0</a:t>
                      </a:r>
                    </a:p>
                  </a:txBody>
                  <a:tcPr marL="87976" marR="87976" marT="43988" marB="43988"/>
                </a:tc>
                <a:tc>
                  <a:txBody>
                    <a:bodyPr/>
                    <a:lstStyle/>
                    <a:p>
                      <a:pPr algn="ctr"/>
                      <a:r>
                        <a:rPr lang="en-US" sz="1700"/>
                        <a:t>1</a:t>
                      </a:r>
                    </a:p>
                  </a:txBody>
                  <a:tcPr marL="87976" marR="87976" marT="43988" marB="43988"/>
                </a:tc>
                <a:tc>
                  <a:txBody>
                    <a:bodyPr/>
                    <a:lstStyle/>
                    <a:p>
                      <a:pPr algn="ctr"/>
                      <a:r>
                        <a:rPr lang="en-US" sz="1700"/>
                        <a:t>0</a:t>
                      </a:r>
                    </a:p>
                  </a:txBody>
                  <a:tcPr marL="87976" marR="87976" marT="43988" marB="43988"/>
                </a:tc>
                <a:tc>
                  <a:txBody>
                    <a:bodyPr/>
                    <a:lstStyle/>
                    <a:p>
                      <a:pPr algn="ctr"/>
                      <a:r>
                        <a:rPr lang="en-US" sz="1700" dirty="0"/>
                        <a:t>0</a:t>
                      </a:r>
                    </a:p>
                  </a:txBody>
                  <a:tcPr marL="87976" marR="87976" marT="43988" marB="43988"/>
                </a:tc>
                <a:tc>
                  <a:txBody>
                    <a:bodyPr/>
                    <a:lstStyle/>
                    <a:p>
                      <a:pPr algn="ctr"/>
                      <a:r>
                        <a:rPr lang="en-US" sz="1700"/>
                        <a:t>0</a:t>
                      </a:r>
                    </a:p>
                  </a:txBody>
                  <a:tcPr marL="87976" marR="87976" marT="43988" marB="43988"/>
                </a:tc>
                <a:extLst>
                  <a:ext uri="{0D108BD9-81ED-4DB2-BD59-A6C34878D82A}">
                    <a16:rowId xmlns:a16="http://schemas.microsoft.com/office/drawing/2014/main" val="2087363465"/>
                  </a:ext>
                </a:extLst>
              </a:tr>
              <a:tr h="387096">
                <a:tc>
                  <a:txBody>
                    <a:bodyPr/>
                    <a:lstStyle/>
                    <a:p>
                      <a:pPr algn="ctr"/>
                      <a:r>
                        <a:rPr lang="en-US" sz="1700"/>
                        <a:t>0</a:t>
                      </a:r>
                    </a:p>
                  </a:txBody>
                  <a:tcPr marL="87976" marR="87976" marT="43988" marB="43988"/>
                </a:tc>
                <a:tc>
                  <a:txBody>
                    <a:bodyPr/>
                    <a:lstStyle/>
                    <a:p>
                      <a:pPr algn="ctr"/>
                      <a:r>
                        <a:rPr lang="en-US" sz="1700"/>
                        <a:t>1</a:t>
                      </a:r>
                    </a:p>
                  </a:txBody>
                  <a:tcPr marL="87976" marR="87976" marT="43988" marB="43988"/>
                </a:tc>
                <a:tc>
                  <a:txBody>
                    <a:bodyPr/>
                    <a:lstStyle/>
                    <a:p>
                      <a:pPr algn="ctr"/>
                      <a:r>
                        <a:rPr lang="en-US" sz="1700"/>
                        <a:t>0</a:t>
                      </a:r>
                    </a:p>
                  </a:txBody>
                  <a:tcPr marL="87976" marR="87976" marT="43988" marB="43988"/>
                </a:tc>
                <a:tc>
                  <a:txBody>
                    <a:bodyPr/>
                    <a:lstStyle/>
                    <a:p>
                      <a:pPr algn="ctr"/>
                      <a:r>
                        <a:rPr lang="en-US" sz="1700"/>
                        <a:t>1</a:t>
                      </a:r>
                    </a:p>
                  </a:txBody>
                  <a:tcPr marL="87976" marR="87976" marT="43988" marB="43988"/>
                </a:tc>
                <a:tc>
                  <a:txBody>
                    <a:bodyPr/>
                    <a:lstStyle/>
                    <a:p>
                      <a:pPr algn="ctr"/>
                      <a:r>
                        <a:rPr lang="en-US" sz="1700"/>
                        <a:t>0</a:t>
                      </a:r>
                    </a:p>
                  </a:txBody>
                  <a:tcPr marL="87976" marR="87976" marT="43988" marB="43988"/>
                </a:tc>
                <a:tc>
                  <a:txBody>
                    <a:bodyPr/>
                    <a:lstStyle/>
                    <a:p>
                      <a:pPr algn="ctr"/>
                      <a:r>
                        <a:rPr lang="en-US" sz="1700"/>
                        <a:t>0</a:t>
                      </a:r>
                    </a:p>
                  </a:txBody>
                  <a:tcPr marL="87976" marR="87976" marT="43988" marB="43988"/>
                </a:tc>
                <a:tc>
                  <a:txBody>
                    <a:bodyPr/>
                    <a:lstStyle/>
                    <a:p>
                      <a:pPr algn="ctr"/>
                      <a:r>
                        <a:rPr lang="en-US" sz="1700"/>
                        <a:t>1</a:t>
                      </a:r>
                    </a:p>
                  </a:txBody>
                  <a:tcPr marL="87976" marR="87976" marT="43988" marB="43988"/>
                </a:tc>
                <a:tc>
                  <a:txBody>
                    <a:bodyPr/>
                    <a:lstStyle/>
                    <a:p>
                      <a:pPr algn="ctr"/>
                      <a:r>
                        <a:rPr lang="en-US" sz="1700"/>
                        <a:t>0</a:t>
                      </a:r>
                    </a:p>
                  </a:txBody>
                  <a:tcPr marL="87976" marR="87976" marT="43988" marB="43988"/>
                </a:tc>
                <a:extLst>
                  <a:ext uri="{0D108BD9-81ED-4DB2-BD59-A6C34878D82A}">
                    <a16:rowId xmlns:a16="http://schemas.microsoft.com/office/drawing/2014/main" val="4199007779"/>
                  </a:ext>
                </a:extLst>
              </a:tr>
              <a:tr h="387096">
                <a:tc>
                  <a:txBody>
                    <a:bodyPr/>
                    <a:lstStyle/>
                    <a:p>
                      <a:pPr algn="ctr"/>
                      <a:r>
                        <a:rPr lang="en-US" sz="1700"/>
                        <a:t>0</a:t>
                      </a:r>
                    </a:p>
                  </a:txBody>
                  <a:tcPr marL="87976" marR="87976" marT="43988" marB="43988"/>
                </a:tc>
                <a:tc>
                  <a:txBody>
                    <a:bodyPr/>
                    <a:lstStyle/>
                    <a:p>
                      <a:pPr algn="ctr"/>
                      <a:r>
                        <a:rPr lang="en-US" sz="1700"/>
                        <a:t>1</a:t>
                      </a:r>
                    </a:p>
                  </a:txBody>
                  <a:tcPr marL="87976" marR="87976" marT="43988" marB="43988"/>
                </a:tc>
                <a:tc>
                  <a:txBody>
                    <a:bodyPr/>
                    <a:lstStyle/>
                    <a:p>
                      <a:pPr algn="ctr"/>
                      <a:r>
                        <a:rPr lang="en-US" sz="1700"/>
                        <a:t>1</a:t>
                      </a:r>
                    </a:p>
                  </a:txBody>
                  <a:tcPr marL="87976" marR="87976" marT="43988" marB="43988"/>
                </a:tc>
                <a:tc>
                  <a:txBody>
                    <a:bodyPr/>
                    <a:lstStyle/>
                    <a:p>
                      <a:pPr algn="ctr"/>
                      <a:r>
                        <a:rPr lang="en-US" sz="1700"/>
                        <a:t>1</a:t>
                      </a:r>
                    </a:p>
                  </a:txBody>
                  <a:tcPr marL="87976" marR="87976" marT="43988" marB="43988"/>
                </a:tc>
                <a:tc>
                  <a:txBody>
                    <a:bodyPr/>
                    <a:lstStyle/>
                    <a:p>
                      <a:pPr algn="ctr"/>
                      <a:r>
                        <a:rPr lang="en-US" sz="1700"/>
                        <a:t>1</a:t>
                      </a:r>
                    </a:p>
                  </a:txBody>
                  <a:tcPr marL="87976" marR="87976" marT="43988" marB="43988"/>
                </a:tc>
                <a:tc>
                  <a:txBody>
                    <a:bodyPr/>
                    <a:lstStyle/>
                    <a:p>
                      <a:pPr algn="ctr"/>
                      <a:r>
                        <a:rPr lang="en-US" sz="1700"/>
                        <a:t>0</a:t>
                      </a:r>
                    </a:p>
                  </a:txBody>
                  <a:tcPr marL="87976" marR="87976" marT="43988" marB="43988"/>
                </a:tc>
                <a:tc>
                  <a:txBody>
                    <a:bodyPr/>
                    <a:lstStyle/>
                    <a:p>
                      <a:pPr algn="ctr"/>
                      <a:r>
                        <a:rPr lang="en-US" sz="1700"/>
                        <a:t>0</a:t>
                      </a:r>
                    </a:p>
                  </a:txBody>
                  <a:tcPr marL="87976" marR="87976" marT="43988" marB="43988"/>
                </a:tc>
                <a:tc>
                  <a:txBody>
                    <a:bodyPr/>
                    <a:lstStyle/>
                    <a:p>
                      <a:pPr algn="ctr"/>
                      <a:r>
                        <a:rPr lang="en-US" sz="1700"/>
                        <a:t>0</a:t>
                      </a:r>
                    </a:p>
                  </a:txBody>
                  <a:tcPr marL="87976" marR="87976" marT="43988" marB="43988"/>
                </a:tc>
                <a:extLst>
                  <a:ext uri="{0D108BD9-81ED-4DB2-BD59-A6C34878D82A}">
                    <a16:rowId xmlns:a16="http://schemas.microsoft.com/office/drawing/2014/main" val="2070354891"/>
                  </a:ext>
                </a:extLst>
              </a:tr>
              <a:tr h="387096">
                <a:tc>
                  <a:txBody>
                    <a:bodyPr/>
                    <a:lstStyle/>
                    <a:p>
                      <a:pPr algn="ctr"/>
                      <a:r>
                        <a:rPr lang="en-US" sz="1700"/>
                        <a:t>1</a:t>
                      </a:r>
                    </a:p>
                  </a:txBody>
                  <a:tcPr marL="87976" marR="87976" marT="43988" marB="43988"/>
                </a:tc>
                <a:tc>
                  <a:txBody>
                    <a:bodyPr/>
                    <a:lstStyle/>
                    <a:p>
                      <a:pPr algn="ctr"/>
                      <a:r>
                        <a:rPr lang="en-US" sz="1700"/>
                        <a:t>0</a:t>
                      </a:r>
                    </a:p>
                  </a:txBody>
                  <a:tcPr marL="87976" marR="87976" marT="43988" marB="43988"/>
                </a:tc>
                <a:tc>
                  <a:txBody>
                    <a:bodyPr/>
                    <a:lstStyle/>
                    <a:p>
                      <a:pPr algn="ctr"/>
                      <a:r>
                        <a:rPr lang="en-US" sz="1700"/>
                        <a:t>0</a:t>
                      </a:r>
                    </a:p>
                  </a:txBody>
                  <a:tcPr marL="87976" marR="87976" marT="43988" marB="43988"/>
                </a:tc>
                <a:tc>
                  <a:txBody>
                    <a:bodyPr/>
                    <a:lstStyle/>
                    <a:p>
                      <a:pPr algn="ctr"/>
                      <a:r>
                        <a:rPr lang="en-US" sz="1700"/>
                        <a:t>0</a:t>
                      </a:r>
                    </a:p>
                  </a:txBody>
                  <a:tcPr marL="87976" marR="87976" marT="43988" marB="43988"/>
                </a:tc>
                <a:tc>
                  <a:txBody>
                    <a:bodyPr/>
                    <a:lstStyle/>
                    <a:p>
                      <a:pPr algn="ctr"/>
                      <a:r>
                        <a:rPr lang="en-US" sz="1700"/>
                        <a:t>1</a:t>
                      </a:r>
                    </a:p>
                  </a:txBody>
                  <a:tcPr marL="87976" marR="87976" marT="43988" marB="43988"/>
                </a:tc>
                <a:tc>
                  <a:txBody>
                    <a:bodyPr/>
                    <a:lstStyle/>
                    <a:p>
                      <a:pPr algn="ctr"/>
                      <a:r>
                        <a:rPr lang="en-US" sz="1700"/>
                        <a:t>0</a:t>
                      </a:r>
                    </a:p>
                  </a:txBody>
                  <a:tcPr marL="87976" marR="87976" marT="43988" marB="43988"/>
                </a:tc>
                <a:tc>
                  <a:txBody>
                    <a:bodyPr/>
                    <a:lstStyle/>
                    <a:p>
                      <a:pPr algn="ctr"/>
                      <a:r>
                        <a:rPr lang="en-US" sz="1700"/>
                        <a:t>1</a:t>
                      </a:r>
                    </a:p>
                  </a:txBody>
                  <a:tcPr marL="87976" marR="87976" marT="43988" marB="43988"/>
                </a:tc>
                <a:tc>
                  <a:txBody>
                    <a:bodyPr/>
                    <a:lstStyle/>
                    <a:p>
                      <a:pPr algn="ctr"/>
                      <a:r>
                        <a:rPr lang="en-US" sz="1700"/>
                        <a:t>0</a:t>
                      </a:r>
                    </a:p>
                  </a:txBody>
                  <a:tcPr marL="87976" marR="87976" marT="43988" marB="43988"/>
                </a:tc>
                <a:extLst>
                  <a:ext uri="{0D108BD9-81ED-4DB2-BD59-A6C34878D82A}">
                    <a16:rowId xmlns:a16="http://schemas.microsoft.com/office/drawing/2014/main" val="4029251282"/>
                  </a:ext>
                </a:extLst>
              </a:tr>
              <a:tr h="387096">
                <a:tc>
                  <a:txBody>
                    <a:bodyPr/>
                    <a:lstStyle/>
                    <a:p>
                      <a:pPr algn="ctr"/>
                      <a:r>
                        <a:rPr lang="en-US" sz="1700"/>
                        <a:t>1</a:t>
                      </a:r>
                    </a:p>
                  </a:txBody>
                  <a:tcPr marL="87976" marR="87976" marT="43988" marB="43988"/>
                </a:tc>
                <a:tc>
                  <a:txBody>
                    <a:bodyPr/>
                    <a:lstStyle/>
                    <a:p>
                      <a:pPr algn="ctr"/>
                      <a:r>
                        <a:rPr lang="en-US" sz="1700"/>
                        <a:t>0</a:t>
                      </a:r>
                    </a:p>
                  </a:txBody>
                  <a:tcPr marL="87976" marR="87976" marT="43988" marB="43988"/>
                </a:tc>
                <a:tc>
                  <a:txBody>
                    <a:bodyPr/>
                    <a:lstStyle/>
                    <a:p>
                      <a:pPr algn="ctr"/>
                      <a:r>
                        <a:rPr lang="en-US" sz="1700"/>
                        <a:t>1</a:t>
                      </a:r>
                    </a:p>
                  </a:txBody>
                  <a:tcPr marL="87976" marR="87976" marT="43988" marB="43988"/>
                </a:tc>
                <a:tc>
                  <a:txBody>
                    <a:bodyPr/>
                    <a:lstStyle/>
                    <a:p>
                      <a:pPr algn="ctr"/>
                      <a:r>
                        <a:rPr lang="en-US" sz="1700"/>
                        <a:t>1</a:t>
                      </a:r>
                    </a:p>
                  </a:txBody>
                  <a:tcPr marL="87976" marR="87976" marT="43988" marB="43988"/>
                </a:tc>
                <a:tc>
                  <a:txBody>
                    <a:bodyPr/>
                    <a:lstStyle/>
                    <a:p>
                      <a:pPr algn="ctr"/>
                      <a:r>
                        <a:rPr lang="en-US" sz="1700"/>
                        <a:t>1</a:t>
                      </a:r>
                    </a:p>
                  </a:txBody>
                  <a:tcPr marL="87976" marR="87976" marT="43988" marB="43988"/>
                </a:tc>
                <a:tc>
                  <a:txBody>
                    <a:bodyPr/>
                    <a:lstStyle/>
                    <a:p>
                      <a:pPr algn="ctr"/>
                      <a:r>
                        <a:rPr lang="en-US" sz="1700"/>
                        <a:t>0</a:t>
                      </a:r>
                    </a:p>
                  </a:txBody>
                  <a:tcPr marL="87976" marR="87976" marT="43988" marB="43988"/>
                </a:tc>
                <a:tc>
                  <a:txBody>
                    <a:bodyPr/>
                    <a:lstStyle/>
                    <a:p>
                      <a:pPr algn="ctr"/>
                      <a:r>
                        <a:rPr lang="en-US" sz="1700"/>
                        <a:t>0</a:t>
                      </a:r>
                    </a:p>
                  </a:txBody>
                  <a:tcPr marL="87976" marR="87976" marT="43988" marB="43988"/>
                </a:tc>
                <a:tc>
                  <a:txBody>
                    <a:bodyPr/>
                    <a:lstStyle/>
                    <a:p>
                      <a:pPr algn="ctr"/>
                      <a:r>
                        <a:rPr lang="en-US" sz="1700"/>
                        <a:t>0</a:t>
                      </a:r>
                    </a:p>
                  </a:txBody>
                  <a:tcPr marL="87976" marR="87976" marT="43988" marB="43988"/>
                </a:tc>
                <a:extLst>
                  <a:ext uri="{0D108BD9-81ED-4DB2-BD59-A6C34878D82A}">
                    <a16:rowId xmlns:a16="http://schemas.microsoft.com/office/drawing/2014/main" val="4220384386"/>
                  </a:ext>
                </a:extLst>
              </a:tr>
              <a:tr h="387096">
                <a:tc>
                  <a:txBody>
                    <a:bodyPr/>
                    <a:lstStyle/>
                    <a:p>
                      <a:pPr algn="ctr"/>
                      <a:r>
                        <a:rPr lang="en-US" sz="1700"/>
                        <a:t>1</a:t>
                      </a:r>
                    </a:p>
                  </a:txBody>
                  <a:tcPr marL="87976" marR="87976" marT="43988" marB="43988"/>
                </a:tc>
                <a:tc>
                  <a:txBody>
                    <a:bodyPr/>
                    <a:lstStyle/>
                    <a:p>
                      <a:pPr algn="ctr"/>
                      <a:r>
                        <a:rPr lang="en-US" sz="1700"/>
                        <a:t>1</a:t>
                      </a:r>
                    </a:p>
                  </a:txBody>
                  <a:tcPr marL="87976" marR="87976" marT="43988" marB="43988"/>
                </a:tc>
                <a:tc>
                  <a:txBody>
                    <a:bodyPr/>
                    <a:lstStyle/>
                    <a:p>
                      <a:pPr algn="ctr"/>
                      <a:r>
                        <a:rPr lang="en-US" sz="1700"/>
                        <a:t>0</a:t>
                      </a:r>
                    </a:p>
                  </a:txBody>
                  <a:tcPr marL="87976" marR="87976" marT="43988" marB="43988"/>
                </a:tc>
                <a:tc>
                  <a:txBody>
                    <a:bodyPr/>
                    <a:lstStyle/>
                    <a:p>
                      <a:pPr algn="ctr"/>
                      <a:r>
                        <a:rPr lang="en-US" sz="1700"/>
                        <a:t>0</a:t>
                      </a:r>
                    </a:p>
                  </a:txBody>
                  <a:tcPr marL="87976" marR="87976" marT="43988" marB="43988"/>
                </a:tc>
                <a:tc>
                  <a:txBody>
                    <a:bodyPr/>
                    <a:lstStyle/>
                    <a:p>
                      <a:pPr algn="ctr"/>
                      <a:r>
                        <a:rPr lang="en-US" sz="1700"/>
                        <a:t>0</a:t>
                      </a:r>
                    </a:p>
                  </a:txBody>
                  <a:tcPr marL="87976" marR="87976" marT="43988" marB="43988"/>
                </a:tc>
                <a:tc>
                  <a:txBody>
                    <a:bodyPr/>
                    <a:lstStyle/>
                    <a:p>
                      <a:pPr algn="ctr"/>
                      <a:r>
                        <a:rPr lang="en-US" sz="1700"/>
                        <a:t>1</a:t>
                      </a:r>
                    </a:p>
                  </a:txBody>
                  <a:tcPr marL="87976" marR="87976" marT="43988" marB="43988"/>
                </a:tc>
                <a:tc>
                  <a:txBody>
                    <a:bodyPr/>
                    <a:lstStyle/>
                    <a:p>
                      <a:pPr algn="ctr"/>
                      <a:r>
                        <a:rPr lang="en-US" sz="1700"/>
                        <a:t>1</a:t>
                      </a:r>
                    </a:p>
                  </a:txBody>
                  <a:tcPr marL="87976" marR="87976" marT="43988" marB="43988"/>
                </a:tc>
                <a:tc>
                  <a:txBody>
                    <a:bodyPr/>
                    <a:lstStyle/>
                    <a:p>
                      <a:pPr algn="ctr"/>
                      <a:r>
                        <a:rPr lang="en-US" sz="1700"/>
                        <a:t>1</a:t>
                      </a:r>
                    </a:p>
                  </a:txBody>
                  <a:tcPr marL="87976" marR="87976" marT="43988" marB="43988"/>
                </a:tc>
                <a:extLst>
                  <a:ext uri="{0D108BD9-81ED-4DB2-BD59-A6C34878D82A}">
                    <a16:rowId xmlns:a16="http://schemas.microsoft.com/office/drawing/2014/main" val="2657369069"/>
                  </a:ext>
                </a:extLst>
              </a:tr>
              <a:tr h="387096">
                <a:tc>
                  <a:txBody>
                    <a:bodyPr/>
                    <a:lstStyle/>
                    <a:p>
                      <a:pPr algn="ctr"/>
                      <a:r>
                        <a:rPr lang="en-US" sz="1700"/>
                        <a:t>1</a:t>
                      </a:r>
                    </a:p>
                  </a:txBody>
                  <a:tcPr marL="87976" marR="87976" marT="43988" marB="43988"/>
                </a:tc>
                <a:tc>
                  <a:txBody>
                    <a:bodyPr/>
                    <a:lstStyle/>
                    <a:p>
                      <a:pPr algn="ctr"/>
                      <a:r>
                        <a:rPr lang="en-US" sz="1700"/>
                        <a:t>1</a:t>
                      </a:r>
                    </a:p>
                  </a:txBody>
                  <a:tcPr marL="87976" marR="87976" marT="43988" marB="43988"/>
                </a:tc>
                <a:tc>
                  <a:txBody>
                    <a:bodyPr/>
                    <a:lstStyle/>
                    <a:p>
                      <a:pPr algn="ctr"/>
                      <a:r>
                        <a:rPr lang="en-US" sz="1700"/>
                        <a:t>1</a:t>
                      </a:r>
                    </a:p>
                  </a:txBody>
                  <a:tcPr marL="87976" marR="87976" marT="43988" marB="43988"/>
                </a:tc>
                <a:tc>
                  <a:txBody>
                    <a:bodyPr/>
                    <a:lstStyle/>
                    <a:p>
                      <a:pPr algn="ctr"/>
                      <a:r>
                        <a:rPr lang="en-US" sz="1700"/>
                        <a:t>1</a:t>
                      </a:r>
                    </a:p>
                  </a:txBody>
                  <a:tcPr marL="87976" marR="87976" marT="43988" marB="43988"/>
                </a:tc>
                <a:tc>
                  <a:txBody>
                    <a:bodyPr/>
                    <a:lstStyle/>
                    <a:p>
                      <a:pPr algn="ctr"/>
                      <a:r>
                        <a:rPr lang="en-US" sz="1700"/>
                        <a:t>1</a:t>
                      </a:r>
                    </a:p>
                  </a:txBody>
                  <a:tcPr marL="87976" marR="87976" marT="43988" marB="43988"/>
                </a:tc>
                <a:tc>
                  <a:txBody>
                    <a:bodyPr/>
                    <a:lstStyle/>
                    <a:p>
                      <a:pPr algn="ctr"/>
                      <a:r>
                        <a:rPr lang="en-US" sz="1700"/>
                        <a:t>0</a:t>
                      </a:r>
                    </a:p>
                  </a:txBody>
                  <a:tcPr marL="87976" marR="87976" marT="43988" marB="43988"/>
                </a:tc>
                <a:tc>
                  <a:txBody>
                    <a:bodyPr/>
                    <a:lstStyle/>
                    <a:p>
                      <a:pPr algn="ctr"/>
                      <a:r>
                        <a:rPr lang="en-US" sz="1700"/>
                        <a:t>0</a:t>
                      </a:r>
                    </a:p>
                  </a:txBody>
                  <a:tcPr marL="87976" marR="87976" marT="43988" marB="43988"/>
                </a:tc>
                <a:tc>
                  <a:txBody>
                    <a:bodyPr/>
                    <a:lstStyle/>
                    <a:p>
                      <a:pPr algn="ctr"/>
                      <a:r>
                        <a:rPr lang="en-US" sz="1700" dirty="0"/>
                        <a:t>0</a:t>
                      </a:r>
                    </a:p>
                  </a:txBody>
                  <a:tcPr marL="87976" marR="87976" marT="43988" marB="43988"/>
                </a:tc>
                <a:extLst>
                  <a:ext uri="{0D108BD9-81ED-4DB2-BD59-A6C34878D82A}">
                    <a16:rowId xmlns:a16="http://schemas.microsoft.com/office/drawing/2014/main" val="1159689198"/>
                  </a:ext>
                </a:extLst>
              </a:tr>
            </a:tbl>
          </a:graphicData>
        </a:graphic>
      </p:graphicFrame>
    </p:spTree>
    <p:extLst>
      <p:ext uri="{BB962C8B-B14F-4D97-AF65-F5344CB8AC3E}">
        <p14:creationId xmlns:p14="http://schemas.microsoft.com/office/powerpoint/2010/main" val="2051145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D9C17D-C7B0-43F1-91D5-FD37C4605C2E}"/>
              </a:ext>
            </a:extLst>
          </p:cNvPr>
          <p:cNvSpPr>
            <a:spLocks noGrp="1"/>
          </p:cNvSpPr>
          <p:nvPr>
            <p:ph type="title"/>
          </p:nvPr>
        </p:nvSpPr>
        <p:spPr>
          <a:xfrm>
            <a:off x="5297762" y="329184"/>
            <a:ext cx="6251110" cy="1783080"/>
          </a:xfrm>
        </p:spPr>
        <p:txBody>
          <a:bodyPr anchor="b">
            <a:normAutofit/>
          </a:bodyPr>
          <a:lstStyle/>
          <a:p>
            <a:r>
              <a:rPr lang="en-US" sz="5400"/>
              <a:t>Solving the exercise</a:t>
            </a:r>
          </a:p>
        </p:txBody>
      </p:sp>
      <p:pic>
        <p:nvPicPr>
          <p:cNvPr id="5" name="Picture 4" descr="Formulae written on a blackboard">
            <a:extLst>
              <a:ext uri="{FF2B5EF4-FFF2-40B4-BE49-F238E27FC236}">
                <a16:creationId xmlns:a16="http://schemas.microsoft.com/office/drawing/2014/main" id="{708100C5-8BBF-489E-958A-0FE28869AA7C}"/>
              </a:ext>
            </a:extLst>
          </p:cNvPr>
          <p:cNvPicPr>
            <a:picLocks noChangeAspect="1"/>
          </p:cNvPicPr>
          <p:nvPr/>
        </p:nvPicPr>
        <p:blipFill rotWithShape="1">
          <a:blip r:embed="rId2"/>
          <a:srcRect l="25435" r="29233"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9ED87F8-5AB6-4653-A400-F1E242B1C5D1}"/>
              </a:ext>
            </a:extLst>
          </p:cNvPr>
          <p:cNvSpPr>
            <a:spLocks noGrp="1"/>
          </p:cNvSpPr>
          <p:nvPr>
            <p:ph idx="1"/>
          </p:nvPr>
        </p:nvSpPr>
        <p:spPr>
          <a:xfrm>
            <a:off x="5297762" y="2706624"/>
            <a:ext cx="6251110" cy="3483864"/>
          </a:xfrm>
        </p:spPr>
        <p:txBody>
          <a:bodyPr>
            <a:normAutofit/>
          </a:bodyPr>
          <a:lstStyle/>
          <a:p>
            <a:r>
              <a:rPr lang="en-US" sz="1200" dirty="0"/>
              <a:t>f(x, y, z) = ((x̅ ⊕ z) ↓ (y̅ ∨ z)) </a:t>
            </a:r>
            <a:r>
              <a:rPr lang="en-US" sz="1200" i="0" dirty="0">
                <a:effectLst/>
              </a:rPr>
              <a:t>∧</a:t>
            </a:r>
            <a:r>
              <a:rPr lang="en-US" sz="1200" dirty="0"/>
              <a:t> ((y̅ ∨ z) ↑ z)</a:t>
            </a:r>
          </a:p>
          <a:p>
            <a:pPr marL="0" indent="0">
              <a:buNone/>
            </a:pPr>
            <a:r>
              <a:rPr lang="en-US" sz="1200" dirty="0"/>
              <a:t>We will verify the result from above by transforming derived gates into simple ones.</a:t>
            </a:r>
          </a:p>
          <a:p>
            <a:pPr marL="0" indent="0">
              <a:buNone/>
            </a:pPr>
            <a:r>
              <a:rPr lang="en-US" sz="1200" dirty="0"/>
              <a:t>So, we will have:</a:t>
            </a:r>
          </a:p>
          <a:p>
            <a:r>
              <a:rPr lang="en-US" sz="1200" dirty="0"/>
              <a:t>x̅ ⊕ z = </a:t>
            </a:r>
            <a:r>
              <a:rPr lang="en-US" sz="1200" dirty="0" err="1"/>
              <a:t>xz</a:t>
            </a:r>
            <a:r>
              <a:rPr lang="en-US" sz="1200" dirty="0"/>
              <a:t> </a:t>
            </a:r>
            <a:r>
              <a:rPr lang="en-US" sz="1200" i="0" dirty="0">
                <a:effectLst/>
              </a:rPr>
              <a:t>∨ </a:t>
            </a:r>
            <a:r>
              <a:rPr lang="en-US" sz="1200" dirty="0"/>
              <a:t>x̅ z̅</a:t>
            </a:r>
          </a:p>
          <a:p>
            <a:r>
              <a:rPr lang="en-US" sz="1200" dirty="0"/>
              <a:t>(x̅ ⊕ z ) </a:t>
            </a:r>
            <a:r>
              <a:rPr lang="en-US" sz="1200" i="0" dirty="0">
                <a:effectLst/>
              </a:rPr>
              <a:t>↓( </a:t>
            </a:r>
            <a:r>
              <a:rPr lang="en-US" sz="1200" dirty="0"/>
              <a:t>y̅ ∨ z) = ((</a:t>
            </a:r>
            <a:r>
              <a:rPr lang="en-US" sz="1200" dirty="0" err="1"/>
              <a:t>xz</a:t>
            </a:r>
            <a:r>
              <a:rPr lang="en-US" sz="1200" dirty="0"/>
              <a:t> </a:t>
            </a:r>
            <a:r>
              <a:rPr lang="en-US" sz="1200" i="0" dirty="0">
                <a:effectLst/>
              </a:rPr>
              <a:t>∨ </a:t>
            </a:r>
            <a:r>
              <a:rPr lang="en-US" sz="1200" dirty="0"/>
              <a:t>x̅ z̅) </a:t>
            </a:r>
            <a:r>
              <a:rPr lang="en-US" sz="1200" i="0" dirty="0">
                <a:effectLst/>
              </a:rPr>
              <a:t>↓ (</a:t>
            </a:r>
            <a:r>
              <a:rPr lang="en-US" sz="1200" dirty="0"/>
              <a:t>y̅ ∨ z)) = ((x̅ </a:t>
            </a:r>
            <a:r>
              <a:rPr lang="en-US" sz="1200" i="0" dirty="0">
                <a:effectLst/>
              </a:rPr>
              <a:t>∨</a:t>
            </a:r>
            <a:r>
              <a:rPr lang="en-US" sz="1200" dirty="0"/>
              <a:t> z̅) </a:t>
            </a:r>
            <a:r>
              <a:rPr lang="en-US" sz="1200" i="0" dirty="0">
                <a:effectLst/>
              </a:rPr>
              <a:t>∧ (x ∨ z)) ∧ y</a:t>
            </a:r>
            <a:r>
              <a:rPr lang="en-US" sz="1200" dirty="0"/>
              <a:t> z̅</a:t>
            </a:r>
          </a:p>
          <a:p>
            <a:pPr marL="0" indent="0">
              <a:buNone/>
            </a:pPr>
            <a:r>
              <a:rPr lang="en-US" sz="1200" dirty="0"/>
              <a:t>By applying commutativity, we will have ((x̅ </a:t>
            </a:r>
            <a:r>
              <a:rPr lang="en-US" sz="1200" i="0" dirty="0">
                <a:effectLst/>
              </a:rPr>
              <a:t>∨</a:t>
            </a:r>
            <a:r>
              <a:rPr lang="en-US" sz="1200" dirty="0"/>
              <a:t> z̅) </a:t>
            </a:r>
            <a:r>
              <a:rPr lang="en-US" sz="1200" i="0" dirty="0">
                <a:effectLst/>
              </a:rPr>
              <a:t>∧ (x ∨ z)) ∧ y</a:t>
            </a:r>
            <a:r>
              <a:rPr lang="en-US" sz="1200" dirty="0"/>
              <a:t> z̅ = </a:t>
            </a:r>
            <a:r>
              <a:rPr lang="en-US" sz="1200" dirty="0">
                <a:highlight>
                  <a:srgbClr val="00FF00"/>
                </a:highlight>
              </a:rPr>
              <a:t>(x̅ </a:t>
            </a:r>
            <a:r>
              <a:rPr lang="en-US" sz="1200" i="0" dirty="0">
                <a:effectLst/>
                <a:highlight>
                  <a:srgbClr val="00FF00"/>
                </a:highlight>
              </a:rPr>
              <a:t>∨</a:t>
            </a:r>
            <a:r>
              <a:rPr lang="en-US" sz="1200" dirty="0">
                <a:highlight>
                  <a:srgbClr val="00FF00"/>
                </a:highlight>
              </a:rPr>
              <a:t> z̅) </a:t>
            </a:r>
            <a:r>
              <a:rPr lang="en-US" sz="1200" i="0" dirty="0">
                <a:effectLst/>
                <a:highlight>
                  <a:srgbClr val="00FF00"/>
                </a:highlight>
              </a:rPr>
              <a:t>∧ </a:t>
            </a:r>
            <a:r>
              <a:rPr lang="en-US" sz="1200" dirty="0">
                <a:highlight>
                  <a:srgbClr val="00FF00"/>
                </a:highlight>
              </a:rPr>
              <a:t> z</a:t>
            </a:r>
            <a:r>
              <a:rPr lang="en-US" sz="1200" dirty="0"/>
              <a:t>̅ </a:t>
            </a:r>
            <a:r>
              <a:rPr lang="en-US" sz="1200" i="0" dirty="0">
                <a:effectLst/>
              </a:rPr>
              <a:t>∧ (x ∨ z) ∧ y.</a:t>
            </a:r>
          </a:p>
          <a:p>
            <a:pPr marL="0" indent="0">
              <a:buNone/>
            </a:pPr>
            <a:r>
              <a:rPr lang="en-US" sz="1200" dirty="0"/>
              <a:t>By applying absorption law, we will obtain </a:t>
            </a:r>
            <a:r>
              <a:rPr lang="en-US" sz="1200" dirty="0">
                <a:highlight>
                  <a:srgbClr val="00FF00"/>
                </a:highlight>
              </a:rPr>
              <a:t>(x̅ </a:t>
            </a:r>
            <a:r>
              <a:rPr lang="en-US" sz="1200" i="0" dirty="0">
                <a:effectLst/>
                <a:highlight>
                  <a:srgbClr val="00FF00"/>
                </a:highlight>
              </a:rPr>
              <a:t>∨</a:t>
            </a:r>
            <a:r>
              <a:rPr lang="en-US" sz="1200" dirty="0">
                <a:highlight>
                  <a:srgbClr val="00FF00"/>
                </a:highlight>
              </a:rPr>
              <a:t> z̅) </a:t>
            </a:r>
            <a:r>
              <a:rPr lang="en-US" sz="1200" i="0" dirty="0">
                <a:effectLst/>
                <a:highlight>
                  <a:srgbClr val="00FF00"/>
                </a:highlight>
              </a:rPr>
              <a:t>∧ </a:t>
            </a:r>
            <a:r>
              <a:rPr lang="en-US" sz="1200" dirty="0">
                <a:highlight>
                  <a:srgbClr val="00FF00"/>
                </a:highlight>
              </a:rPr>
              <a:t> z̅  =  z̅ </a:t>
            </a:r>
          </a:p>
          <a:p>
            <a:pPr marL="0" indent="0">
              <a:buNone/>
            </a:pPr>
            <a:r>
              <a:rPr lang="en-US" sz="1200" dirty="0"/>
              <a:t>Then, (x̅ ⊕ z ) </a:t>
            </a:r>
            <a:r>
              <a:rPr lang="en-US" sz="1200" i="0" dirty="0">
                <a:effectLst/>
              </a:rPr>
              <a:t>↓( </a:t>
            </a:r>
            <a:r>
              <a:rPr lang="en-US" sz="1200" dirty="0"/>
              <a:t>y̅ ∨ z) =  z̅ </a:t>
            </a:r>
            <a:r>
              <a:rPr lang="en-US" sz="1200" i="0" dirty="0">
                <a:effectLst/>
              </a:rPr>
              <a:t>∧ (x ∨ z) ∧ y</a:t>
            </a:r>
          </a:p>
          <a:p>
            <a:r>
              <a:rPr lang="en-US" sz="1200" dirty="0"/>
              <a:t>(y̅ ∨ z) ↑ z = (y </a:t>
            </a:r>
            <a:r>
              <a:rPr lang="en-US" sz="1200" i="0" dirty="0">
                <a:effectLst/>
              </a:rPr>
              <a:t>∧ </a:t>
            </a:r>
            <a:r>
              <a:rPr lang="en-US" sz="1200" dirty="0"/>
              <a:t> z̅ ) ∨  z̅  and by applying absorption law we have: (y̅ ∨ z) ↑ z =  z̅ </a:t>
            </a:r>
          </a:p>
          <a:p>
            <a:r>
              <a:rPr lang="en-US" sz="1200" dirty="0"/>
              <a:t>So, f(x, y, z) = ((x̅ ⊕ z) ↓ (y̅ ∨ z)) </a:t>
            </a:r>
            <a:r>
              <a:rPr lang="en-US" sz="1200" i="0" dirty="0">
                <a:effectLst/>
              </a:rPr>
              <a:t>∧</a:t>
            </a:r>
            <a:r>
              <a:rPr lang="en-US" sz="1200" dirty="0"/>
              <a:t> ((y̅ ∨ z) ↑ z) = (</a:t>
            </a:r>
            <a:r>
              <a:rPr lang="en-US" sz="1200" dirty="0">
                <a:highlight>
                  <a:srgbClr val="00FFFF"/>
                </a:highlight>
              </a:rPr>
              <a:t>z̅ </a:t>
            </a:r>
            <a:r>
              <a:rPr lang="en-US" sz="1200" i="0" dirty="0">
                <a:effectLst/>
                <a:highlight>
                  <a:srgbClr val="00FFFF"/>
                </a:highlight>
              </a:rPr>
              <a:t>∧ (x ∨ z) </a:t>
            </a:r>
            <a:r>
              <a:rPr lang="en-US" sz="1200" i="0" dirty="0">
                <a:effectLst/>
              </a:rPr>
              <a:t>∧ y) ∧ </a:t>
            </a:r>
            <a:r>
              <a:rPr lang="en-US" sz="1200" dirty="0"/>
              <a:t> z̅ </a:t>
            </a:r>
          </a:p>
          <a:p>
            <a:pPr marL="0" indent="0">
              <a:buNone/>
            </a:pPr>
            <a:r>
              <a:rPr lang="en-US" sz="1200" dirty="0"/>
              <a:t>By applying distributivity, </a:t>
            </a:r>
            <a:r>
              <a:rPr lang="en-US" sz="1200" dirty="0">
                <a:highlight>
                  <a:srgbClr val="00FFFF"/>
                </a:highlight>
              </a:rPr>
              <a:t>z̅ </a:t>
            </a:r>
            <a:r>
              <a:rPr lang="en-US" sz="1200" i="0" dirty="0">
                <a:effectLst/>
                <a:highlight>
                  <a:srgbClr val="00FFFF"/>
                </a:highlight>
              </a:rPr>
              <a:t>∧ (x ∨ z) = </a:t>
            </a:r>
            <a:r>
              <a:rPr lang="en-US" sz="1200" dirty="0" err="1">
                <a:highlight>
                  <a:srgbClr val="00FFFF"/>
                </a:highlight>
              </a:rPr>
              <a:t>z̅</a:t>
            </a:r>
            <a:r>
              <a:rPr lang="en-US" sz="1200" i="0" dirty="0" err="1">
                <a:effectLst/>
                <a:highlight>
                  <a:srgbClr val="00FFFF"/>
                </a:highlight>
              </a:rPr>
              <a:t>x</a:t>
            </a:r>
            <a:r>
              <a:rPr lang="en-US" sz="1200" i="0" dirty="0">
                <a:effectLst/>
                <a:highlight>
                  <a:srgbClr val="00FFFF"/>
                </a:highlight>
              </a:rPr>
              <a:t> ∧ </a:t>
            </a:r>
            <a:r>
              <a:rPr lang="en-US" sz="1200" dirty="0">
                <a:highlight>
                  <a:srgbClr val="00FFFF"/>
                </a:highlight>
              </a:rPr>
              <a:t> </a:t>
            </a:r>
            <a:r>
              <a:rPr lang="en-US" sz="1200" dirty="0" err="1">
                <a:highlight>
                  <a:srgbClr val="00FFFF"/>
                </a:highlight>
              </a:rPr>
              <a:t>z̅z</a:t>
            </a:r>
            <a:r>
              <a:rPr lang="en-US" sz="1200" dirty="0">
                <a:highlight>
                  <a:srgbClr val="00FFFF"/>
                </a:highlight>
              </a:rPr>
              <a:t> = </a:t>
            </a:r>
            <a:r>
              <a:rPr lang="en-US" sz="1200" dirty="0" err="1">
                <a:highlight>
                  <a:srgbClr val="00FFFF"/>
                </a:highlight>
              </a:rPr>
              <a:t>z̅</a:t>
            </a:r>
            <a:r>
              <a:rPr lang="en-US" sz="1200" i="0" dirty="0" err="1">
                <a:effectLst/>
                <a:highlight>
                  <a:srgbClr val="00FFFF"/>
                </a:highlight>
              </a:rPr>
              <a:t>x</a:t>
            </a:r>
            <a:endParaRPr lang="en-US" sz="1200" dirty="0">
              <a:highlight>
                <a:srgbClr val="00FFFF"/>
              </a:highlight>
            </a:endParaRPr>
          </a:p>
          <a:p>
            <a:r>
              <a:rPr lang="en-US" sz="1200" dirty="0"/>
              <a:t>We will obtain f(x, y, z) = ( </a:t>
            </a:r>
            <a:r>
              <a:rPr lang="en-US" sz="1200" dirty="0" err="1"/>
              <a:t>z̅x</a:t>
            </a:r>
            <a:r>
              <a:rPr lang="en-US" sz="1200" dirty="0"/>
              <a:t> </a:t>
            </a:r>
            <a:r>
              <a:rPr lang="en-US" sz="1200" i="0" dirty="0">
                <a:effectLst/>
              </a:rPr>
              <a:t>∧ y) ∧ </a:t>
            </a:r>
            <a:r>
              <a:rPr lang="en-US" sz="1200" dirty="0"/>
              <a:t> z̅ = </a:t>
            </a:r>
            <a:r>
              <a:rPr lang="en-US" sz="1200" dirty="0" err="1"/>
              <a:t>xyz</a:t>
            </a:r>
            <a:r>
              <a:rPr lang="en-US" sz="1200" dirty="0"/>
              <a:t>̅ </a:t>
            </a:r>
            <a:r>
              <a:rPr lang="en-US" sz="1200" i="0" dirty="0">
                <a:effectLst/>
              </a:rPr>
              <a:t>∧ </a:t>
            </a:r>
            <a:r>
              <a:rPr lang="en-US" sz="1200" dirty="0"/>
              <a:t> z̅ = </a:t>
            </a:r>
            <a:r>
              <a:rPr lang="en-US" sz="1200" dirty="0" err="1"/>
              <a:t>xyz</a:t>
            </a:r>
            <a:r>
              <a:rPr lang="en-US" sz="1200" dirty="0"/>
              <a:t>̅, so, our calculations were correct!</a:t>
            </a:r>
          </a:p>
          <a:p>
            <a:pPr marL="0" indent="0">
              <a:buNone/>
            </a:pPr>
            <a:endParaRPr lang="en-US" sz="1200" dirty="0"/>
          </a:p>
          <a:p>
            <a:pPr marL="0" indent="0">
              <a:buNone/>
            </a:pPr>
            <a:endParaRPr lang="en-US" sz="1200" dirty="0"/>
          </a:p>
          <a:p>
            <a:pPr marL="0" indent="0">
              <a:buNone/>
            </a:pPr>
            <a:endParaRPr lang="en-US" sz="1200" dirty="0"/>
          </a:p>
          <a:p>
            <a:endParaRPr lang="en-US" sz="1200" dirty="0"/>
          </a:p>
          <a:p>
            <a:endParaRPr lang="en-US" sz="1200" dirty="0"/>
          </a:p>
          <a:p>
            <a:endParaRPr lang="en-US" sz="1200" dirty="0"/>
          </a:p>
        </p:txBody>
      </p:sp>
    </p:spTree>
    <p:extLst>
      <p:ext uri="{BB962C8B-B14F-4D97-AF65-F5344CB8AC3E}">
        <p14:creationId xmlns:p14="http://schemas.microsoft.com/office/powerpoint/2010/main" val="439998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14" name="Freeform: Shape 13">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68107CA-C1BB-44BD-BDA7-CF5711CD192F}"/>
              </a:ext>
            </a:extLst>
          </p:cNvPr>
          <p:cNvSpPr>
            <a:spLocks noGrp="1"/>
          </p:cNvSpPr>
          <p:nvPr>
            <p:ph type="title"/>
          </p:nvPr>
        </p:nvSpPr>
        <p:spPr>
          <a:xfrm>
            <a:off x="765051" y="662400"/>
            <a:ext cx="3384000" cy="1492132"/>
          </a:xfrm>
        </p:spPr>
        <p:txBody>
          <a:bodyPr anchor="t">
            <a:normAutofit/>
          </a:bodyPr>
          <a:lstStyle/>
          <a:p>
            <a:r>
              <a:rPr lang="en-US" dirty="0">
                <a:solidFill>
                  <a:schemeClr val="bg1"/>
                </a:solidFill>
              </a:rPr>
              <a:t>Solving the exercise</a:t>
            </a:r>
          </a:p>
        </p:txBody>
      </p:sp>
      <p:sp>
        <p:nvSpPr>
          <p:cNvPr id="3" name="Content Placeholder 2">
            <a:extLst>
              <a:ext uri="{FF2B5EF4-FFF2-40B4-BE49-F238E27FC236}">
                <a16:creationId xmlns:a16="http://schemas.microsoft.com/office/drawing/2014/main" id="{A024D915-DDF2-4973-98D2-B7C50E080497}"/>
              </a:ext>
            </a:extLst>
          </p:cNvPr>
          <p:cNvSpPr>
            <a:spLocks noGrp="1"/>
          </p:cNvSpPr>
          <p:nvPr>
            <p:ph idx="1"/>
          </p:nvPr>
        </p:nvSpPr>
        <p:spPr>
          <a:xfrm>
            <a:off x="765051" y="2286000"/>
            <a:ext cx="3384000" cy="3844800"/>
          </a:xfrm>
        </p:spPr>
        <p:txBody>
          <a:bodyPr>
            <a:normAutofit/>
          </a:bodyPr>
          <a:lstStyle/>
          <a:p>
            <a:r>
              <a:rPr lang="en-US" sz="2000" dirty="0">
                <a:solidFill>
                  <a:schemeClr val="bg1">
                    <a:alpha val="60000"/>
                  </a:schemeClr>
                </a:solidFill>
              </a:rPr>
              <a:t>Now that we obtained the simplest form as max = m = </a:t>
            </a:r>
            <a:r>
              <a:rPr lang="en-US" sz="2000" dirty="0" err="1">
                <a:solidFill>
                  <a:schemeClr val="bg1">
                    <a:alpha val="60000"/>
                  </a:schemeClr>
                </a:solidFill>
              </a:rPr>
              <a:t>xyz</a:t>
            </a:r>
            <a:r>
              <a:rPr lang="en-US" sz="2000" dirty="0">
                <a:solidFill>
                  <a:schemeClr val="bg1">
                    <a:alpha val="60000"/>
                  </a:schemeClr>
                </a:solidFill>
              </a:rPr>
              <a:t>̅ and C(f) = M(f) = {max} =&gt; </a:t>
            </a:r>
            <a:r>
              <a:rPr lang="en-US" sz="2000" dirty="0">
                <a:solidFill>
                  <a:schemeClr val="bg1">
                    <a:alpha val="60000"/>
                  </a:schemeClr>
                </a:solidFill>
                <a:effectLst/>
                <a:ea typeface="Calibri" panose="020F0502020204030204" pitchFamily="34" charset="0"/>
                <a:cs typeface="Times New Roman" panose="02020603050405020304" pitchFamily="18" charset="0"/>
              </a:rPr>
              <a:t>f</a:t>
            </a:r>
            <a:r>
              <a:rPr lang="en-US" sz="2000" baseline="30000" dirty="0">
                <a:solidFill>
                  <a:schemeClr val="bg1">
                    <a:alpha val="60000"/>
                  </a:schemeClr>
                </a:solidFill>
                <a:effectLst/>
                <a:ea typeface="Calibri" panose="020F0502020204030204" pitchFamily="34" charset="0"/>
                <a:cs typeface="Times New Roman" panose="02020603050405020304" pitchFamily="18" charset="0"/>
              </a:rPr>
              <a:t>s</a:t>
            </a:r>
            <a:r>
              <a:rPr lang="en-US" sz="2000" dirty="0">
                <a:solidFill>
                  <a:schemeClr val="bg1">
                    <a:alpha val="60000"/>
                  </a:schemeClr>
                </a:solidFill>
                <a:effectLst/>
                <a:ea typeface="Calibri" panose="020F0502020204030204" pitchFamily="34" charset="0"/>
                <a:cs typeface="Times New Roman" panose="02020603050405020304" pitchFamily="18" charset="0"/>
              </a:rPr>
              <a:t> = </a:t>
            </a:r>
            <a:r>
              <a:rPr lang="en-US" sz="2000" dirty="0" err="1">
                <a:solidFill>
                  <a:schemeClr val="bg1">
                    <a:alpha val="60000"/>
                  </a:schemeClr>
                </a:solidFill>
              </a:rPr>
              <a:t>xyz</a:t>
            </a:r>
            <a:r>
              <a:rPr lang="en-US" sz="2000" dirty="0">
                <a:solidFill>
                  <a:schemeClr val="bg1">
                    <a:alpha val="60000"/>
                  </a:schemeClr>
                </a:solidFill>
              </a:rPr>
              <a:t>̅.</a:t>
            </a:r>
          </a:p>
          <a:p>
            <a:r>
              <a:rPr lang="en-US" sz="2000" dirty="0">
                <a:solidFill>
                  <a:schemeClr val="bg1">
                    <a:alpha val="60000"/>
                  </a:schemeClr>
                </a:solidFill>
              </a:rPr>
              <a:t>The circuit for this function is:</a:t>
            </a:r>
          </a:p>
          <a:p>
            <a:pPr marL="0" indent="0">
              <a:buNone/>
            </a:pPr>
            <a:endParaRPr lang="en-US" sz="2000" dirty="0">
              <a:solidFill>
                <a:schemeClr val="bg1">
                  <a:alpha val="60000"/>
                </a:schemeClr>
              </a:solidFill>
            </a:endParaRPr>
          </a:p>
        </p:txBody>
      </p:sp>
      <p:pic>
        <p:nvPicPr>
          <p:cNvPr id="5" name="Picture 4">
            <a:extLst>
              <a:ext uri="{FF2B5EF4-FFF2-40B4-BE49-F238E27FC236}">
                <a16:creationId xmlns:a16="http://schemas.microsoft.com/office/drawing/2014/main" id="{ACF11747-14C4-4B3C-BB3B-AFB51989EFC9}"/>
              </a:ext>
            </a:extLst>
          </p:cNvPr>
          <p:cNvPicPr>
            <a:picLocks noChangeAspect="1"/>
          </p:cNvPicPr>
          <p:nvPr/>
        </p:nvPicPr>
        <p:blipFill>
          <a:blip r:embed="rId2"/>
          <a:stretch>
            <a:fillRect/>
          </a:stretch>
        </p:blipFill>
        <p:spPr>
          <a:xfrm>
            <a:off x="5411053" y="2338929"/>
            <a:ext cx="6014185" cy="2180142"/>
          </a:xfrm>
          <a:prstGeom prst="rect">
            <a:avLst/>
          </a:prstGeom>
        </p:spPr>
      </p:pic>
      <p:pic>
        <p:nvPicPr>
          <p:cNvPr id="7" name="Picture 6" descr="Diagram&#10;&#10;Description automatically generated">
            <a:extLst>
              <a:ext uri="{FF2B5EF4-FFF2-40B4-BE49-F238E27FC236}">
                <a16:creationId xmlns:a16="http://schemas.microsoft.com/office/drawing/2014/main" id="{FCCC2F9F-40BB-4CAF-8E46-58B2723E9E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5066" y="2181571"/>
            <a:ext cx="6583298" cy="2625090"/>
          </a:xfrm>
          <a:prstGeom prst="rect">
            <a:avLst/>
          </a:prstGeom>
        </p:spPr>
      </p:pic>
    </p:spTree>
    <p:extLst>
      <p:ext uri="{BB962C8B-B14F-4D97-AF65-F5344CB8AC3E}">
        <p14:creationId xmlns:p14="http://schemas.microsoft.com/office/powerpoint/2010/main" val="39154974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2F4383B09E06749B7DD530C84419D64" ma:contentTypeVersion="2" ma:contentTypeDescription="Create a new document." ma:contentTypeScope="" ma:versionID="5fa607c6e864671fc7f64cb9e7c4d3a7">
  <xsd:schema xmlns:xsd="http://www.w3.org/2001/XMLSchema" xmlns:xs="http://www.w3.org/2001/XMLSchema" xmlns:p="http://schemas.microsoft.com/office/2006/metadata/properties" xmlns:ns2="468a07fd-8133-444d-9e08-49d6dbf795fe" targetNamespace="http://schemas.microsoft.com/office/2006/metadata/properties" ma:root="true" ma:fieldsID="702f9e85bfb647bfeb4e8a847635d217" ns2:_="">
    <xsd:import namespace="468a07fd-8133-444d-9e08-49d6dbf795f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8a07fd-8133-444d-9e08-49d6dbf795f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7868613-BB4D-4320-AD7E-F506BF5EE807}"/>
</file>

<file path=customXml/itemProps2.xml><?xml version="1.0" encoding="utf-8"?>
<ds:datastoreItem xmlns:ds="http://schemas.openxmlformats.org/officeDocument/2006/customXml" ds:itemID="{EB475500-9830-4C92-BCC0-82B3DBE06419}"/>
</file>

<file path=customXml/itemProps3.xml><?xml version="1.0" encoding="utf-8"?>
<ds:datastoreItem xmlns:ds="http://schemas.openxmlformats.org/officeDocument/2006/customXml" ds:itemID="{D9F1C8FB-03A2-4D4C-B21E-8F59FF5F5A24}"/>
</file>

<file path=docProps/app.xml><?xml version="1.0" encoding="utf-8"?>
<Properties xmlns="http://schemas.openxmlformats.org/officeDocument/2006/extended-properties" xmlns:vt="http://schemas.openxmlformats.org/officeDocument/2006/docPropsVTypes">
  <TotalTime>137</TotalTime>
  <Words>770</Words>
  <Application>Microsoft Office PowerPoint</Application>
  <PresentationFormat>Widescreen</PresentationFormat>
  <Paragraphs>109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Problem Statement</vt:lpstr>
      <vt:lpstr>Theoretical results</vt:lpstr>
      <vt:lpstr>Theoretical results</vt:lpstr>
      <vt:lpstr>Theoretical results</vt:lpstr>
      <vt:lpstr>Solving the exercise</vt:lpstr>
      <vt:lpstr>Solving the exercise</vt:lpstr>
      <vt:lpstr>Solving the exercise</vt:lpstr>
      <vt:lpstr>Solving the 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CRISTIAN IFRIM</dc:creator>
  <cp:lastModifiedBy>CRISTIAN IFRIM</cp:lastModifiedBy>
  <cp:revision>5</cp:revision>
  <dcterms:created xsi:type="dcterms:W3CDTF">2022-01-13T13:32:45Z</dcterms:created>
  <dcterms:modified xsi:type="dcterms:W3CDTF">2022-01-13T15:50:17Z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0x01010032F4383B09E06749B7DD530C84419D64</vt:lpwstr>
  </property>
</Properties>
</file>