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1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7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4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5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4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11/10/2021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7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72" r:id="rId7"/>
    <p:sldLayoutId id="2147483773" r:id="rId8"/>
    <p:sldLayoutId id="2147483780" r:id="rId9"/>
    <p:sldLayoutId id="2147483771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3190268-5BE6-4CA2-9355-586E347B1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ro-RO" dirty="0"/>
              <a:t>Problem </a:t>
            </a:r>
            <a:r>
              <a:rPr lang="ro-RO" dirty="0" err="1"/>
              <a:t>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u 2">
                <a:extLst>
                  <a:ext uri="{FF2B5EF4-FFF2-40B4-BE49-F238E27FC236}">
                    <a16:creationId xmlns:a16="http://schemas.microsoft.com/office/drawing/2014/main" id="{694E02A8-6293-4216-8AB6-25894C271DA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7238" y="3619500"/>
                <a:ext cx="5373608" cy="1866900"/>
              </a:xfrm>
            </p:spPr>
            <p:txBody>
              <a:bodyPr>
                <a:normAutofit fontScale="70000" lnSpcReduction="20000"/>
              </a:bodyPr>
              <a:lstStyle/>
              <a:p>
                <a:pPr algn="l"/>
                <a:r>
                  <a:rPr lang="ro-RO" sz="3600" dirty="0"/>
                  <a:t>Exercise 6</a:t>
                </a:r>
              </a:p>
              <a:p>
                <a:pPr algn="l"/>
                <a:r>
                  <a:rPr lang="ro-RO" sz="2600" dirty="0" err="1"/>
                  <a:t>Choose</a:t>
                </a:r>
                <a:r>
                  <a:rPr lang="ro-RO" sz="2600" dirty="0"/>
                  <a:t> an </a:t>
                </a:r>
                <a:r>
                  <a:rPr lang="ro-RO" sz="2600" dirty="0" err="1"/>
                  <a:t>arbitrary</a:t>
                </a:r>
                <a:r>
                  <a:rPr lang="ro-RO" sz="2600" dirty="0"/>
                  <a:t> </a:t>
                </a:r>
                <a:r>
                  <a:rPr lang="ro-RO" sz="2600" dirty="0" err="1"/>
                  <a:t>interpretation</a:t>
                </a:r>
                <a:r>
                  <a:rPr lang="ro-RO" sz="2600" dirty="0"/>
                  <a:t> </a:t>
                </a:r>
                <a:r>
                  <a:rPr lang="ro-RO" sz="2600" dirty="0" err="1"/>
                  <a:t>with</a:t>
                </a:r>
                <a:r>
                  <a:rPr lang="ro-RO" sz="2600" dirty="0"/>
                  <a:t> a finite </a:t>
                </a:r>
                <a:r>
                  <a:rPr lang="ro-RO" sz="2600" dirty="0" err="1"/>
                  <a:t>domain</a:t>
                </a:r>
                <a:r>
                  <a:rPr lang="ro-RO" sz="2600" dirty="0"/>
                  <a:t>(2 </a:t>
                </a:r>
                <a:r>
                  <a:rPr lang="ro-RO" sz="2600" dirty="0" err="1"/>
                  <a:t>elements</a:t>
                </a:r>
                <a:r>
                  <a:rPr lang="ro-RO" sz="2600" dirty="0"/>
                  <a:t>) for </a:t>
                </a:r>
                <a:r>
                  <a:rPr lang="ro-RO" sz="2600" dirty="0" err="1"/>
                  <a:t>the</a:t>
                </a:r>
                <a:r>
                  <a:rPr lang="ro-RO" sz="2600" dirty="0"/>
                  <a:t> formula </a:t>
                </a:r>
                <a:r>
                  <a:rPr lang="ro-RO" sz="2600" dirty="0" err="1"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ro-RO" sz="2600" baseline="-25000" dirty="0" err="1">
                    <a:ea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r>
                  <a:rPr lang="ro-RO" sz="2600" baseline="-250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o-RO" sz="2600" dirty="0"/>
                  <a:t>,</a:t>
                </a:r>
                <a:r>
                  <a:rPr lang="en-US" sz="2600" dirty="0"/>
                  <a:t> where we have </a:t>
                </a:r>
                <a:r>
                  <a:rPr lang="ro-RO" sz="2600" dirty="0"/>
                  <a:t>j </a:t>
                </a:r>
                <a14:m>
                  <m:oMath xmlns:m="http://schemas.openxmlformats.org/officeDocument/2006/math">
                    <m:r>
                      <a:rPr lang="ro-RO" sz="26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1, 2, …8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prove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600" dirty="0" err="1"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ro-RO" sz="2600" baseline="-25000" dirty="0" err="1">
                    <a:ea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r>
                  <a:rPr lang="ro-RO" sz="2600" baseline="-250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o-RO" sz="2600" dirty="0"/>
                  <a:t>,</a:t>
                </a:r>
                <a:r>
                  <a:rPr lang="en-US" sz="2600" dirty="0"/>
                  <a:t> where</a:t>
                </a:r>
                <a:r>
                  <a:rPr lang="ro-RO" sz="2600" dirty="0"/>
                  <a:t> j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ro-RO" sz="2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1, 2, …8</m:t>
                        </m:r>
                      </m:e>
                    </m:d>
                  </m:oMath>
                </a14:m>
                <a:r>
                  <a:rPr lang="en-US" sz="2600" dirty="0"/>
                  <a:t>.</a:t>
                </a:r>
                <a:endParaRPr lang="ro-RO" sz="2600" dirty="0"/>
              </a:p>
              <a:p>
                <a:pPr algn="l"/>
                <a:r>
                  <a:rPr lang="ro-RO" dirty="0"/>
                  <a:t>3. </a:t>
                </a:r>
                <a:r>
                  <a:rPr lang="ro-RO" sz="23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ro-RO" sz="2300" baseline="-250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ro-RO" sz="23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ro-RO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o-RO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↔</m:t>
                        </m:r>
                        <m:r>
                          <a:rPr lang="ro-RO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o-RO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∃</m:t>
                            </m:r>
                            <m:r>
                              <a:rPr lang="ro-RO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o-RO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o-RO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↔</m:t>
                        </m:r>
                        <m:d>
                          <m:d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∃</m:t>
                            </m:r>
                            <m:r>
                              <a:rPr lang="ro-RO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o-RO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o-RO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u 2">
                <a:extLst>
                  <a:ext uri="{FF2B5EF4-FFF2-40B4-BE49-F238E27FC236}">
                    <a16:creationId xmlns:a16="http://schemas.microsoft.com/office/drawing/2014/main" id="{694E02A8-6293-4216-8AB6-25894C271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7238" y="3619500"/>
                <a:ext cx="5373608" cy="1866900"/>
              </a:xfrm>
              <a:blipFill>
                <a:blip r:embed="rId2"/>
                <a:stretch>
                  <a:fillRect l="-1814" t="-7843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Bright blue glacial flow">
            <a:extLst>
              <a:ext uri="{FF2B5EF4-FFF2-40B4-BE49-F238E27FC236}">
                <a16:creationId xmlns:a16="http://schemas.microsoft.com/office/drawing/2014/main" id="{408FAEF0-BE05-4492-9175-3CBE55FD7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" r="22956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58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BE232AA-28B7-4759-B560-6A420F04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E67D04CA-21ED-4DBC-B8C5-E8A0F4F76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semantics of predicate logic realize the connection between the constant symbols, the function symbols, the predicate symbols and the real constants, functions, predicates from the modeled universe.</a:t>
                </a:r>
              </a:p>
              <a:p>
                <a:r>
                  <a:rPr lang="en-US" dirty="0"/>
                  <a:t>It is provided a meaning in terms of the modeled universe for each formula from the language.</a:t>
                </a:r>
              </a:p>
              <a:p>
                <a:r>
                  <a:rPr lang="en-US" dirty="0"/>
                  <a:t>An interpretation of predicate formula is a pair I = &lt;D, m&gt;, where:</a:t>
                </a:r>
              </a:p>
              <a:p>
                <a:pPr lvl="1"/>
                <a:r>
                  <a:rPr lang="en-US" dirty="0"/>
                  <a:t>D is a non-empty set called the domain of interpretation</a:t>
                </a:r>
              </a:p>
              <a:p>
                <a:pPr lvl="1"/>
                <a:r>
                  <a:rPr lang="en-US" dirty="0"/>
                  <a:t>m is a function that assigns: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A fixed value m(c)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D to the constant c.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A function m(f):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o-R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each n-</a:t>
                </a:r>
                <a:r>
                  <a:rPr lang="en-US" dirty="0" err="1"/>
                  <a:t>ary</a:t>
                </a:r>
                <a:r>
                  <a:rPr lang="en-US" dirty="0"/>
                  <a:t> function symbol f;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A predicate m(P):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o-RO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{T, F} to each n-</a:t>
                </a:r>
                <a:r>
                  <a:rPr lang="en-US" dirty="0" err="1"/>
                  <a:t>ary</a:t>
                </a:r>
                <a:r>
                  <a:rPr lang="en-US" dirty="0"/>
                  <a:t> predicate symbol P.</a:t>
                </a:r>
              </a:p>
              <a:p>
                <a:r>
                  <a:rPr lang="ro-RO" dirty="0"/>
                  <a:t>A</a:t>
                </a:r>
                <a:r>
                  <a:rPr lang="ro-RO" baseline="-25000" dirty="0"/>
                  <a:t>s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is the set of assignment functions for variables of the domain of I.</a:t>
                </a:r>
              </a:p>
              <a:p>
                <a:r>
                  <a:rPr lang="en-US" dirty="0"/>
                  <a:t>A formula A </a:t>
                </a:r>
                <a:r>
                  <a:rPr lang="en-US" b="1" dirty="0"/>
                  <a:t>is true under the interpretation </a:t>
                </a:r>
                <a:r>
                  <a:rPr lang="en-US" dirty="0"/>
                  <a:t>I if for any assignment of function a</a:t>
                </a:r>
                <a:r>
                  <a:rPr lang="ro-RO" dirty="0"/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ro-RO" dirty="0"/>
                  <a:t>A</a:t>
                </a:r>
                <a:r>
                  <a:rPr lang="ro-RO" baseline="-25000" dirty="0"/>
                  <a:t>s</a:t>
                </a:r>
                <a:r>
                  <a:rPr lang="en-US" dirty="0"/>
                  <a:t>(I), </a:t>
                </a:r>
                <a:r>
                  <a:rPr lang="ro-RO" dirty="0" err="1"/>
                  <a:t>v</a:t>
                </a:r>
                <a:r>
                  <a:rPr lang="ro-RO" baseline="30000" dirty="0" err="1"/>
                  <a:t>I</a:t>
                </a:r>
                <a:r>
                  <a:rPr lang="ro-RO" baseline="-25000" dirty="0" err="1"/>
                  <a:t>a</a:t>
                </a:r>
                <a:r>
                  <a:rPr lang="ro-RO" dirty="0"/>
                  <a:t>(A)</a:t>
                </a:r>
                <a:r>
                  <a:rPr lang="en-US" dirty="0"/>
                  <a:t> = T, notation: </a:t>
                </a:r>
                <a:r>
                  <a:rPr lang="ro-RO" dirty="0"/>
                  <a:t>╞</a:t>
                </a:r>
                <a:r>
                  <a:rPr lang="en-US" dirty="0"/>
                  <a:t> </a:t>
                </a:r>
                <a:r>
                  <a:rPr lang="ro-RO" baseline="-25000" dirty="0"/>
                  <a:t>I</a:t>
                </a:r>
                <a:r>
                  <a:rPr lang="ro-RO" baseline="30000" dirty="0"/>
                  <a:t>A</a:t>
                </a:r>
                <a:r>
                  <a:rPr lang="en-US" dirty="0"/>
                  <a:t> , and I is called </a:t>
                </a:r>
                <a:r>
                  <a:rPr lang="en-US" b="1" dirty="0"/>
                  <a:t>model</a:t>
                </a:r>
                <a:r>
                  <a:rPr lang="en-US" dirty="0"/>
                  <a:t> of A.</a:t>
                </a:r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E67D04CA-21ED-4DBC-B8C5-E8A0F4F76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5" t="-14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1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u 1">
                <a:extLst>
                  <a:ext uri="{FF2B5EF4-FFF2-40B4-BE49-F238E27FC236}">
                    <a16:creationId xmlns:a16="http://schemas.microsoft.com/office/drawing/2014/main" id="{6A269195-930C-4F0D-A59E-717D257958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77240" y="401053"/>
                <a:ext cx="10821202" cy="1289635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o-RO" sz="40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ro-RO" sz="4000" baseline="-250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ro-RO" sz="40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ro-RO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o-RO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↔</m:t>
                        </m:r>
                        <m:r>
                          <a:rPr lang="ro-RO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o-RO" sz="4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∃</m:t>
                            </m:r>
                            <m:r>
                              <a:rPr lang="ro-RO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o-RO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o-RO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↔</m:t>
                        </m:r>
                        <m:d>
                          <m:dPr>
                            <m:ctrlP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∃</m:t>
                            </m:r>
                            <m:r>
                              <a:rPr lang="ro-RO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o-RO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o-RO" sz="40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u 1">
                <a:extLst>
                  <a:ext uri="{FF2B5EF4-FFF2-40B4-BE49-F238E27FC236}">
                    <a16:creationId xmlns:a16="http://schemas.microsoft.com/office/drawing/2014/main" id="{6A269195-930C-4F0D-A59E-717D25795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77240" y="401053"/>
                <a:ext cx="10821202" cy="1289635"/>
              </a:xfrm>
              <a:blipFill>
                <a:blip r:embed="rId2"/>
                <a:stretch>
                  <a:fillRect l="-1127" t="-10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36A362DD-FF75-4512-9FE7-13B7CA52C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7240" y="1825624"/>
                <a:ext cx="10659110" cy="491205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Let us consider the interpretation I = &lt;D, m&gt;, where:</a:t>
                </a:r>
              </a:p>
              <a:p>
                <a:pPr lvl="1"/>
                <a:r>
                  <a:rPr lang="en-US" dirty="0"/>
                  <a:t>D = {-2, 7} – the domain of interpretation;</a:t>
                </a:r>
              </a:p>
              <a:p>
                <a:pPr lvl="1"/>
                <a:r>
                  <a:rPr lang="en-US" dirty="0"/>
                  <a:t>m(A):{-2, 7} -&gt; {T, F}, m(A)(x) = “x &lt; 0”</a:t>
                </a:r>
              </a:p>
              <a:p>
                <a:pPr lvl="1"/>
                <a:r>
                  <a:rPr lang="en-US" dirty="0"/>
                  <a:t>m(B):{-2, 7} -&gt; {T, F}, m(B)(x) = “x &gt; 4”.</a:t>
                </a:r>
              </a:p>
              <a:p>
                <a:pPr marL="0" indent="0">
                  <a:buNone/>
                </a:pPr>
                <a:r>
                  <a:rPr lang="en-US" dirty="0"/>
                  <a:t>To evaluate the formula U3 under the interpretation I, with the finite domain D = {-2, 7}, the universally quantified </a:t>
                </a:r>
                <a:r>
                  <a:rPr lang="en-US" dirty="0" err="1"/>
                  <a:t>subformulas</a:t>
                </a:r>
                <a:r>
                  <a:rPr lang="en-US" dirty="0"/>
                  <a:t> are replaced by the conjunction of their instances and the existentially quantified </a:t>
                </a:r>
                <a:r>
                  <a:rPr lang="en-US" dirty="0" err="1"/>
                  <a:t>subformulas</a:t>
                </a:r>
                <a:r>
                  <a:rPr lang="en-US" dirty="0"/>
                  <a:t> are replaced by the disjunction of their instances for x = -2 and x = 7.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p>
                    </m:sSup>
                    <m:d>
                      <m:d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p>
                    </m:sSup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d>
                      <m:d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d>
                          <m:dPr>
                            <m:ctrlPr>
                              <a:rPr lang="en-US" sz="24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↔</m:t>
                        </m:r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d>
                          <m:dPr>
                            <m:ctrlPr>
                              <a:rPr lang="en-US" sz="24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p>
                    </m:sSup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∃</m:t>
                            </m:r>
                            <m:r>
                              <m:rPr>
                                <m:sty m:val="p"/>
                              </m:rP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d>
                          <m:dPr>
                            <m:ctrlPr>
                              <a:rPr lang="en-US" sz="24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↔</m:t>
                        </m:r>
                        <m:d>
                          <m:dPr>
                            <m:ctrlPr>
                              <a:rPr lang="en-US" sz="24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∃</m:t>
                            </m:r>
                            <m:r>
                              <m:rPr>
                                <m:sty m:val="p"/>
                              </m:rP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d>
                          <m:dPr>
                            <m:ctrlPr>
                              <a:rPr lang="en-US" sz="24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US" sz="2400" spc="-15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p>
                    </m:sSup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d>
                      <m:d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d>
                          <m:dPr>
                            <m:ctrlPr>
                              <a:rPr lang="en-US" sz="24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↔</m:t>
                        </m:r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d>
                          <m:dPr>
                            <m:ctrlPr>
                              <a:rPr lang="en-US" sz="24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)→</m:t>
                    </m:r>
                    <m:sSup>
                      <m:sSup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0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p>
                    </m:sSup>
                    <m:d>
                      <m:d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∃</m:t>
                            </m:r>
                            <m:r>
                              <m:rPr>
                                <m:sty m:val="p"/>
                              </m:rP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d>
                          <m:dPr>
                            <m:ctrlPr>
                              <a:rPr lang="en-US" sz="24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o-RO" sz="2400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sSup>
                      <m:sSup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p>
                    </m:sSup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spc="-15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sz="2400" spc="-15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o-RO" sz="2400" spc="-15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&lt; 0 </a:t>
                </a:r>
                <a14:m>
                  <m:oMath xmlns:m="http://schemas.openxmlformats.org/officeDocument/2006/math"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sz="2400" spc="-150">
                        <a:highlight>
                          <a:srgbClr val="00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o-RO" sz="2400" spc="-150">
                        <a:highlight>
                          <a:srgbClr val="00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2&gt;4</m:t>
                    </m:r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spc="-150" dirty="0">
                    <a:highlight>
                      <a:srgbClr val="00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7 &lt; 0 </a:t>
                </a:r>
                <a14:m>
                  <m:oMath xmlns:m="http://schemas.openxmlformats.org/officeDocument/2006/math"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ro-RO" sz="2400" spc="-150">
                        <a:highlight>
                          <a:srgbClr val="FF00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7&gt;4</m:t>
                    </m:r>
                  </m:oMath>
                </a14:m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400" spc="-15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−2&lt;0 </m:t>
                    </m:r>
                    <m:r>
                      <a:rPr lang="en-US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50" dirty="0">
                    <a:highlight>
                      <a:srgbClr val="00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7 &lt; 0</a:t>
                </a:r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d>
                      <m:dPr>
                        <m:ctrlPr>
                          <a:rPr lang="en-US" sz="24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spc="-15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−2&gt;4</m:t>
                        </m:r>
                        <m:r>
                          <a:rPr lang="ro-RO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r>
                          <a:rPr lang="en-US" sz="2400" spc="-15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7&gt;4</m:t>
                        </m:r>
                      </m:e>
                    </m:d>
                    <m:r>
                      <a:rPr lang="en-US" sz="2400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spc="-15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sz="2400" spc="-15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spc="-150" dirty="0">
                    <a:highlight>
                      <a:srgbClr val="00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sz="2400" spc="-150" dirty="0">
                    <a:highlight>
                      <a:srgbClr val="00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spc="-150" dirty="0">
                    <a:highlight>
                      <a:srgbClr val="FF00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((</a:t>
                </a:r>
                <a:r>
                  <a:rPr lang="en-US" sz="2400" spc="-15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50" dirty="0">
                    <a:highlight>
                      <a:srgbClr val="00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spc="-150" dirty="0">
                    <a:highlight>
                      <a:srgbClr val="00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50" dirty="0">
                    <a:highlight>
                      <a:srgbClr val="FF00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o-RO" sz="2400" spc="-15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400" spc="-15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ro-RO" sz="2400" spc="-15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 </a:t>
                </a:r>
                <a14:m>
                  <m:oMath xmlns:m="http://schemas.openxmlformats.org/officeDocument/2006/math"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sz="2400" spc="-150" dirty="0">
                    <a:highlight>
                      <a:srgbClr val="00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ro-RO" sz="2400" spc="-150">
                        <a:highlight>
                          <a:srgbClr val="00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 </m:t>
                    </m:r>
                  </m:oMath>
                </a14:m>
                <a:r>
                  <a:rPr lang="ro-RO" sz="2400" spc="-150" dirty="0">
                    <a:highlight>
                      <a:srgbClr val="00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o-RO" sz="2400" spc="-15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2400" spc="-15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50" dirty="0">
                    <a:highlight>
                      <a:srgbClr val="00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spc="-15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T</a:t>
                </a:r>
              </a:p>
              <a:p>
                <a:pPr marL="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36A362DD-FF75-4512-9FE7-13B7CA52C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240" y="1825624"/>
                <a:ext cx="10659110" cy="4912059"/>
              </a:xfrm>
              <a:blipFill>
                <a:blip r:embed="rId3"/>
                <a:stretch>
                  <a:fillRect l="-572" t="-1241" b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0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2E73435-27E7-442A-84C5-033021B0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E0844C7-4F28-4D1E-843D-B1BD1FA443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 evaluates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0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ro-RO" sz="20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as true so I is a </a:t>
                </a:r>
                <a:r>
                  <a:rPr lang="en-US" b="1" u="sng" dirty="0"/>
                  <a:t>model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ro-RO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E0844C7-4F28-4D1E-843D-B1BD1FA44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54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D69D9-0A30-4BFA-A579-24E3FA14F3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C54B59-0AB3-4BEE-9D56-306BD8F4FE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7C4142-C17F-441A-8931-746E9F6CAC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</TotalTime>
  <Words>509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 Math</vt:lpstr>
      <vt:lpstr>Century Gothic</vt:lpstr>
      <vt:lpstr>Gill Sans Nova</vt:lpstr>
      <vt:lpstr>Wingdings</vt:lpstr>
      <vt:lpstr>ConfettiVTI</vt:lpstr>
      <vt:lpstr>Problem statement</vt:lpstr>
      <vt:lpstr>Theoretical results</vt:lpstr>
      <vt:lpstr>U3 =(∀x)(A(x)↔B(x))→((∃x)A(x)↔(∃x)B(x))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Cristian Ifrim</dc:creator>
  <cp:lastModifiedBy>CRISTIAN IFRIM</cp:lastModifiedBy>
  <cp:revision>10</cp:revision>
  <dcterms:created xsi:type="dcterms:W3CDTF">2021-11-02T17:18:15Z</dcterms:created>
  <dcterms:modified xsi:type="dcterms:W3CDTF">2021-11-10T09:06:16Z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