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63" r:id="rId6"/>
    <p:sldId id="257" r:id="rId7"/>
    <p:sldId id="292" r:id="rId8"/>
    <p:sldId id="349" r:id="rId9"/>
    <p:sldId id="350" r:id="rId10"/>
    <p:sldId id="351" r:id="rId11"/>
    <p:sldId id="355" r:id="rId12"/>
    <p:sldId id="356" r:id="rId13"/>
    <p:sldId id="357" r:id="rId14"/>
    <p:sldId id="361" r:id="rId15"/>
    <p:sldId id="362" r:id="rId16"/>
    <p:sldId id="363" r:id="rId17"/>
    <p:sldId id="358" r:id="rId18"/>
    <p:sldId id="359" r:id="rId19"/>
    <p:sldId id="360" r:id="rId20"/>
    <p:sldId id="352" r:id="rId21"/>
    <p:sldId id="353" r:id="rId22"/>
    <p:sldId id="354" r:id="rId23"/>
    <p:sldId id="364" r:id="rId24"/>
    <p:sldId id="365" r:id="rId25"/>
    <p:sldId id="366" r:id="rId26"/>
    <p:sldId id="325" r:id="rId27"/>
  </p:sldIdLst>
  <p:sldSz cx="9144000" cy="5143500" type="screen16x9"/>
  <p:notesSz cx="6858000" cy="9144000"/>
  <p:embeddedFontLst>
    <p:embeddedFont>
      <p:font typeface="Hammersmith One" panose="020B0604020202020204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Ubuntu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4EA0EC-2D91-4FE9-8BDC-75A44B4BB39A}">
  <a:tblStyle styleId="{DE4EA0EC-2D91-4FE9-8BDC-75A44B4BB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443867-4784-40BD-95FB-91FBB481B3E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D04DD8-599A-4828-8327-87E5F1AD3FB4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5710FA-05C0-4B2A-85DC-5F83288B92D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1076F8-8BF7-40EE-AA09-2D8D0F72514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2459E9-2731-4DAC-8507-930AF23BBAEA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8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6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4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5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5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51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10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36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9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8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11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145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34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5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645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19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19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6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7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5" r:id="rId6"/>
    <p:sldLayoutId id="2147483677" r:id="rId7"/>
    <p:sldLayoutId id="2147483685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2230424"/>
            <a:ext cx="6577800" cy="682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</a:rPr>
              <a:t>Homework – Predicate Logic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2913076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Ilie Oana-Andreea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Group 913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" grpId="0"/>
      <p:bldP spid="132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T, U is evaluated as True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 model of U.</a:t>
            </a: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1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04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C05C2-2F54-4C83-9879-CAA328D14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339" y="2212099"/>
            <a:ext cx="11157459" cy="17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F2358-04C9-43D6-8FE8-31A983CF0A6A}"/>
              </a:ext>
            </a:extLst>
          </p:cNvPr>
          <p:cNvSpPr txBox="1"/>
          <p:nvPr/>
        </p:nvSpPr>
        <p:spPr>
          <a:xfrm>
            <a:off x="866274" y="12615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 =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CBD53-FCC4-4CB9-BA44-92C1D25A28E8}"/>
              </a:ext>
            </a:extLst>
          </p:cNvPr>
          <p:cNvSpPr txBox="1"/>
          <p:nvPr/>
        </p:nvSpPr>
        <p:spPr>
          <a:xfrm>
            <a:off x="1395663" y="1255985"/>
            <a:ext cx="23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(∀x)(A(x) → B(x))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7E576-6072-4450-9B36-2DD7775C0548}"/>
              </a:ext>
            </a:extLst>
          </p:cNvPr>
          <p:cNvSpPr txBox="1"/>
          <p:nvPr/>
        </p:nvSpPr>
        <p:spPr>
          <a:xfrm>
            <a:off x="3581972" y="1245925"/>
            <a:ext cx="5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0625-6C16-4A99-B61D-F52F8D8714F0}"/>
              </a:ext>
            </a:extLst>
          </p:cNvPr>
          <p:cNvSpPr txBox="1"/>
          <p:nvPr/>
        </p:nvSpPr>
        <p:spPr>
          <a:xfrm>
            <a:off x="3839796" y="1255985"/>
            <a:ext cx="23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(∃x)(B(x) ∧ ¬A(x))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9A916-F3E5-4AE2-A8FE-46DE8B4DAF3A}"/>
              </a:ext>
            </a:extLst>
          </p:cNvPr>
          <p:cNvSpPr txBox="1"/>
          <p:nvPr/>
        </p:nvSpPr>
        <p:spPr>
          <a:xfrm>
            <a:off x="866273" y="1663768"/>
            <a:ext cx="11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U) =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DE393-ABE8-499C-8832-F0EA55B4AEBC}"/>
              </a:ext>
            </a:extLst>
          </p:cNvPr>
          <p:cNvSpPr txBox="1"/>
          <p:nvPr/>
        </p:nvSpPr>
        <p:spPr>
          <a:xfrm>
            <a:off x="1803884" y="1658156"/>
            <a:ext cx="260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(∀x)(A(x) → B(x))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A4B7C-FCA5-4C56-8721-6C656EA0D9C9}"/>
              </a:ext>
            </a:extLst>
          </p:cNvPr>
          <p:cNvSpPr txBox="1"/>
          <p:nvPr/>
        </p:nvSpPr>
        <p:spPr>
          <a:xfrm>
            <a:off x="4159057" y="1652544"/>
            <a:ext cx="5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17840-35E7-46FC-AD67-28962E0FC6A6}"/>
              </a:ext>
            </a:extLst>
          </p:cNvPr>
          <p:cNvSpPr txBox="1"/>
          <p:nvPr/>
        </p:nvSpPr>
        <p:spPr>
          <a:xfrm>
            <a:off x="4434491" y="1668217"/>
            <a:ext cx="266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(∃x)(B(x) ∧ ¬A(x))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43B8A-23F2-4BE1-A0E0-2AE0DA129334}"/>
              </a:ext>
            </a:extLst>
          </p:cNvPr>
          <p:cNvSpPr txBox="1"/>
          <p:nvPr/>
        </p:nvSpPr>
        <p:spPr>
          <a:xfrm>
            <a:off x="866273" y="2086060"/>
            <a:ext cx="109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I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(U) =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6C09A-F71B-4E05-B948-EB8F8C5F4AE7}"/>
              </a:ext>
            </a:extLst>
          </p:cNvPr>
          <p:cNvSpPr txBox="1"/>
          <p:nvPr/>
        </p:nvSpPr>
        <p:spPr>
          <a:xfrm>
            <a:off x="1779393" y="2083529"/>
            <a:ext cx="530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(∀ x)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(x is prime → x is an odd number)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518A2-1918-450F-BEC7-860F08A3FEC4}"/>
              </a:ext>
            </a:extLst>
          </p:cNvPr>
          <p:cNvSpPr txBox="1"/>
          <p:nvPr/>
        </p:nvSpPr>
        <p:spPr>
          <a:xfrm>
            <a:off x="6886362" y="2079184"/>
            <a:ext cx="5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CD74D-B4A0-401F-A8BF-76B375B21BE6}"/>
              </a:ext>
            </a:extLst>
          </p:cNvPr>
          <p:cNvSpPr txBox="1"/>
          <p:nvPr/>
        </p:nvSpPr>
        <p:spPr>
          <a:xfrm>
            <a:off x="2588508" y="2491416"/>
            <a:ext cx="559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(x is an odd number ∧ x is not prime)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8ED9F-7317-4969-8995-FF66CC34DBED}"/>
              </a:ext>
            </a:extLst>
          </p:cNvPr>
          <p:cNvSpPr txBox="1"/>
          <p:nvPr/>
        </p:nvSpPr>
        <p:spPr>
          <a:xfrm>
            <a:off x="844793" y="2959957"/>
            <a:ext cx="109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I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(U) =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7673E-1D88-4100-9ADF-D977EFA9E2A4}"/>
              </a:ext>
            </a:extLst>
          </p:cNvPr>
          <p:cNvSpPr txBox="1"/>
          <p:nvPr/>
        </p:nvSpPr>
        <p:spPr>
          <a:xfrm>
            <a:off x="1757913" y="2957426"/>
            <a:ext cx="4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4B070-496A-45F2-A5DE-600F555F0C92}"/>
              </a:ext>
            </a:extLst>
          </p:cNvPr>
          <p:cNvSpPr txBox="1"/>
          <p:nvPr/>
        </p:nvSpPr>
        <p:spPr>
          <a:xfrm>
            <a:off x="1939257" y="2957426"/>
            <a:ext cx="5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284F8-B178-49C9-ABE8-5C75A692DCBA}"/>
              </a:ext>
            </a:extLst>
          </p:cNvPr>
          <p:cNvSpPr txBox="1"/>
          <p:nvPr/>
        </p:nvSpPr>
        <p:spPr>
          <a:xfrm>
            <a:off x="2165899" y="2960772"/>
            <a:ext cx="52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9E4A5-905F-4ADA-87B8-733ED61639A0}"/>
              </a:ext>
            </a:extLst>
          </p:cNvPr>
          <p:cNvSpPr txBox="1"/>
          <p:nvPr/>
        </p:nvSpPr>
        <p:spPr>
          <a:xfrm>
            <a:off x="866273" y="3359102"/>
            <a:ext cx="109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I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cs typeface="Arial"/>
                <a:sym typeface="Manjari"/>
              </a:rPr>
              <a:t>(U) =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76FD9-1B7C-4EA8-AE79-D0D5B6BEF706}"/>
              </a:ext>
            </a:extLst>
          </p:cNvPr>
          <p:cNvSpPr txBox="1"/>
          <p:nvPr/>
        </p:nvSpPr>
        <p:spPr>
          <a:xfrm>
            <a:off x="1779393" y="3356571"/>
            <a:ext cx="40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A4DEA5-6568-4D88-99A8-E9FBB8A74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18"/>
          <a:stretch/>
        </p:blipFill>
        <p:spPr>
          <a:xfrm>
            <a:off x="3239719" y="3206246"/>
            <a:ext cx="5462493" cy="15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F, U is evaluated as False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an anti-model of U.</a:t>
            </a: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2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06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7F89FB-5D8D-4D49-B3C0-E2D39608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46" y="2255298"/>
            <a:ext cx="10888433" cy="17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DFABE-3205-4293-BBCB-805519E5DA8E}"/>
              </a:ext>
            </a:extLst>
          </p:cNvPr>
          <p:cNvSpPr txBox="1"/>
          <p:nvPr/>
        </p:nvSpPr>
        <p:spPr>
          <a:xfrm>
            <a:off x="843071" y="1149785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 =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F2021-7D4F-4C04-A957-6F0784C8786F}"/>
              </a:ext>
            </a:extLst>
          </p:cNvPr>
          <p:cNvSpPr txBox="1"/>
          <p:nvPr/>
        </p:nvSpPr>
        <p:spPr>
          <a:xfrm>
            <a:off x="1300271" y="1149785"/>
            <a:ext cx="379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((∀x)A(x) → (∃x)B(x))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3CC97-6718-44A6-AAA9-D39B9E0BEFD8}"/>
              </a:ext>
            </a:extLst>
          </p:cNvPr>
          <p:cNvSpPr txBox="1"/>
          <p:nvPr/>
        </p:nvSpPr>
        <p:spPr>
          <a:xfrm>
            <a:off x="3789090" y="1149784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447B-D4D6-4FB6-9472-C9412684CD14}"/>
              </a:ext>
            </a:extLst>
          </p:cNvPr>
          <p:cNvSpPr txBox="1"/>
          <p:nvPr/>
        </p:nvSpPr>
        <p:spPr>
          <a:xfrm>
            <a:off x="4139724" y="1149784"/>
            <a:ext cx="2557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((∃x)A(x) → (∀x)B(x))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B609-29D7-42FE-81AC-FA6DDED2BF63}"/>
              </a:ext>
            </a:extLst>
          </p:cNvPr>
          <p:cNvSpPr txBox="1"/>
          <p:nvPr/>
        </p:nvSpPr>
        <p:spPr>
          <a:xfrm>
            <a:off x="843071" y="1522448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26CF-D5D5-48F2-9EF4-0992E0F33B73}"/>
              </a:ext>
            </a:extLst>
          </p:cNvPr>
          <p:cNvSpPr txBox="1"/>
          <p:nvPr/>
        </p:nvSpPr>
        <p:spPr>
          <a:xfrm>
            <a:off x="1702470" y="1522447"/>
            <a:ext cx="2846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I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((∀x)A(x) → (∃x)B(x))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8E585-3951-492D-AB2A-53C8254B0A1A}"/>
              </a:ext>
            </a:extLst>
          </p:cNvPr>
          <p:cNvSpPr txBox="1"/>
          <p:nvPr/>
        </p:nvSpPr>
        <p:spPr>
          <a:xfrm>
            <a:off x="4737866" y="1522445"/>
            <a:ext cx="2846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((∃x)A(x) → (∀x)B(x))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FA833-FEBF-4ACE-84A8-EC95E998415C}"/>
              </a:ext>
            </a:extLst>
          </p:cNvPr>
          <p:cNvSpPr txBox="1"/>
          <p:nvPr/>
        </p:nvSpPr>
        <p:spPr>
          <a:xfrm>
            <a:off x="861128" y="1879331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34A17-488D-4825-834C-6C8BD4E6D621}"/>
              </a:ext>
            </a:extLst>
          </p:cNvPr>
          <p:cNvSpPr txBox="1"/>
          <p:nvPr/>
        </p:nvSpPr>
        <p:spPr>
          <a:xfrm>
            <a:off x="1697322" y="1881167"/>
            <a:ext cx="1643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 ((∀x)(A(x))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7A170-CEA4-4088-8F5D-AE41C0752B32}"/>
              </a:ext>
            </a:extLst>
          </p:cNvPr>
          <p:cNvSpPr txBox="1"/>
          <p:nvPr/>
        </p:nvSpPr>
        <p:spPr>
          <a:xfrm>
            <a:off x="4390314" y="1514557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B51F-4BCB-4A46-BE22-584C0D76D1D7}"/>
              </a:ext>
            </a:extLst>
          </p:cNvPr>
          <p:cNvSpPr txBox="1"/>
          <p:nvPr/>
        </p:nvSpPr>
        <p:spPr>
          <a:xfrm>
            <a:off x="3232209" y="1879331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701E9-F06F-472F-ACFB-3807895DC57B}"/>
              </a:ext>
            </a:extLst>
          </p:cNvPr>
          <p:cNvSpPr txBox="1"/>
          <p:nvPr/>
        </p:nvSpPr>
        <p:spPr>
          <a:xfrm>
            <a:off x="3557061" y="1881166"/>
            <a:ext cx="1725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 ((∃x)B(x))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82C46-0708-41B5-A466-48A3A68BEA42}"/>
              </a:ext>
            </a:extLst>
          </p:cNvPr>
          <p:cNvSpPr txBox="1"/>
          <p:nvPr/>
        </p:nvSpPr>
        <p:spPr>
          <a:xfrm>
            <a:off x="4952725" y="1881166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102E1-FC9A-4C58-8A9D-BEB4F269E118}"/>
              </a:ext>
            </a:extLst>
          </p:cNvPr>
          <p:cNvSpPr txBox="1"/>
          <p:nvPr/>
        </p:nvSpPr>
        <p:spPr>
          <a:xfrm>
            <a:off x="5262109" y="1881165"/>
            <a:ext cx="1725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I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((∃x)A(x))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3B566-475C-4740-AAD0-7F985980CFFC}"/>
              </a:ext>
            </a:extLst>
          </p:cNvPr>
          <p:cNvSpPr txBox="1"/>
          <p:nvPr/>
        </p:nvSpPr>
        <p:spPr>
          <a:xfrm>
            <a:off x="6657772" y="1881165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B8346-8BD1-4E5D-A45A-3750A1841B21}"/>
              </a:ext>
            </a:extLst>
          </p:cNvPr>
          <p:cNvSpPr txBox="1"/>
          <p:nvPr/>
        </p:nvSpPr>
        <p:spPr>
          <a:xfrm>
            <a:off x="5988304" y="2240918"/>
            <a:ext cx="1598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 ((∀x)B(x))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50783-8382-41F4-8D48-B38835708567}"/>
              </a:ext>
            </a:extLst>
          </p:cNvPr>
          <p:cNvSpPr txBox="1"/>
          <p:nvPr/>
        </p:nvSpPr>
        <p:spPr>
          <a:xfrm>
            <a:off x="858550" y="2563559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41BE7-0B62-477F-B8D3-D2E11FA291FD}"/>
              </a:ext>
            </a:extLst>
          </p:cNvPr>
          <p:cNvSpPr txBox="1"/>
          <p:nvPr/>
        </p:nvSpPr>
        <p:spPr>
          <a:xfrm>
            <a:off x="1697322" y="2597223"/>
            <a:ext cx="4413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(∀x)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(the person x lives in a city)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40163-85C8-44FF-BDE7-FCAC9F4C12AF}"/>
              </a:ext>
            </a:extLst>
          </p:cNvPr>
          <p:cNvSpPr txBox="1"/>
          <p:nvPr/>
        </p:nvSpPr>
        <p:spPr>
          <a:xfrm>
            <a:off x="5356670" y="2596643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FEDB8-F0F6-4B45-BE22-FEC13184BE9E}"/>
              </a:ext>
            </a:extLst>
          </p:cNvPr>
          <p:cNvSpPr txBox="1"/>
          <p:nvPr/>
        </p:nvSpPr>
        <p:spPr>
          <a:xfrm>
            <a:off x="5468725" y="2597223"/>
            <a:ext cx="3317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(∃x)(the person x has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014EE-7A18-4861-867E-9119EFD28830}"/>
              </a:ext>
            </a:extLst>
          </p:cNvPr>
          <p:cNvSpPr txBox="1"/>
          <p:nvPr/>
        </p:nvSpPr>
        <p:spPr>
          <a:xfrm>
            <a:off x="2370620" y="2964352"/>
            <a:ext cx="480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D3E2C-6610-4FE0-A846-9A6A35B744D1}"/>
              </a:ext>
            </a:extLst>
          </p:cNvPr>
          <p:cNvSpPr txBox="1"/>
          <p:nvPr/>
        </p:nvSpPr>
        <p:spPr>
          <a:xfrm>
            <a:off x="2654640" y="2964351"/>
            <a:ext cx="375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(∃x)(the person x lives in a city)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9F1CD-9930-4072-AB77-14E9BF2B4566}"/>
              </a:ext>
            </a:extLst>
          </p:cNvPr>
          <p:cNvSpPr txBox="1"/>
          <p:nvPr/>
        </p:nvSpPr>
        <p:spPr>
          <a:xfrm>
            <a:off x="6203676" y="2964350"/>
            <a:ext cx="46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8EAEA3-444C-4243-A115-AD3D585AC7CC}"/>
              </a:ext>
            </a:extLst>
          </p:cNvPr>
          <p:cNvSpPr txBox="1"/>
          <p:nvPr/>
        </p:nvSpPr>
        <p:spPr>
          <a:xfrm>
            <a:off x="6462575" y="2964349"/>
            <a:ext cx="2044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(∀x)(the person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9595A-0E42-4615-95EA-D7EB303289DE}"/>
              </a:ext>
            </a:extLst>
          </p:cNvPr>
          <p:cNvSpPr txBox="1"/>
          <p:nvPr/>
        </p:nvSpPr>
        <p:spPr>
          <a:xfrm>
            <a:off x="1689546" y="2965584"/>
            <a:ext cx="870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cs typeface="Arial"/>
                <a:sym typeface="Manjari"/>
              </a:rPr>
              <a:t>a job)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D5962-2A67-4E46-945E-B6F480C01C93}"/>
              </a:ext>
            </a:extLst>
          </p:cNvPr>
          <p:cNvSpPr txBox="1"/>
          <p:nvPr/>
        </p:nvSpPr>
        <p:spPr>
          <a:xfrm>
            <a:off x="1536543" y="3332341"/>
            <a:ext cx="2454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x has a job)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FC5A8-10BF-44F3-96E9-D6E7E2F2994E}"/>
              </a:ext>
            </a:extLst>
          </p:cNvPr>
          <p:cNvSpPr txBox="1"/>
          <p:nvPr/>
        </p:nvSpPr>
        <p:spPr>
          <a:xfrm>
            <a:off x="846997" y="3700303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C20F75-3180-49B4-AD38-9535635275C4}"/>
              </a:ext>
            </a:extLst>
          </p:cNvPr>
          <p:cNvSpPr txBox="1"/>
          <p:nvPr/>
        </p:nvSpPr>
        <p:spPr>
          <a:xfrm>
            <a:off x="1683191" y="3702139"/>
            <a:ext cx="24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A704A-0695-4784-B3DF-012519994D7D}"/>
              </a:ext>
            </a:extLst>
          </p:cNvPr>
          <p:cNvSpPr txBox="1"/>
          <p:nvPr/>
        </p:nvSpPr>
        <p:spPr>
          <a:xfrm>
            <a:off x="1903188" y="3693451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CC3907-EA12-429D-ABA0-561D3E537589}"/>
              </a:ext>
            </a:extLst>
          </p:cNvPr>
          <p:cNvSpPr txBox="1"/>
          <p:nvPr/>
        </p:nvSpPr>
        <p:spPr>
          <a:xfrm>
            <a:off x="2214320" y="3695303"/>
            <a:ext cx="342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967964-57C1-4A42-ADC4-B1F6150165B3}"/>
              </a:ext>
            </a:extLst>
          </p:cNvPr>
          <p:cNvSpPr txBox="1"/>
          <p:nvPr/>
        </p:nvSpPr>
        <p:spPr>
          <a:xfrm>
            <a:off x="2438613" y="3688365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49B94D-9747-4DD8-9916-0E5F76E713FD}"/>
              </a:ext>
            </a:extLst>
          </p:cNvPr>
          <p:cNvSpPr txBox="1"/>
          <p:nvPr/>
        </p:nvSpPr>
        <p:spPr>
          <a:xfrm>
            <a:off x="2745409" y="3702137"/>
            <a:ext cx="404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4D7513-3FF3-46BA-A61D-2E9B9CF1EAD3}"/>
              </a:ext>
            </a:extLst>
          </p:cNvPr>
          <p:cNvSpPr txBox="1"/>
          <p:nvPr/>
        </p:nvSpPr>
        <p:spPr>
          <a:xfrm>
            <a:off x="2958557" y="3685735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D7AFB-645E-47B1-96F4-A7619A88853C}"/>
              </a:ext>
            </a:extLst>
          </p:cNvPr>
          <p:cNvSpPr txBox="1"/>
          <p:nvPr/>
        </p:nvSpPr>
        <p:spPr>
          <a:xfrm>
            <a:off x="3288566" y="3706467"/>
            <a:ext cx="29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1CE81-709B-4A92-93DB-2898F0BBE3F8}"/>
              </a:ext>
            </a:extLst>
          </p:cNvPr>
          <p:cNvSpPr txBox="1"/>
          <p:nvPr/>
        </p:nvSpPr>
        <p:spPr>
          <a:xfrm>
            <a:off x="846997" y="4038198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C086E4-3199-4795-AC5A-CDF8463D4272}"/>
              </a:ext>
            </a:extLst>
          </p:cNvPr>
          <p:cNvSpPr txBox="1"/>
          <p:nvPr/>
        </p:nvSpPr>
        <p:spPr>
          <a:xfrm>
            <a:off x="1683191" y="4040034"/>
            <a:ext cx="24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0474B"/>
                </a:solidFill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2C864-A1A1-418E-A9FD-B5DE05B303F4}"/>
              </a:ext>
            </a:extLst>
          </p:cNvPr>
          <p:cNvSpPr txBox="1"/>
          <p:nvPr/>
        </p:nvSpPr>
        <p:spPr>
          <a:xfrm>
            <a:off x="1903188" y="4031346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6FC264-A555-4D24-8B28-998EEBF2C1C8}"/>
              </a:ext>
            </a:extLst>
          </p:cNvPr>
          <p:cNvSpPr txBox="1"/>
          <p:nvPr/>
        </p:nvSpPr>
        <p:spPr>
          <a:xfrm>
            <a:off x="2214320" y="4033198"/>
            <a:ext cx="342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9D50E-6392-4D4C-8DB6-2CDF42FFEBA8}"/>
              </a:ext>
            </a:extLst>
          </p:cNvPr>
          <p:cNvSpPr txBox="1"/>
          <p:nvPr/>
        </p:nvSpPr>
        <p:spPr>
          <a:xfrm>
            <a:off x="2438613" y="4026260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BEB42-88FF-4984-A170-92CAFD097B16}"/>
              </a:ext>
            </a:extLst>
          </p:cNvPr>
          <p:cNvSpPr txBox="1"/>
          <p:nvPr/>
        </p:nvSpPr>
        <p:spPr>
          <a:xfrm>
            <a:off x="2745409" y="4040032"/>
            <a:ext cx="404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0474B"/>
                </a:solidFill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03F65F-3BE0-400B-9885-7D607A4AC84E}"/>
              </a:ext>
            </a:extLst>
          </p:cNvPr>
          <p:cNvSpPr txBox="1"/>
          <p:nvPr/>
        </p:nvSpPr>
        <p:spPr>
          <a:xfrm>
            <a:off x="858550" y="4377037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6906C-E131-4AF6-8E7F-9B64756A7DCD}"/>
              </a:ext>
            </a:extLst>
          </p:cNvPr>
          <p:cNvSpPr txBox="1"/>
          <p:nvPr/>
        </p:nvSpPr>
        <p:spPr>
          <a:xfrm>
            <a:off x="1694744" y="4378873"/>
            <a:ext cx="24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0474B"/>
                </a:solidFill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947161-ACC6-40EF-A718-B79CF53358AA}"/>
              </a:ext>
            </a:extLst>
          </p:cNvPr>
          <p:cNvSpPr txBox="1"/>
          <p:nvPr/>
        </p:nvSpPr>
        <p:spPr>
          <a:xfrm>
            <a:off x="1914741" y="4370185"/>
            <a:ext cx="660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F95B20-34B9-45AE-9083-F1AA92D5BC89}"/>
              </a:ext>
            </a:extLst>
          </p:cNvPr>
          <p:cNvSpPr txBox="1"/>
          <p:nvPr/>
        </p:nvSpPr>
        <p:spPr>
          <a:xfrm>
            <a:off x="2225873" y="4372037"/>
            <a:ext cx="3428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0474B"/>
                </a:solidFill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F7680-33A8-4C64-BBCB-B578B66B01F2}"/>
              </a:ext>
            </a:extLst>
          </p:cNvPr>
          <p:cNvSpPr txBox="1"/>
          <p:nvPr/>
        </p:nvSpPr>
        <p:spPr>
          <a:xfrm>
            <a:off x="858550" y="4687046"/>
            <a:ext cx="1069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2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FBB7CA-3F74-418F-AB40-E3F14EADB551}"/>
              </a:ext>
            </a:extLst>
          </p:cNvPr>
          <p:cNvSpPr txBox="1"/>
          <p:nvPr/>
        </p:nvSpPr>
        <p:spPr>
          <a:xfrm>
            <a:off x="1694744" y="4688882"/>
            <a:ext cx="240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0474B"/>
                </a:solidFill>
                <a:latin typeface="Manjari"/>
                <a:sym typeface="Manjari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  <p:bldP spid="8" grpId="0"/>
      <p:bldP spid="9" grpId="0"/>
      <p:bldP spid="12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F, U is evaluated as False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an anti-model of U.</a:t>
            </a: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4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07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474E1-9EDA-484F-9539-6C327560C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187" y="2195149"/>
            <a:ext cx="12847305" cy="18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41" grpId="0"/>
      <p:bldP spid="1346" grpId="0" build="p"/>
      <p:bldP spid="13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7AA47-A585-4B46-857B-0C01FA983670}"/>
              </a:ext>
            </a:extLst>
          </p:cNvPr>
          <p:cNvSpPr txBox="1"/>
          <p:nvPr/>
        </p:nvSpPr>
        <p:spPr>
          <a:xfrm>
            <a:off x="864704" y="120407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 =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8307E-E15D-4DEF-AD68-A2E39ABF6DDD}"/>
              </a:ext>
            </a:extLst>
          </p:cNvPr>
          <p:cNvSpPr txBox="1"/>
          <p:nvPr/>
        </p:nvSpPr>
        <p:spPr>
          <a:xfrm>
            <a:off x="1381539" y="1204074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(∃x)A(x) ∧ (∃x)B(x)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8B3DB-9F3F-4639-92E5-657AE85A10BF}"/>
              </a:ext>
            </a:extLst>
          </p:cNvPr>
          <p:cNvSpPr txBox="1"/>
          <p:nvPr/>
        </p:nvSpPr>
        <p:spPr>
          <a:xfrm>
            <a:off x="3754507" y="120407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35FA-F80D-4BC7-9E8E-E4FF809A3C96}"/>
              </a:ext>
            </a:extLst>
          </p:cNvPr>
          <p:cNvSpPr txBox="1"/>
          <p:nvPr/>
        </p:nvSpPr>
        <p:spPr>
          <a:xfrm>
            <a:off x="4174438" y="1204073"/>
            <a:ext cx="225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(∀ x)(A(x) ∧ B(x))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AAA24-A517-4A10-AD63-A5262129F3CB}"/>
              </a:ext>
            </a:extLst>
          </p:cNvPr>
          <p:cNvSpPr txBox="1"/>
          <p:nvPr/>
        </p:nvSpPr>
        <p:spPr>
          <a:xfrm>
            <a:off x="1779106" y="1620591"/>
            <a:ext cx="311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 ((∃x)A(x) ∧ (∃x)B(x))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6B135-DCF2-4739-8678-76DAEE49845C}"/>
              </a:ext>
            </a:extLst>
          </p:cNvPr>
          <p:cNvSpPr txBox="1"/>
          <p:nvPr/>
        </p:nvSpPr>
        <p:spPr>
          <a:xfrm>
            <a:off x="4596850" y="1620589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9EAEB-5D0D-4BB2-B1AA-0BB755BDD53C}"/>
              </a:ext>
            </a:extLst>
          </p:cNvPr>
          <p:cNvSpPr txBox="1"/>
          <p:nvPr/>
        </p:nvSpPr>
        <p:spPr>
          <a:xfrm>
            <a:off x="4928629" y="1620589"/>
            <a:ext cx="300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 ((∀ x)(A(x) ∧ B(x)))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C36A9-4E79-4F53-8812-E79D5D66FCBE}"/>
              </a:ext>
            </a:extLst>
          </p:cNvPr>
          <p:cNvSpPr txBox="1"/>
          <p:nvPr/>
        </p:nvSpPr>
        <p:spPr>
          <a:xfrm>
            <a:off x="864704" y="1621018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A8B4B-77AF-4EE0-B172-B5A4851F109D}"/>
              </a:ext>
            </a:extLst>
          </p:cNvPr>
          <p:cNvSpPr txBox="1"/>
          <p:nvPr/>
        </p:nvSpPr>
        <p:spPr>
          <a:xfrm>
            <a:off x="864704" y="1994236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14D3C-1A00-4D0B-8C85-3A2A5FAD82C3}"/>
              </a:ext>
            </a:extLst>
          </p:cNvPr>
          <p:cNvSpPr txBox="1"/>
          <p:nvPr/>
        </p:nvSpPr>
        <p:spPr>
          <a:xfrm>
            <a:off x="1777925" y="2022601"/>
            <a:ext cx="170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 ((∃x)A(x))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2CD06-612F-41A3-9567-63772AD3D093}"/>
              </a:ext>
            </a:extLst>
          </p:cNvPr>
          <p:cNvSpPr txBox="1"/>
          <p:nvPr/>
        </p:nvSpPr>
        <p:spPr>
          <a:xfrm>
            <a:off x="3328433" y="2022601"/>
            <a:ext cx="39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D3EB-F8DB-4E34-9A30-B18E9B678C2E}"/>
              </a:ext>
            </a:extLst>
          </p:cNvPr>
          <p:cNvSpPr txBox="1"/>
          <p:nvPr/>
        </p:nvSpPr>
        <p:spPr>
          <a:xfrm>
            <a:off x="3585655" y="2028259"/>
            <a:ext cx="18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 ((∃x)(B(x)))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0312F-EDF4-412B-A409-DA5E3843583C}"/>
              </a:ext>
            </a:extLst>
          </p:cNvPr>
          <p:cNvSpPr txBox="1"/>
          <p:nvPr/>
        </p:nvSpPr>
        <p:spPr>
          <a:xfrm>
            <a:off x="5269873" y="2033917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753B8-3595-421A-B0F6-8FD9DDFD3A07}"/>
              </a:ext>
            </a:extLst>
          </p:cNvPr>
          <p:cNvSpPr txBox="1"/>
          <p:nvPr/>
        </p:nvSpPr>
        <p:spPr>
          <a:xfrm>
            <a:off x="5576678" y="2018996"/>
            <a:ext cx="300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 ((∀ x)(A(x) ∧ B(x)))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50A2-E64B-4BB0-830F-7FC3AFA23802}"/>
              </a:ext>
            </a:extLst>
          </p:cNvPr>
          <p:cNvSpPr txBox="1"/>
          <p:nvPr/>
        </p:nvSpPr>
        <p:spPr>
          <a:xfrm>
            <a:off x="864704" y="2407147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2671A-DA09-4B6E-842A-23BD1D02D1E7}"/>
              </a:ext>
            </a:extLst>
          </p:cNvPr>
          <p:cNvSpPr txBox="1"/>
          <p:nvPr/>
        </p:nvSpPr>
        <p:spPr>
          <a:xfrm>
            <a:off x="1777925" y="2435512"/>
            <a:ext cx="4195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(x is a perfect square)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0CEC8-065F-4A31-B867-510094DC32FE}"/>
              </a:ext>
            </a:extLst>
          </p:cNvPr>
          <p:cNvSpPr txBox="1"/>
          <p:nvPr/>
        </p:nvSpPr>
        <p:spPr>
          <a:xfrm>
            <a:off x="5349070" y="2444774"/>
            <a:ext cx="34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83ABC-0CB2-4181-A3AC-3FDD37DD13B7}"/>
              </a:ext>
            </a:extLst>
          </p:cNvPr>
          <p:cNvSpPr txBox="1"/>
          <p:nvPr/>
        </p:nvSpPr>
        <p:spPr>
          <a:xfrm>
            <a:off x="5636091" y="2444932"/>
            <a:ext cx="257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(x is divisible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775C2-D47D-420A-B841-2CCE39750F5E}"/>
              </a:ext>
            </a:extLst>
          </p:cNvPr>
          <p:cNvSpPr txBox="1"/>
          <p:nvPr/>
        </p:nvSpPr>
        <p:spPr>
          <a:xfrm>
            <a:off x="1727756" y="285704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19132-919F-460F-B28C-A0E02D9CF92E}"/>
              </a:ext>
            </a:extLst>
          </p:cNvPr>
          <p:cNvSpPr txBox="1"/>
          <p:nvPr/>
        </p:nvSpPr>
        <p:spPr>
          <a:xfrm>
            <a:off x="2047167" y="2862766"/>
            <a:ext cx="644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(∀ x)(x is a perfect square ∧ x is divisible by 10)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3F700F-A4B3-40A0-AD44-8F7C54F289C2}"/>
              </a:ext>
            </a:extLst>
          </p:cNvPr>
          <p:cNvSpPr txBox="1"/>
          <p:nvPr/>
        </p:nvSpPr>
        <p:spPr>
          <a:xfrm>
            <a:off x="902808" y="2857044"/>
            <a:ext cx="99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cs typeface="Arial"/>
                <a:sym typeface="Manjari"/>
              </a:rPr>
              <a:t>by 10)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F6AF7-72C8-4B32-9889-5B16F6A20146}"/>
              </a:ext>
            </a:extLst>
          </p:cNvPr>
          <p:cNvSpPr txBox="1"/>
          <p:nvPr/>
        </p:nvSpPr>
        <p:spPr>
          <a:xfrm>
            <a:off x="902808" y="3270587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5D35C-BD6B-4F7A-9751-E87F103CE732}"/>
              </a:ext>
            </a:extLst>
          </p:cNvPr>
          <p:cNvSpPr txBox="1"/>
          <p:nvPr/>
        </p:nvSpPr>
        <p:spPr>
          <a:xfrm>
            <a:off x="1816029" y="3298952"/>
            <a:ext cx="39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00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46B32-78FA-4CA4-A700-BD512C88CD67}"/>
              </a:ext>
            </a:extLst>
          </p:cNvPr>
          <p:cNvSpPr txBox="1"/>
          <p:nvPr/>
        </p:nvSpPr>
        <p:spPr>
          <a:xfrm>
            <a:off x="2063793" y="3299046"/>
            <a:ext cx="39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0B60F-AB86-4B41-BDF4-9343F14B1B5B}"/>
              </a:ext>
            </a:extLst>
          </p:cNvPr>
          <p:cNvSpPr txBox="1"/>
          <p:nvPr/>
        </p:nvSpPr>
        <p:spPr>
          <a:xfrm>
            <a:off x="2360927" y="3295347"/>
            <a:ext cx="32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00FF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2B9E3A-E9CB-45D4-8B36-D7ACEE9246FF}"/>
              </a:ext>
            </a:extLst>
          </p:cNvPr>
          <p:cNvSpPr txBox="1"/>
          <p:nvPr/>
        </p:nvSpPr>
        <p:spPr>
          <a:xfrm>
            <a:off x="3033101" y="3295347"/>
            <a:ext cx="37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3F14D-65A1-4AC4-85F5-59087B160BCF}"/>
              </a:ext>
            </a:extLst>
          </p:cNvPr>
          <p:cNvSpPr txBox="1"/>
          <p:nvPr/>
        </p:nvSpPr>
        <p:spPr>
          <a:xfrm>
            <a:off x="2640977" y="3298952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D7B1-1F17-48D8-96B2-AC6EE3792C6F}"/>
              </a:ext>
            </a:extLst>
          </p:cNvPr>
          <p:cNvSpPr txBox="1"/>
          <p:nvPr/>
        </p:nvSpPr>
        <p:spPr>
          <a:xfrm>
            <a:off x="902808" y="3740098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6F4972-F05C-424E-9D30-D8961D0C58F8}"/>
              </a:ext>
            </a:extLst>
          </p:cNvPr>
          <p:cNvSpPr txBox="1"/>
          <p:nvPr/>
        </p:nvSpPr>
        <p:spPr>
          <a:xfrm>
            <a:off x="1816029" y="3768463"/>
            <a:ext cx="39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CC9CBC-B978-4FC9-8EA2-A60EE3CBD13F}"/>
              </a:ext>
            </a:extLst>
          </p:cNvPr>
          <p:cNvSpPr txBox="1"/>
          <p:nvPr/>
        </p:nvSpPr>
        <p:spPr>
          <a:xfrm>
            <a:off x="2415373" y="3768462"/>
            <a:ext cx="37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87059-020D-44F0-A5A2-1D762C4853A6}"/>
              </a:ext>
            </a:extLst>
          </p:cNvPr>
          <p:cNvSpPr txBox="1"/>
          <p:nvPr/>
        </p:nvSpPr>
        <p:spPr>
          <a:xfrm>
            <a:off x="2044342" y="375703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7B775B-AF9E-4B5A-AE96-4F13F5B624A8}"/>
              </a:ext>
            </a:extLst>
          </p:cNvPr>
          <p:cNvSpPr txBox="1"/>
          <p:nvPr/>
        </p:nvSpPr>
        <p:spPr>
          <a:xfrm>
            <a:off x="902808" y="4150349"/>
            <a:ext cx="10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3A7D9C-D610-41E4-AF86-A9A1F30F49C3}"/>
              </a:ext>
            </a:extLst>
          </p:cNvPr>
          <p:cNvSpPr txBox="1"/>
          <p:nvPr/>
        </p:nvSpPr>
        <p:spPr>
          <a:xfrm>
            <a:off x="1816029" y="4158195"/>
            <a:ext cx="39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74B"/>
                </a:solidFill>
                <a:latin typeface="Manjari"/>
                <a:sym typeface="Manjari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0" grpId="0"/>
      <p:bldP spid="43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F, U is evaluated as False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an anti-model of U.</a:t>
            </a: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6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840755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01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F26D828-07DA-49C0-9176-03BC81BBD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72" y="2255298"/>
            <a:ext cx="10528319" cy="1761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03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110EA-FA16-46C1-8DDD-B24C9B11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70" y="2195149"/>
            <a:ext cx="11470718" cy="18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95B51-4FCD-42D8-BAD1-80840E2D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204075"/>
            <a:ext cx="7717500" cy="34164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U = </a:t>
            </a:r>
            <a:r>
              <a:rPr lang="en-US" sz="2400" dirty="0">
                <a:highlight>
                  <a:srgbClr val="FFFF00"/>
                </a:highlight>
              </a:rPr>
              <a:t>(∀x)(P(x) ∧ Q(x))  → P(sq(x)) ∧ Q(prod(x,5)))</a:t>
            </a:r>
          </a:p>
          <a:p>
            <a:pPr marL="152400" indent="0">
              <a:buNone/>
            </a:pPr>
            <a:r>
              <a:rPr lang="en-US" sz="2400" dirty="0"/>
              <a:t>V</a:t>
            </a:r>
            <a:r>
              <a:rPr lang="en-US" sz="2400" baseline="30000" dirty="0"/>
              <a:t>I</a:t>
            </a:r>
            <a:r>
              <a:rPr lang="en-US" sz="2400" dirty="0"/>
              <a:t>(U) = </a:t>
            </a:r>
            <a:r>
              <a:rPr lang="en-US" sz="2400" dirty="0">
                <a:highlight>
                  <a:srgbClr val="FFFF00"/>
                </a:highlight>
              </a:rPr>
              <a:t>V</a:t>
            </a:r>
            <a:r>
              <a:rPr lang="en-US" sz="2400" baseline="30000" dirty="0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 ((∀x)(P(x) ∧ Q(x))  → P(sq(x)) ∧ Q(prod(x,5))))</a:t>
            </a:r>
          </a:p>
          <a:p>
            <a:pPr marL="152400" indent="0">
              <a:buNone/>
            </a:pPr>
            <a:r>
              <a:rPr lang="en-US" sz="2400" dirty="0"/>
              <a:t>V</a:t>
            </a:r>
            <a:r>
              <a:rPr lang="en-US" sz="2400" baseline="30000" dirty="0"/>
              <a:t>I</a:t>
            </a:r>
            <a:r>
              <a:rPr lang="en-US" sz="2400" dirty="0"/>
              <a:t>(U) = </a:t>
            </a:r>
            <a:r>
              <a:rPr lang="en-US" sz="2400" dirty="0">
                <a:highlight>
                  <a:srgbClr val="FFFF00"/>
                </a:highlight>
              </a:rPr>
              <a:t>(∀x)</a:t>
            </a:r>
            <a:r>
              <a:rPr lang="en-US" sz="2400" baseline="-25000" dirty="0">
                <a:highlight>
                  <a:srgbClr val="FFFF00"/>
                </a:highlight>
              </a:rPr>
              <a:t> </a:t>
            </a:r>
            <a:r>
              <a:rPr lang="en-US" sz="2400" baseline="-25000" dirty="0" err="1">
                <a:highlight>
                  <a:srgbClr val="FFFF00"/>
                </a:highlight>
              </a:rPr>
              <a:t>x</a:t>
            </a:r>
            <a:r>
              <a:rPr lang="en-US" sz="1800" baseline="-25000" dirty="0" err="1">
                <a:highlight>
                  <a:srgbClr val="FFFF00"/>
                </a:highlight>
              </a:rPr>
              <a:t>∈Z</a:t>
            </a:r>
            <a:r>
              <a:rPr lang="en-US" sz="2400" dirty="0">
                <a:highlight>
                  <a:srgbClr val="FFFF00"/>
                </a:highlight>
              </a:rPr>
              <a:t>(x is even ∧ x&lt;0 → sq(x) is even ∧ prod(x,5)&lt;0)</a:t>
            </a:r>
          </a:p>
          <a:p>
            <a:pPr marL="152400" indent="0">
              <a:buNone/>
            </a:pPr>
            <a:r>
              <a:rPr lang="en-US" sz="2400" dirty="0"/>
              <a:t>V</a:t>
            </a:r>
            <a:r>
              <a:rPr lang="en-US" sz="2400" baseline="30000" dirty="0"/>
              <a:t>I</a:t>
            </a:r>
            <a:r>
              <a:rPr lang="en-US" sz="2400" dirty="0"/>
              <a:t>(U) = </a:t>
            </a:r>
            <a:r>
              <a:rPr lang="en-US" sz="2400" dirty="0">
                <a:highlight>
                  <a:srgbClr val="FFFF00"/>
                </a:highlight>
              </a:rPr>
              <a:t>F</a:t>
            </a:r>
          </a:p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</p:txBody>
      </p:sp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6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F, U is evaluated as False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an anti-model of U.</a:t>
            </a:r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05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650423-60BE-4DB2-ADEF-0112340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72" y="2241170"/>
            <a:ext cx="8125895" cy="16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95B51-4FCD-42D8-BAD1-80840E2D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49" y="1204075"/>
            <a:ext cx="7932809" cy="3416400"/>
          </a:xfrm>
        </p:spPr>
        <p:txBody>
          <a:bodyPr/>
          <a:lstStyle/>
          <a:p>
            <a:pPr marL="152400" indent="0">
              <a:buNone/>
            </a:pPr>
            <a:r>
              <a:rPr lang="en-US" sz="2200" dirty="0"/>
              <a:t>U = </a:t>
            </a:r>
            <a:r>
              <a:rPr lang="en-US" sz="2200" dirty="0">
                <a:highlight>
                  <a:srgbClr val="FFFF00"/>
                </a:highlight>
              </a:rPr>
              <a:t>(∀x) (∀y)(A(x) </a:t>
            </a:r>
            <a:r>
              <a:rPr lang="en-US" sz="2000" dirty="0">
                <a:highlight>
                  <a:srgbClr val="FFFF00"/>
                </a:highlight>
              </a:rPr>
              <a:t>∧</a:t>
            </a:r>
            <a:r>
              <a:rPr lang="en-US" sz="2200" dirty="0">
                <a:highlight>
                  <a:srgbClr val="FFFF00"/>
                </a:highlight>
              </a:rPr>
              <a:t> A(y) → ¬A(sum(</a:t>
            </a:r>
            <a:r>
              <a:rPr lang="en-US" sz="2200" dirty="0" err="1">
                <a:highlight>
                  <a:srgbClr val="FFFF00"/>
                </a:highlight>
              </a:rPr>
              <a:t>x,y</a:t>
            </a:r>
            <a:r>
              <a:rPr lang="en-US" sz="2200" dirty="0">
                <a:highlight>
                  <a:srgbClr val="FFFF00"/>
                </a:highlight>
              </a:rPr>
              <a:t>)) </a:t>
            </a:r>
            <a:r>
              <a:rPr lang="en-US" sz="2400" dirty="0">
                <a:highlight>
                  <a:srgbClr val="FFFF00"/>
                </a:highlight>
              </a:rPr>
              <a:t>∧</a:t>
            </a:r>
            <a:r>
              <a:rPr lang="en-US" sz="2200" dirty="0">
                <a:highlight>
                  <a:srgbClr val="FFFF00"/>
                </a:highlight>
              </a:rPr>
              <a:t> (∀z)A(prod(</a:t>
            </a:r>
            <a:r>
              <a:rPr lang="en-US" sz="2200" dirty="0" err="1">
                <a:highlight>
                  <a:srgbClr val="FFFF00"/>
                </a:highlight>
              </a:rPr>
              <a:t>y,z</a:t>
            </a:r>
            <a:r>
              <a:rPr lang="en-US" sz="2200" dirty="0">
                <a:highlight>
                  <a:srgbClr val="FFFF00"/>
                </a:highlight>
              </a:rPr>
              <a:t>)))</a:t>
            </a:r>
          </a:p>
          <a:p>
            <a:pPr marL="152400" indent="0">
              <a:buNone/>
            </a:pPr>
            <a:r>
              <a:rPr lang="en-US" sz="2200" dirty="0"/>
              <a:t>V</a:t>
            </a:r>
            <a:r>
              <a:rPr lang="en-US" sz="2200" baseline="30000" dirty="0"/>
              <a:t>I</a:t>
            </a:r>
            <a:r>
              <a:rPr lang="en-US" sz="2200" dirty="0"/>
              <a:t>(U) = </a:t>
            </a:r>
            <a:r>
              <a:rPr lang="en-US" sz="2200" dirty="0">
                <a:highlight>
                  <a:srgbClr val="FFFF00"/>
                </a:highlight>
              </a:rPr>
              <a:t>V</a:t>
            </a:r>
            <a:r>
              <a:rPr lang="en-US" sz="2200" baseline="30000" dirty="0">
                <a:highlight>
                  <a:srgbClr val="FFFF00"/>
                </a:highlight>
              </a:rPr>
              <a:t>I</a:t>
            </a:r>
            <a:r>
              <a:rPr lang="en-US" sz="2200" dirty="0">
                <a:highlight>
                  <a:srgbClr val="FFFF00"/>
                </a:highlight>
              </a:rPr>
              <a:t> ((∀x) (∀y)(A(x) </a:t>
            </a:r>
            <a:r>
              <a:rPr lang="en-US" sz="2000" dirty="0">
                <a:highlight>
                  <a:srgbClr val="FFFF00"/>
                </a:highlight>
              </a:rPr>
              <a:t>∧</a:t>
            </a:r>
            <a:r>
              <a:rPr lang="en-US" sz="2200" dirty="0">
                <a:highlight>
                  <a:srgbClr val="FFFF00"/>
                </a:highlight>
              </a:rPr>
              <a:t> A(y) → ¬A(sum(</a:t>
            </a:r>
            <a:r>
              <a:rPr lang="en-US" sz="2200" dirty="0" err="1">
                <a:highlight>
                  <a:srgbClr val="FFFF00"/>
                </a:highlight>
              </a:rPr>
              <a:t>x,y</a:t>
            </a:r>
            <a:r>
              <a:rPr lang="en-US" sz="2200" dirty="0">
                <a:highlight>
                  <a:srgbClr val="FFFF00"/>
                </a:highlight>
              </a:rPr>
              <a:t>)) </a:t>
            </a:r>
            <a:r>
              <a:rPr lang="en-US" sz="2400" dirty="0">
                <a:highlight>
                  <a:srgbClr val="FFFF00"/>
                </a:highlight>
              </a:rPr>
              <a:t>∧</a:t>
            </a:r>
            <a:r>
              <a:rPr lang="en-US" sz="2200" dirty="0">
                <a:highlight>
                  <a:srgbClr val="FFFF00"/>
                </a:highlight>
              </a:rPr>
              <a:t> (∀z)A(prod(</a:t>
            </a:r>
            <a:r>
              <a:rPr lang="en-US" sz="2200" dirty="0" err="1">
                <a:highlight>
                  <a:srgbClr val="FFFF00"/>
                </a:highlight>
              </a:rPr>
              <a:t>y,z</a:t>
            </a:r>
            <a:r>
              <a:rPr lang="en-US" sz="2200" dirty="0">
                <a:highlight>
                  <a:srgbClr val="FFFF00"/>
                </a:highlight>
              </a:rPr>
              <a:t>))))</a:t>
            </a:r>
          </a:p>
          <a:p>
            <a:pPr marL="152400" indent="0">
              <a:buNone/>
            </a:pPr>
            <a:r>
              <a:rPr lang="en-US" sz="2200" dirty="0"/>
              <a:t>V</a:t>
            </a:r>
            <a:r>
              <a:rPr lang="en-US" sz="2200" baseline="30000" dirty="0"/>
              <a:t>I</a:t>
            </a:r>
            <a:r>
              <a:rPr lang="en-US" sz="2200" dirty="0"/>
              <a:t>(U)</a:t>
            </a:r>
            <a:r>
              <a:rPr lang="en-US" sz="2200" baseline="30000" dirty="0"/>
              <a:t> </a:t>
            </a:r>
            <a:r>
              <a:rPr lang="en-US" sz="2200" dirty="0"/>
              <a:t>= </a:t>
            </a:r>
            <a:r>
              <a:rPr lang="en-US" sz="2200" dirty="0">
                <a:highlight>
                  <a:srgbClr val="FFFF00"/>
                </a:highlight>
              </a:rPr>
              <a:t>(∀x)</a:t>
            </a:r>
            <a:r>
              <a:rPr lang="en-US" sz="2000" baseline="-25000" dirty="0">
                <a:highlight>
                  <a:srgbClr val="FFFF00"/>
                </a:highlight>
              </a:rPr>
              <a:t> </a:t>
            </a:r>
            <a:r>
              <a:rPr lang="en-US" sz="2000" baseline="-25000" dirty="0" err="1">
                <a:highlight>
                  <a:srgbClr val="FFFF00"/>
                </a:highlight>
              </a:rPr>
              <a:t>x</a:t>
            </a:r>
            <a:r>
              <a:rPr lang="en-US" sz="1600" baseline="-25000" dirty="0" err="1">
                <a:highlight>
                  <a:srgbClr val="FFFF00"/>
                </a:highlight>
              </a:rPr>
              <a:t>∈N</a:t>
            </a:r>
            <a:r>
              <a:rPr lang="en-US" sz="2200" dirty="0">
                <a:highlight>
                  <a:srgbClr val="FFFF00"/>
                </a:highlight>
              </a:rPr>
              <a:t> (∀y)</a:t>
            </a:r>
            <a:r>
              <a:rPr lang="en-US" sz="2000" baseline="-25000" dirty="0">
                <a:highlight>
                  <a:srgbClr val="FFFF00"/>
                </a:highlight>
              </a:rPr>
              <a:t> </a:t>
            </a:r>
            <a:r>
              <a:rPr lang="en-US" sz="2000" baseline="-25000" dirty="0" err="1">
                <a:highlight>
                  <a:srgbClr val="FFFF00"/>
                </a:highlight>
              </a:rPr>
              <a:t>y</a:t>
            </a:r>
            <a:r>
              <a:rPr lang="en-US" sz="1600" baseline="-25000" dirty="0" err="1">
                <a:highlight>
                  <a:srgbClr val="FFFF00"/>
                </a:highlight>
              </a:rPr>
              <a:t>∈N</a:t>
            </a:r>
            <a:r>
              <a:rPr lang="en-US" sz="2200" dirty="0">
                <a:highlight>
                  <a:srgbClr val="FFFF00"/>
                </a:highlight>
              </a:rPr>
              <a:t>(x is an odd number ∧ y is an odd number →sum(</a:t>
            </a:r>
            <a:r>
              <a:rPr lang="en-US" sz="2200" dirty="0" err="1">
                <a:highlight>
                  <a:srgbClr val="FFFF00"/>
                </a:highlight>
              </a:rPr>
              <a:t>x,y</a:t>
            </a:r>
            <a:r>
              <a:rPr lang="en-US" sz="2200" dirty="0">
                <a:highlight>
                  <a:srgbClr val="FFFF00"/>
                </a:highlight>
              </a:rPr>
              <a:t>) is not an odd number ∧ (∀z)(prod(</a:t>
            </a:r>
            <a:r>
              <a:rPr lang="en-US" sz="2200" dirty="0" err="1">
                <a:highlight>
                  <a:srgbClr val="FFFF00"/>
                </a:highlight>
              </a:rPr>
              <a:t>y,z</a:t>
            </a:r>
            <a:r>
              <a:rPr lang="en-US" sz="2200" dirty="0">
                <a:highlight>
                  <a:srgbClr val="FFFF00"/>
                </a:highlight>
              </a:rPr>
              <a:t>) is an odd number))</a:t>
            </a:r>
          </a:p>
          <a:p>
            <a:pPr marL="152400" indent="0">
              <a:buNone/>
            </a:pPr>
            <a:r>
              <a:rPr lang="en-US" sz="2200" dirty="0"/>
              <a:t>V</a:t>
            </a:r>
            <a:r>
              <a:rPr lang="en-US" sz="2200" baseline="30000" dirty="0"/>
              <a:t>I</a:t>
            </a:r>
            <a:r>
              <a:rPr lang="en-US" sz="2200" dirty="0"/>
              <a:t>(U) = </a:t>
            </a:r>
            <a:r>
              <a:rPr lang="en-US" sz="2200" dirty="0">
                <a:highlight>
                  <a:srgbClr val="FFFF00"/>
                </a:highlight>
              </a:rPr>
              <a:t>F</a:t>
            </a:r>
          </a:p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</p:txBody>
      </p:sp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8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43563"/>
            <a:ext cx="7717500" cy="856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T, U is evaluated as True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 model of U.</a:t>
            </a: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6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1895625" y="2038950"/>
            <a:ext cx="535275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Theoretical results</a:t>
            </a: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F4C25A6-89BE-4D97-8C7C-4C93EEB77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7" r="18375"/>
          <a:stretch/>
        </p:blipFill>
        <p:spPr>
          <a:xfrm>
            <a:off x="1244407" y="1132826"/>
            <a:ext cx="6655186" cy="287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Theoretical results</a:t>
            </a:r>
            <a:endParaRPr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4F2F5D-9F8F-4633-8F83-A7DFA99CE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" r="15262" b="63141"/>
          <a:stretch/>
        </p:blipFill>
        <p:spPr>
          <a:xfrm>
            <a:off x="1246632" y="1520982"/>
            <a:ext cx="6650736" cy="214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Theoretical results</a:t>
            </a:r>
            <a:endParaRPr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A2FE9E-A828-449D-9B6F-869542CEC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9"/>
          <a:stretch/>
        </p:blipFill>
        <p:spPr>
          <a:xfrm>
            <a:off x="933069" y="1235883"/>
            <a:ext cx="7277862" cy="34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8B8D-A80E-41A1-9414-83459D79EB0A}"/>
              </a:ext>
            </a:extLst>
          </p:cNvPr>
          <p:cNvSpPr txBox="1"/>
          <p:nvPr/>
        </p:nvSpPr>
        <p:spPr>
          <a:xfrm>
            <a:off x="2088341" y="1653180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highlight>
                  <a:srgbClr val="FFFF00"/>
                </a:highlight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  <a:latin typeface="Manjari"/>
                <a:sym typeface="Manjari"/>
              </a:rPr>
              <a:t>((∃x)A(x) ∧ (∃x)B(x))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06AFE-57D9-4C65-9204-912BF03B70E9}"/>
              </a:ext>
            </a:extLst>
          </p:cNvPr>
          <p:cNvSpPr txBox="1"/>
          <p:nvPr/>
        </p:nvSpPr>
        <p:spPr>
          <a:xfrm>
            <a:off x="4909750" y="1653162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72B30-709C-4E80-9C5B-4C20952D4BCB}"/>
              </a:ext>
            </a:extLst>
          </p:cNvPr>
          <p:cNvSpPr txBox="1"/>
          <p:nvPr/>
        </p:nvSpPr>
        <p:spPr>
          <a:xfrm>
            <a:off x="5312806" y="1658381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((∀x)(A(x) ∨ B(x)))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A39CE-AAE8-43AC-95BB-B16E0D7D6D41}"/>
              </a:ext>
            </a:extLst>
          </p:cNvPr>
          <p:cNvSpPr txBox="1"/>
          <p:nvPr/>
        </p:nvSpPr>
        <p:spPr>
          <a:xfrm>
            <a:off x="1113780" y="1653205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B350E-4919-4F49-8E1F-97E2A6D5BEE5}"/>
              </a:ext>
            </a:extLst>
          </p:cNvPr>
          <p:cNvSpPr txBox="1"/>
          <p:nvPr/>
        </p:nvSpPr>
        <p:spPr>
          <a:xfrm>
            <a:off x="5346333" y="2114857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347C3-ABE2-473F-9F27-78843ADB6942}"/>
              </a:ext>
            </a:extLst>
          </p:cNvPr>
          <p:cNvSpPr txBox="1"/>
          <p:nvPr/>
        </p:nvSpPr>
        <p:spPr>
          <a:xfrm>
            <a:off x="1113780" y="2114866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7D098-4C78-4053-B263-A82F0C308B1D}"/>
              </a:ext>
            </a:extLst>
          </p:cNvPr>
          <p:cNvSpPr txBox="1"/>
          <p:nvPr/>
        </p:nvSpPr>
        <p:spPr>
          <a:xfrm>
            <a:off x="2085760" y="2114860"/>
            <a:ext cx="162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((∃x)A(x))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268C2-ED36-4837-B098-FBEB09C762C4}"/>
              </a:ext>
            </a:extLst>
          </p:cNvPr>
          <p:cNvSpPr txBox="1"/>
          <p:nvPr/>
        </p:nvSpPr>
        <p:spPr>
          <a:xfrm>
            <a:off x="3565644" y="2114859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FA1C5-8ABE-4BC8-B522-87C0AD1217CC}"/>
              </a:ext>
            </a:extLst>
          </p:cNvPr>
          <p:cNvSpPr txBox="1"/>
          <p:nvPr/>
        </p:nvSpPr>
        <p:spPr>
          <a:xfrm>
            <a:off x="3811010" y="2114857"/>
            <a:ext cx="170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((∃x)B(x)))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CC78-9A0C-4658-9392-08E543A0DB1F}"/>
              </a:ext>
            </a:extLst>
          </p:cNvPr>
          <p:cNvSpPr txBox="1"/>
          <p:nvPr/>
        </p:nvSpPr>
        <p:spPr>
          <a:xfrm>
            <a:off x="4259176" y="1204315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(∀x)(A(x) ∨ B(x))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74FF3-386F-4EE7-9E6E-9A4418EA596E}"/>
              </a:ext>
            </a:extLst>
          </p:cNvPr>
          <p:cNvSpPr txBox="1"/>
          <p:nvPr/>
        </p:nvSpPr>
        <p:spPr>
          <a:xfrm>
            <a:off x="1555513" y="1191505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highlight>
                  <a:srgbClr val="FFFF00"/>
                </a:highlight>
                <a:latin typeface="Manjari"/>
                <a:sym typeface="Manjari"/>
              </a:rPr>
              <a:t>(∃x)A(x) ∧ (∃x)B(x)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C65DDF-506E-4383-82D6-50DD524EEFF7}"/>
              </a:ext>
            </a:extLst>
          </p:cNvPr>
          <p:cNvSpPr txBox="1"/>
          <p:nvPr/>
        </p:nvSpPr>
        <p:spPr>
          <a:xfrm>
            <a:off x="1130968" y="1191524"/>
            <a:ext cx="53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U=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C2E27-5879-4868-B088-8CAFD4F6BEEC}"/>
              </a:ext>
            </a:extLst>
          </p:cNvPr>
          <p:cNvSpPr txBox="1"/>
          <p:nvPr/>
        </p:nvSpPr>
        <p:spPr>
          <a:xfrm>
            <a:off x="3905108" y="1191506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4F24C-33D1-44D4-BA4D-77EF2A09B4CD}"/>
              </a:ext>
            </a:extLst>
          </p:cNvPr>
          <p:cNvSpPr txBox="1"/>
          <p:nvPr/>
        </p:nvSpPr>
        <p:spPr>
          <a:xfrm>
            <a:off x="5740752" y="2623768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6D597D-292E-4A7C-8110-DD16B01AD6BD}"/>
              </a:ext>
            </a:extLst>
          </p:cNvPr>
          <p:cNvSpPr txBox="1"/>
          <p:nvPr/>
        </p:nvSpPr>
        <p:spPr>
          <a:xfrm>
            <a:off x="1113780" y="2620342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0A7E34-8CFB-4E99-AFED-25745FF4A0EC}"/>
              </a:ext>
            </a:extLst>
          </p:cNvPr>
          <p:cNvSpPr txBox="1"/>
          <p:nvPr/>
        </p:nvSpPr>
        <p:spPr>
          <a:xfrm>
            <a:off x="2085759" y="2620336"/>
            <a:ext cx="198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lang="en-US" sz="2400" baseline="-25000" dirty="0">
                <a:solidFill>
                  <a:srgbClr val="40474B"/>
                </a:solidFill>
                <a:highlight>
                  <a:srgbClr val="00FF00"/>
                </a:highlight>
                <a:latin typeface="Manjari"/>
                <a:sym typeface="Manjari"/>
              </a:rPr>
              <a:t> </a:t>
            </a:r>
            <a:r>
              <a:rPr lang="en-US" sz="2400" baseline="-25000" dirty="0" err="1">
                <a:solidFill>
                  <a:srgbClr val="40474B"/>
                </a:solidFill>
                <a:highlight>
                  <a:srgbClr val="00FF00"/>
                </a:highlight>
                <a:latin typeface="Manjari"/>
                <a:sym typeface="Manjari"/>
              </a:rPr>
              <a:t>x</a:t>
            </a:r>
            <a:r>
              <a:rPr lang="en-US" sz="1800" baseline="-25000" dirty="0" err="1">
                <a:solidFill>
                  <a:srgbClr val="40474B"/>
                </a:solidFill>
                <a:highlight>
                  <a:srgbClr val="00FF00"/>
                </a:highlight>
                <a:latin typeface="Manjari"/>
                <a:sym typeface="Manjari"/>
              </a:rPr>
              <a:t>∈D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(x ⊥ d)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E29E72-D436-496D-BB47-1F614C3642D9}"/>
              </a:ext>
            </a:extLst>
          </p:cNvPr>
          <p:cNvSpPr txBox="1"/>
          <p:nvPr/>
        </p:nvSpPr>
        <p:spPr>
          <a:xfrm>
            <a:off x="3834621" y="2612897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C65572-75A8-42DC-BD6D-774CFF70807A}"/>
              </a:ext>
            </a:extLst>
          </p:cNvPr>
          <p:cNvSpPr txBox="1"/>
          <p:nvPr/>
        </p:nvSpPr>
        <p:spPr>
          <a:xfrm>
            <a:off x="4095037" y="2615451"/>
            <a:ext cx="178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lang="en-US" sz="2400" baseline="-25000" dirty="0">
                <a:solidFill>
                  <a:srgbClr val="40474B"/>
                </a:solidFill>
                <a:highlight>
                  <a:srgbClr val="00FFFF"/>
                </a:highlight>
                <a:latin typeface="Manjari"/>
                <a:sym typeface="Manjari"/>
              </a:rPr>
              <a:t> </a:t>
            </a:r>
            <a:r>
              <a:rPr lang="en-US" sz="2400" baseline="-25000" dirty="0" err="1">
                <a:solidFill>
                  <a:srgbClr val="40474B"/>
                </a:solidFill>
                <a:highlight>
                  <a:srgbClr val="00FFFF"/>
                </a:highlight>
                <a:latin typeface="Manjari"/>
                <a:sym typeface="Manjari"/>
              </a:rPr>
              <a:t>x</a:t>
            </a:r>
            <a:r>
              <a:rPr lang="en-US" sz="1800" baseline="-25000" dirty="0" err="1">
                <a:solidFill>
                  <a:srgbClr val="40474B"/>
                </a:solidFill>
                <a:highlight>
                  <a:srgbClr val="00FFFF"/>
                </a:highlight>
                <a:latin typeface="Manjari"/>
                <a:sym typeface="Manjari"/>
              </a:rPr>
              <a:t>∈D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(x II d)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5BD63-2F63-4FAC-AD18-895976F2EA25}"/>
              </a:ext>
            </a:extLst>
          </p:cNvPr>
          <p:cNvSpPr txBox="1"/>
          <p:nvPr/>
        </p:nvSpPr>
        <p:spPr>
          <a:xfrm>
            <a:off x="5702112" y="2112218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((∀x)(A(x) ∨ B(x)))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1F6DB-9CCC-4A09-A6D8-57A39D9D9268}"/>
              </a:ext>
            </a:extLst>
          </p:cNvPr>
          <p:cNvSpPr txBox="1"/>
          <p:nvPr/>
        </p:nvSpPr>
        <p:spPr>
          <a:xfrm>
            <a:off x="5899722" y="2612896"/>
            <a:ext cx="29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buClr>
                <a:srgbClr val="A0A299"/>
              </a:buClr>
              <a:buSzPts val="1200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(∀x)</a:t>
            </a:r>
            <a:r>
              <a:rPr lang="en-US" sz="2400" baseline="-25000" dirty="0">
                <a:solidFill>
                  <a:srgbClr val="40474B"/>
                </a:solidFill>
                <a:highlight>
                  <a:srgbClr val="C0C0C0"/>
                </a:highlight>
                <a:latin typeface="Manjari"/>
                <a:sym typeface="Manjari"/>
              </a:rPr>
              <a:t> </a:t>
            </a:r>
            <a:r>
              <a:rPr lang="en-US" sz="2400" baseline="-25000" dirty="0" err="1">
                <a:solidFill>
                  <a:srgbClr val="40474B"/>
                </a:solidFill>
                <a:highlight>
                  <a:srgbClr val="C0C0C0"/>
                </a:highlight>
                <a:latin typeface="Manjari"/>
                <a:sym typeface="Manjari"/>
              </a:rPr>
              <a:t>x</a:t>
            </a:r>
            <a:r>
              <a:rPr lang="en-US" sz="1800" baseline="-25000" dirty="0" err="1">
                <a:solidFill>
                  <a:srgbClr val="40474B"/>
                </a:solidFill>
                <a:highlight>
                  <a:srgbClr val="C0C0C0"/>
                </a:highlight>
                <a:latin typeface="Manjari"/>
                <a:sym typeface="Manjari"/>
              </a:rPr>
              <a:t>∈D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(x ⊥ d ∨ x II 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D41345-A948-4403-A8DD-470A626208A8}"/>
              </a:ext>
            </a:extLst>
          </p:cNvPr>
          <p:cNvSpPr txBox="1"/>
          <p:nvPr/>
        </p:nvSpPr>
        <p:spPr>
          <a:xfrm>
            <a:off x="2830851" y="3089482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D5686B-A326-43FC-B13F-E92ED63B6D60}"/>
              </a:ext>
            </a:extLst>
          </p:cNvPr>
          <p:cNvSpPr txBox="1"/>
          <p:nvPr/>
        </p:nvSpPr>
        <p:spPr>
          <a:xfrm>
            <a:off x="1087123" y="3087932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AD1C9-ADD8-4DD4-A53C-B08C5AB97A86}"/>
              </a:ext>
            </a:extLst>
          </p:cNvPr>
          <p:cNvSpPr txBox="1"/>
          <p:nvPr/>
        </p:nvSpPr>
        <p:spPr>
          <a:xfrm>
            <a:off x="2084316" y="3085433"/>
            <a:ext cx="34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B32728-8AE9-4179-9A58-0EFF8DEF8D1D}"/>
              </a:ext>
            </a:extLst>
          </p:cNvPr>
          <p:cNvSpPr txBox="1"/>
          <p:nvPr/>
        </p:nvSpPr>
        <p:spPr>
          <a:xfrm>
            <a:off x="2366342" y="3079540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∧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249A13-8D6E-4EB7-956F-780B2FD94105}"/>
              </a:ext>
            </a:extLst>
          </p:cNvPr>
          <p:cNvSpPr txBox="1"/>
          <p:nvPr/>
        </p:nvSpPr>
        <p:spPr>
          <a:xfrm>
            <a:off x="2623746" y="3083317"/>
            <a:ext cx="33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0474B"/>
                </a:solidFill>
                <a:highlight>
                  <a:srgbClr val="00FFFF"/>
                </a:highlight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6B646C-A1B4-40EB-9BAB-86045756C470}"/>
              </a:ext>
            </a:extLst>
          </p:cNvPr>
          <p:cNvSpPr txBox="1"/>
          <p:nvPr/>
        </p:nvSpPr>
        <p:spPr>
          <a:xfrm>
            <a:off x="3049999" y="3087932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88B243-EA5D-4C14-A6AC-4735B77940BE}"/>
              </a:ext>
            </a:extLst>
          </p:cNvPr>
          <p:cNvSpPr txBox="1"/>
          <p:nvPr/>
        </p:nvSpPr>
        <p:spPr>
          <a:xfrm>
            <a:off x="2366342" y="3561200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8BCDAA-E8AD-4DD2-8263-225E42BF4D69}"/>
              </a:ext>
            </a:extLst>
          </p:cNvPr>
          <p:cNvSpPr txBox="1"/>
          <p:nvPr/>
        </p:nvSpPr>
        <p:spPr>
          <a:xfrm>
            <a:off x="1087123" y="3561699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2EA26D-2C47-4391-B8EC-D177E054365D}"/>
              </a:ext>
            </a:extLst>
          </p:cNvPr>
          <p:cNvSpPr txBox="1"/>
          <p:nvPr/>
        </p:nvSpPr>
        <p:spPr>
          <a:xfrm>
            <a:off x="2084316" y="3559200"/>
            <a:ext cx="34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F5A2A6-447A-40A5-96D6-E079AD258678}"/>
              </a:ext>
            </a:extLst>
          </p:cNvPr>
          <p:cNvSpPr txBox="1"/>
          <p:nvPr/>
        </p:nvSpPr>
        <p:spPr>
          <a:xfrm>
            <a:off x="2593667" y="3561200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79FD78-AD72-4BAC-8BA4-E646D6711971}"/>
              </a:ext>
            </a:extLst>
          </p:cNvPr>
          <p:cNvSpPr txBox="1"/>
          <p:nvPr/>
        </p:nvSpPr>
        <p:spPr>
          <a:xfrm>
            <a:off x="1087123" y="3959498"/>
            <a:ext cx="102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15A759-3E8D-4FCC-A421-42517278701A}"/>
              </a:ext>
            </a:extLst>
          </p:cNvPr>
          <p:cNvSpPr txBox="1"/>
          <p:nvPr/>
        </p:nvSpPr>
        <p:spPr>
          <a:xfrm>
            <a:off x="1946956" y="3988932"/>
            <a:ext cx="41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D86632-075E-4775-8F1D-F98B07FE5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98"/>
          <a:stretch/>
        </p:blipFill>
        <p:spPr>
          <a:xfrm>
            <a:off x="4095038" y="3541205"/>
            <a:ext cx="5024922" cy="120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8" grpId="0"/>
      <p:bldP spid="9" grpId="0"/>
      <p:bldP spid="12" grpId="0"/>
      <p:bldP spid="13" grpId="0"/>
      <p:bldP spid="15" grpId="0"/>
      <p:bldP spid="18" grpId="0"/>
      <p:bldP spid="21" grpId="0"/>
      <p:bldP spid="23" grpId="0"/>
      <p:bldP spid="26" grpId="0"/>
      <p:bldP spid="27" grpId="0"/>
      <p:bldP spid="31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FFE3588-8C55-48B8-BEF5-C780A0015092}"/>
              </a:ext>
            </a:extLst>
          </p:cNvPr>
          <p:cNvSpPr txBox="1">
            <a:spLocks/>
          </p:cNvSpPr>
          <p:nvPr/>
        </p:nvSpPr>
        <p:spPr>
          <a:xfrm>
            <a:off x="713250" y="2113083"/>
            <a:ext cx="7717500" cy="917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V</a:t>
            </a:r>
            <a:r>
              <a:rPr lang="en-US" sz="2400" baseline="30000" dirty="0">
                <a:solidFill>
                  <a:schemeClr val="accent2"/>
                </a:solidFill>
                <a:latin typeface="Manjari"/>
                <a:sym typeface="Manjari"/>
              </a:rPr>
              <a:t>I</a:t>
            </a: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(U) = F, U is evaluated as False under the interpretation I.</a:t>
            </a:r>
          </a:p>
          <a:p>
            <a:pPr marL="152400">
              <a:buClr>
                <a:schemeClr val="accent1"/>
              </a:buClr>
              <a:buSzPts val="1200"/>
            </a:pPr>
            <a:r>
              <a:rPr lang="en-US" sz="2400" dirty="0">
                <a:solidFill>
                  <a:schemeClr val="accent2"/>
                </a:solidFill>
                <a:latin typeface="Manjari"/>
                <a:sym typeface="Manjari"/>
              </a:rPr>
              <a:t>So, I is an anti-model </a:t>
            </a:r>
            <a:r>
              <a:rPr lang="en-US" sz="2400">
                <a:solidFill>
                  <a:schemeClr val="accent2"/>
                </a:solidFill>
                <a:latin typeface="Manjari"/>
                <a:sym typeface="Manjari"/>
              </a:rPr>
              <a:t>of U.</a:t>
            </a:r>
            <a:endParaRPr lang="en-US" sz="2400" dirty="0">
              <a:solidFill>
                <a:schemeClr val="accent2"/>
              </a:solidFill>
              <a:latin typeface="Manjari"/>
              <a:sym typeface="Manjari"/>
            </a:endParaRPr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  <a:p>
            <a:pPr marL="1524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60366" y="1740649"/>
            <a:ext cx="6623268" cy="102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Using the given interpretations evaluate the following formulas:</a:t>
            </a:r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612572" y="214975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77737" y="143266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u="sng" dirty="0"/>
              <a:t>Exercise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910772" y="143266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A350E70-0D31-4473-9361-5C4EA8887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537" y="2188695"/>
            <a:ext cx="12474685" cy="16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 build="p"/>
      <p:bldP spid="1341" grpId="0"/>
      <p:bldP spid="1346" grpId="0" build="p"/>
      <p:bldP spid="13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77;p90">
            <a:extLst>
              <a:ext uri="{FF2B5EF4-FFF2-40B4-BE49-F238E27FC236}">
                <a16:creationId xmlns:a16="http://schemas.microsoft.com/office/drawing/2014/main" id="{76C211AD-EEC7-4D6E-B6F7-0B5AC725A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A308-1BF0-45FA-B472-EBD1955D96DE}"/>
              </a:ext>
            </a:extLst>
          </p:cNvPr>
          <p:cNvSpPr txBox="1"/>
          <p:nvPr/>
        </p:nvSpPr>
        <p:spPr>
          <a:xfrm>
            <a:off x="859398" y="122126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U =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8EF31-8419-403E-BB4F-30D4B4EA1F02}"/>
              </a:ext>
            </a:extLst>
          </p:cNvPr>
          <p:cNvSpPr txBox="1"/>
          <p:nvPr/>
        </p:nvSpPr>
        <p:spPr>
          <a:xfrm>
            <a:off x="1368161" y="1221262"/>
            <a:ext cx="24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(∃x)(P(x) ∧ Q(x))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1D0FC-E833-4B32-A733-ACC161371B12}"/>
              </a:ext>
            </a:extLst>
          </p:cNvPr>
          <p:cNvSpPr txBox="1"/>
          <p:nvPr/>
        </p:nvSpPr>
        <p:spPr>
          <a:xfrm>
            <a:off x="3389468" y="1222544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E2731-0A3C-4F23-8F76-839841E03683}"/>
              </a:ext>
            </a:extLst>
          </p:cNvPr>
          <p:cNvSpPr txBox="1"/>
          <p:nvPr/>
        </p:nvSpPr>
        <p:spPr>
          <a:xfrm>
            <a:off x="3554474" y="1219980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(∃x)P(x) ∨ Q(12)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28F45-8E62-4B71-BA1F-C86C02FAD077}"/>
              </a:ext>
            </a:extLst>
          </p:cNvPr>
          <p:cNvSpPr txBox="1"/>
          <p:nvPr/>
        </p:nvSpPr>
        <p:spPr>
          <a:xfrm>
            <a:off x="859398" y="1681645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73F07-A51D-45DB-BA48-BFF3AB883063}"/>
              </a:ext>
            </a:extLst>
          </p:cNvPr>
          <p:cNvSpPr txBox="1"/>
          <p:nvPr/>
        </p:nvSpPr>
        <p:spPr>
          <a:xfrm>
            <a:off x="1773798" y="1668839"/>
            <a:ext cx="24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(∃x)(P(x) ∧ Q(x))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90831-6D51-4132-99A5-356CBC5F743D}"/>
              </a:ext>
            </a:extLst>
          </p:cNvPr>
          <p:cNvSpPr txBox="1"/>
          <p:nvPr/>
        </p:nvSpPr>
        <p:spPr>
          <a:xfrm>
            <a:off x="4046049" y="1690280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B57E6-4911-4AB3-AA92-1ED3F1A7B3BF}"/>
              </a:ext>
            </a:extLst>
          </p:cNvPr>
          <p:cNvSpPr txBox="1"/>
          <p:nvPr/>
        </p:nvSpPr>
        <p:spPr>
          <a:xfrm>
            <a:off x="4310742" y="1668840"/>
            <a:ext cx="277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299"/>
              </a:buClr>
              <a:buSzPts val="1200"/>
              <a:buFont typeface="Manja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C0C0C0"/>
                </a:highlight>
                <a:uLnTx/>
                <a:uFillTx/>
                <a:latin typeface="Manjari"/>
                <a:sym typeface="Manjari"/>
              </a:rPr>
              <a:t>(∃x)P(x) ∨ Q(12)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F5262-D47A-45B2-A2DC-AB416E43AC1E}"/>
              </a:ext>
            </a:extLst>
          </p:cNvPr>
          <p:cNvSpPr txBox="1"/>
          <p:nvPr/>
        </p:nvSpPr>
        <p:spPr>
          <a:xfrm>
            <a:off x="859398" y="2086755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9CF9D-0C5E-44F0-A43E-5922EB3EBEC9}"/>
              </a:ext>
            </a:extLst>
          </p:cNvPr>
          <p:cNvSpPr txBox="1"/>
          <p:nvPr/>
        </p:nvSpPr>
        <p:spPr>
          <a:xfrm>
            <a:off x="1773798" y="2073949"/>
            <a:ext cx="243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(∃x)(P(x) ∧ Q(x))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71861-5411-4964-BD3D-362B316C2642}"/>
              </a:ext>
            </a:extLst>
          </p:cNvPr>
          <p:cNvSpPr txBox="1"/>
          <p:nvPr/>
        </p:nvSpPr>
        <p:spPr>
          <a:xfrm>
            <a:off x="4046049" y="2095390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0CB01-2E2E-457A-A732-EFFDFF0DDBBE}"/>
              </a:ext>
            </a:extLst>
          </p:cNvPr>
          <p:cNvSpPr txBox="1"/>
          <p:nvPr/>
        </p:nvSpPr>
        <p:spPr>
          <a:xfrm>
            <a:off x="4451686" y="2073949"/>
            <a:ext cx="160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((∃x)P(x))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9D3E7-5991-43B2-907C-ED905D6660E3}"/>
              </a:ext>
            </a:extLst>
          </p:cNvPr>
          <p:cNvSpPr txBox="1"/>
          <p:nvPr/>
        </p:nvSpPr>
        <p:spPr>
          <a:xfrm>
            <a:off x="5905788" y="2065314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∨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C023C-C8FE-4F96-BFC0-5AB978015C18}"/>
              </a:ext>
            </a:extLst>
          </p:cNvPr>
          <p:cNvSpPr txBox="1"/>
          <p:nvPr/>
        </p:nvSpPr>
        <p:spPr>
          <a:xfrm>
            <a:off x="6142982" y="2072968"/>
            <a:ext cx="151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VI(Q(12))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0C6E2-FAAD-4BA8-8032-DE7E5F26F1CF}"/>
              </a:ext>
            </a:extLst>
          </p:cNvPr>
          <p:cNvSpPr txBox="1"/>
          <p:nvPr/>
        </p:nvSpPr>
        <p:spPr>
          <a:xfrm>
            <a:off x="859398" y="2514287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1615A4-B8EA-431F-A0D4-2F0D42102F32}"/>
              </a:ext>
            </a:extLst>
          </p:cNvPr>
          <p:cNvSpPr txBox="1"/>
          <p:nvPr/>
        </p:nvSpPr>
        <p:spPr>
          <a:xfrm>
            <a:off x="1773797" y="2501481"/>
            <a:ext cx="277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(∃x)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(x ⋮ 5 ∧ x ⋮ 7)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F2617-06C9-4887-BA9E-472B93CB1993}"/>
              </a:ext>
            </a:extLst>
          </p:cNvPr>
          <p:cNvSpPr txBox="1"/>
          <p:nvPr/>
        </p:nvSpPr>
        <p:spPr>
          <a:xfrm>
            <a:off x="4209336" y="2507827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186A5-5C04-4982-B0CA-7F6740911785}"/>
              </a:ext>
            </a:extLst>
          </p:cNvPr>
          <p:cNvSpPr txBox="1"/>
          <p:nvPr/>
        </p:nvSpPr>
        <p:spPr>
          <a:xfrm>
            <a:off x="4577156" y="2495149"/>
            <a:ext cx="195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(∃x) )(x ⋮ 5)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 </a:t>
            </a:r>
            <a:r>
              <a:rPr kumimoji="0" lang="en-US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x</a:t>
            </a:r>
            <a:r>
              <a:rPr kumimoji="0" lang="en-US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∈N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997869-ABD9-469D-8030-9901B1CEA0B2}"/>
              </a:ext>
            </a:extLst>
          </p:cNvPr>
          <p:cNvSpPr txBox="1"/>
          <p:nvPr/>
        </p:nvSpPr>
        <p:spPr>
          <a:xfrm>
            <a:off x="6352678" y="2498633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∨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E7C32-44B6-4DF6-9D32-143960A56001}"/>
              </a:ext>
            </a:extLst>
          </p:cNvPr>
          <p:cNvSpPr txBox="1"/>
          <p:nvPr/>
        </p:nvSpPr>
        <p:spPr>
          <a:xfrm>
            <a:off x="6622530" y="2502117"/>
            <a:ext cx="151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(12 ⋮ 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4D1899-48F4-47F0-BD58-AE822F475C51}"/>
              </a:ext>
            </a:extLst>
          </p:cNvPr>
          <p:cNvSpPr txBox="1"/>
          <p:nvPr/>
        </p:nvSpPr>
        <p:spPr>
          <a:xfrm>
            <a:off x="859398" y="2933726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771D1-076C-49AA-A350-1999C682D51F}"/>
              </a:ext>
            </a:extLst>
          </p:cNvPr>
          <p:cNvSpPr txBox="1"/>
          <p:nvPr/>
        </p:nvSpPr>
        <p:spPr>
          <a:xfrm>
            <a:off x="1773797" y="2920920"/>
            <a:ext cx="4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FFFF00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0EFF9-89B2-46BC-8BF4-2ADA510B6ED9}"/>
              </a:ext>
            </a:extLst>
          </p:cNvPr>
          <p:cNvSpPr txBox="1"/>
          <p:nvPr/>
        </p:nvSpPr>
        <p:spPr>
          <a:xfrm>
            <a:off x="2001541" y="2934301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964552-1994-40CE-A63E-33B66538C4BC}"/>
              </a:ext>
            </a:extLst>
          </p:cNvPr>
          <p:cNvSpPr txBox="1"/>
          <p:nvPr/>
        </p:nvSpPr>
        <p:spPr>
          <a:xfrm>
            <a:off x="2373229" y="2955580"/>
            <a:ext cx="2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00"/>
                </a:highlight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5D9B59-2CB7-4190-8579-A635AA2C8438}"/>
              </a:ext>
            </a:extLst>
          </p:cNvPr>
          <p:cNvSpPr txBox="1"/>
          <p:nvPr/>
        </p:nvSpPr>
        <p:spPr>
          <a:xfrm>
            <a:off x="2627184" y="2967241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∨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F6CA4B-3B2A-431B-AD0F-79D060FDBA00}"/>
              </a:ext>
            </a:extLst>
          </p:cNvPr>
          <p:cNvSpPr txBox="1"/>
          <p:nvPr/>
        </p:nvSpPr>
        <p:spPr>
          <a:xfrm>
            <a:off x="2902615" y="2948724"/>
            <a:ext cx="32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highlight>
                  <a:srgbClr val="00FFFF"/>
                </a:highlight>
                <a:uLnTx/>
                <a:uFillTx/>
                <a:latin typeface="Manjari"/>
                <a:sym typeface="Manjari"/>
              </a:rPr>
              <a:t>F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DAFF2-FEC9-45E0-8E22-BB7C09BD0182}"/>
              </a:ext>
            </a:extLst>
          </p:cNvPr>
          <p:cNvSpPr txBox="1"/>
          <p:nvPr/>
        </p:nvSpPr>
        <p:spPr>
          <a:xfrm>
            <a:off x="859398" y="3327964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DECF0D-60A4-4B53-BA8E-0F0C5476FC33}"/>
              </a:ext>
            </a:extLst>
          </p:cNvPr>
          <p:cNvSpPr txBox="1"/>
          <p:nvPr/>
        </p:nvSpPr>
        <p:spPr>
          <a:xfrm>
            <a:off x="1773797" y="3315158"/>
            <a:ext cx="4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94838D-F1CF-4237-A228-002EFA093A06}"/>
              </a:ext>
            </a:extLst>
          </p:cNvPr>
          <p:cNvSpPr txBox="1"/>
          <p:nvPr/>
        </p:nvSpPr>
        <p:spPr>
          <a:xfrm>
            <a:off x="1998319" y="3327964"/>
            <a:ext cx="50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→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B1A19-EA84-4AF2-AF1A-CB3BB4BFD872}"/>
              </a:ext>
            </a:extLst>
          </p:cNvPr>
          <p:cNvSpPr txBox="1"/>
          <p:nvPr/>
        </p:nvSpPr>
        <p:spPr>
          <a:xfrm>
            <a:off x="2380107" y="3329589"/>
            <a:ext cx="29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E6ADA9-069D-4AC4-9D07-3490C1FE8C76}"/>
              </a:ext>
            </a:extLst>
          </p:cNvPr>
          <p:cNvSpPr txBox="1"/>
          <p:nvPr/>
        </p:nvSpPr>
        <p:spPr>
          <a:xfrm>
            <a:off x="859398" y="3667170"/>
            <a:ext cx="110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V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(U) =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2EB5D5-8BB4-4FDE-BE9E-1C4BE557927F}"/>
              </a:ext>
            </a:extLst>
          </p:cNvPr>
          <p:cNvSpPr txBox="1"/>
          <p:nvPr/>
        </p:nvSpPr>
        <p:spPr>
          <a:xfrm>
            <a:off x="1773797" y="3654364"/>
            <a:ext cx="40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Manjari"/>
                <a:sym typeface="Manjari"/>
              </a:rPr>
              <a:t>T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1A705AE-1AA9-4565-876C-C6706CF35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3" t="-199" r="40867" b="199"/>
          <a:stretch/>
        </p:blipFill>
        <p:spPr>
          <a:xfrm>
            <a:off x="2704314" y="3568096"/>
            <a:ext cx="6108534" cy="1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  <p:bldP spid="6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9" grpId="0"/>
      <p:bldP spid="18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2CBF0-6A2A-415D-A4B1-0CBBCDEE456D}"/>
</file>

<file path=customXml/itemProps2.xml><?xml version="1.0" encoding="utf-8"?>
<ds:datastoreItem xmlns:ds="http://schemas.openxmlformats.org/officeDocument/2006/customXml" ds:itemID="{A3289CFA-774B-4E71-930F-4986748E347F}"/>
</file>

<file path=customXml/itemProps3.xml><?xml version="1.0" encoding="utf-8"?>
<ds:datastoreItem xmlns:ds="http://schemas.openxmlformats.org/officeDocument/2006/customXml" ds:itemID="{2F83CDC5-FD40-40B1-922A-CB9136543E38}"/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1437</Words>
  <Application>Microsoft Office PowerPoint</Application>
  <PresentationFormat>On-screen Show (16:9)</PresentationFormat>
  <Paragraphs>255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Hammersmith One</vt:lpstr>
      <vt:lpstr>Anaheim</vt:lpstr>
      <vt:lpstr>Arial</vt:lpstr>
      <vt:lpstr>Roboto Condensed Light</vt:lpstr>
      <vt:lpstr>Ubuntu</vt:lpstr>
      <vt:lpstr>Manjari</vt:lpstr>
      <vt:lpstr>Elegant Education Pack for Students by Slidesgo</vt:lpstr>
      <vt:lpstr>Homework – Predicate Logic</vt:lpstr>
      <vt:lpstr>Problem statement</vt:lpstr>
      <vt:lpstr>Theoretical results</vt:lpstr>
      <vt:lpstr>Theoretical results</vt:lpstr>
      <vt:lpstr>Theoretical results</vt:lpstr>
      <vt:lpstr>Solving</vt:lpstr>
      <vt:lpstr>Conclusion</vt:lpstr>
      <vt:lpstr>Problem statement</vt:lpstr>
      <vt:lpstr>Solving</vt:lpstr>
      <vt:lpstr>Conclusion</vt:lpstr>
      <vt:lpstr>Problem statement</vt:lpstr>
      <vt:lpstr>Solving</vt:lpstr>
      <vt:lpstr>Conclusion</vt:lpstr>
      <vt:lpstr>Problem statement</vt:lpstr>
      <vt:lpstr>Solving</vt:lpstr>
      <vt:lpstr>Conclusion</vt:lpstr>
      <vt:lpstr>Problem statement</vt:lpstr>
      <vt:lpstr>Solving</vt:lpstr>
      <vt:lpstr>Conclusion</vt:lpstr>
      <vt:lpstr>Problem statement</vt:lpstr>
      <vt:lpstr>Solving</vt:lpstr>
      <vt:lpstr>Conclusion</vt:lpstr>
      <vt:lpstr>Problem statement</vt:lpstr>
      <vt:lpstr>Solving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– Predicate Logic</dc:title>
  <dc:creator>Andreea Ilie</dc:creator>
  <cp:lastModifiedBy>OANA-ANDREEA ILIE</cp:lastModifiedBy>
  <cp:revision>6</cp:revision>
  <dcterms:modified xsi:type="dcterms:W3CDTF">2021-11-10T09:07:06Z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