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sldIdLst>
    <p:sldId id="257" r:id="rId2"/>
    <p:sldId id="259" r:id="rId3"/>
    <p:sldId id="265" r:id="rId4"/>
    <p:sldId id="266" r:id="rId5"/>
    <p:sldId id="261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8C8C8C"/>
    <a:srgbClr val="96969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5D560-6670-43EA-AC1E-7EED3BC4551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6AA0E-166E-4476-9F31-6BCC47FA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6AA0E-166E-4476-9F31-6BCC47FAE1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Homework Boolean </a:t>
            </a:r>
            <a:br>
              <a:rPr lang="en-US" sz="6600" dirty="0"/>
            </a:br>
            <a:r>
              <a:rPr lang="en-US" sz="6600" dirty="0"/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Iliescu Andrei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A69F8AD-DD1B-4418-ABAC-77632979C20E}"/>
              </a:ext>
            </a:extLst>
          </p:cNvPr>
          <p:cNvSpPr txBox="1">
            <a:spLocks/>
          </p:cNvSpPr>
          <p:nvPr/>
        </p:nvSpPr>
        <p:spPr>
          <a:xfrm>
            <a:off x="446435" y="143499"/>
            <a:ext cx="6038256" cy="48944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404040"/>
                </a:solidFill>
              </a:rPr>
              <a:t>S</a:t>
            </a:r>
            <a:r>
              <a:rPr lang="en-US" sz="1800" baseline="-25000" dirty="0">
                <a:solidFill>
                  <a:srgbClr val="404040"/>
                </a:solidFill>
              </a:rPr>
              <a:t>f</a:t>
            </a:r>
            <a:r>
              <a:rPr lang="en-US" sz="1800" dirty="0">
                <a:solidFill>
                  <a:srgbClr val="404040"/>
                </a:solidFill>
              </a:rPr>
              <a:t> = { (0, 0 ,0), (0, 1, 0), (1, 0, 0), (0, 1, 1), (1, 0, 1), (1, 1, 0) }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DE7E13-41C8-46CD-B2BB-9693166B6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39996"/>
              </p:ext>
            </p:extLst>
          </p:nvPr>
        </p:nvGraphicFramePr>
        <p:xfrm>
          <a:off x="2364087" y="911254"/>
          <a:ext cx="1209624" cy="2286000"/>
        </p:xfrm>
        <a:graphic>
          <a:graphicData uri="http://schemas.openxmlformats.org/drawingml/2006/table">
            <a:tbl>
              <a:tblPr/>
              <a:tblGrid>
                <a:gridCol w="1209624">
                  <a:extLst>
                    <a:ext uri="{9D8B030D-6E8A-4147-A177-3AD203B41FA5}">
                      <a16:colId xmlns:a16="http://schemas.microsoft.com/office/drawing/2014/main" val="3434337310"/>
                    </a:ext>
                  </a:extLst>
                </a:gridCol>
              </a:tblGrid>
              <a:tr h="133596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404040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rgbClr val="404040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rgbClr val="404040"/>
                          </a:solidFill>
                        </a:rPr>
                        <a:t>    x</a:t>
                      </a:r>
                      <a:r>
                        <a:rPr lang="en-US" baseline="-25000" dirty="0">
                          <a:solidFill>
                            <a:srgbClr val="40404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404040"/>
                          </a:solidFill>
                        </a:rPr>
                        <a:t>    x</a:t>
                      </a:r>
                      <a:r>
                        <a:rPr lang="en-US" baseline="-25000" dirty="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32762"/>
                  </a:ext>
                </a:extLst>
              </a:tr>
              <a:tr h="2665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0     0     0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02768"/>
                  </a:ext>
                </a:extLst>
              </a:tr>
              <a:tr h="2197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0     1     0</a:t>
                      </a:r>
                    </a:p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1     0     0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89292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0     1     1</a:t>
                      </a:r>
                    </a:p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1     0     1</a:t>
                      </a:r>
                    </a:p>
                    <a:p>
                      <a:r>
                        <a:rPr lang="en-US" dirty="0">
                          <a:solidFill>
                            <a:srgbClr val="404040"/>
                          </a:solidFill>
                        </a:rPr>
                        <a:t>1     1     0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3438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E9174B-E7F1-4415-8DF4-E4D3692AC272}"/>
              </a:ext>
            </a:extLst>
          </p:cNvPr>
          <p:cNvSpPr txBox="1"/>
          <p:nvPr/>
        </p:nvSpPr>
        <p:spPr>
          <a:xfrm>
            <a:off x="446434" y="911254"/>
            <a:ext cx="12812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Group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I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II</a:t>
            </a:r>
          </a:p>
          <a:p>
            <a:pPr algn="r">
              <a:spcAft>
                <a:spcPts val="600"/>
              </a:spcAft>
            </a:pPr>
            <a:endParaRPr lang="en-US" dirty="0">
              <a:solidFill>
                <a:srgbClr val="404040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III</a:t>
            </a:r>
          </a:p>
          <a:p>
            <a:pPr algn="r">
              <a:spcAft>
                <a:spcPts val="600"/>
              </a:spcAft>
            </a:pPr>
            <a:endParaRPr lang="en-US" dirty="0">
              <a:solidFill>
                <a:srgbClr val="404040"/>
              </a:solidFill>
            </a:endParaRPr>
          </a:p>
          <a:p>
            <a:pPr algn="r">
              <a:spcAft>
                <a:spcPts val="600"/>
              </a:spcAft>
            </a:pPr>
            <a:endParaRPr lang="en-US" dirty="0">
              <a:solidFill>
                <a:srgbClr val="404040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IV = I + II</a:t>
            </a:r>
          </a:p>
          <a:p>
            <a:pPr algn="r">
              <a:spcAft>
                <a:spcPts val="600"/>
              </a:spcAft>
            </a:pPr>
            <a:endParaRPr lang="en-US" dirty="0">
              <a:solidFill>
                <a:srgbClr val="404040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V = II + III</a:t>
            </a:r>
          </a:p>
          <a:p>
            <a:pPr algn="r">
              <a:spcAft>
                <a:spcPts val="600"/>
              </a:spcAft>
            </a:pPr>
            <a:endParaRPr lang="en-US" dirty="0">
              <a:solidFill>
                <a:srgbClr val="404040"/>
              </a:solidFill>
            </a:endParaRPr>
          </a:p>
          <a:p>
            <a:pPr algn="r">
              <a:spcAft>
                <a:spcPts val="600"/>
              </a:spcAft>
            </a:pPr>
            <a:endParaRPr lang="en-US" dirty="0">
              <a:solidFill>
                <a:srgbClr val="404040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VI = IV + V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F52840-483E-4A0E-BA3D-D5F30B1F9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19933"/>
              </p:ext>
            </p:extLst>
          </p:nvPr>
        </p:nvGraphicFramePr>
        <p:xfrm>
          <a:off x="2364086" y="3274226"/>
          <a:ext cx="1209625" cy="1828800"/>
        </p:xfrm>
        <a:graphic>
          <a:graphicData uri="http://schemas.openxmlformats.org/drawingml/2006/table">
            <a:tbl>
              <a:tblPr/>
              <a:tblGrid>
                <a:gridCol w="1209625">
                  <a:extLst>
                    <a:ext uri="{9D8B030D-6E8A-4147-A177-3AD203B41FA5}">
                      <a16:colId xmlns:a16="http://schemas.microsoft.com/office/drawing/2014/main" val="4267371191"/>
                    </a:ext>
                  </a:extLst>
                </a:gridCol>
              </a:tblGrid>
              <a:tr h="453005">
                <a:tc>
                  <a:txBody>
                    <a:bodyPr/>
                    <a:lstStyle/>
                    <a:p>
                      <a:r>
                        <a:rPr lang="en-US" dirty="0"/>
                        <a:t>0      -     0</a:t>
                      </a:r>
                    </a:p>
                    <a:p>
                      <a:r>
                        <a:rPr lang="en-US" dirty="0"/>
                        <a:t> -      0    0</a:t>
                      </a:r>
                    </a:p>
                  </a:txBody>
                  <a:tcPr>
                    <a:lnL w="12700" cmpd="sng">
                      <a:solidFill>
                        <a:srgbClr val="404040"/>
                      </a:solidFill>
                      <a:prstDash val="solid"/>
                    </a:lnL>
                    <a:lnR w="12700" cmpd="sng">
                      <a:solidFill>
                        <a:srgbClr val="404040"/>
                      </a:solidFill>
                      <a:prstDash val="solid"/>
                    </a:lnR>
                    <a:lnT w="12700" cmpd="sng">
                      <a:solidFill>
                        <a:srgbClr val="404040"/>
                      </a:solidFill>
                      <a:prstDash val="soli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18464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r>
                        <a:rPr lang="en-US" dirty="0"/>
                        <a:t>0      1    -</a:t>
                      </a:r>
                    </a:p>
                    <a:p>
                      <a:r>
                        <a:rPr lang="en-US" dirty="0"/>
                        <a:t>-       1    0</a:t>
                      </a:r>
                    </a:p>
                    <a:p>
                      <a:r>
                        <a:rPr lang="en-US" dirty="0"/>
                        <a:t>1      0    -</a:t>
                      </a:r>
                    </a:p>
                    <a:p>
                      <a:r>
                        <a:rPr lang="en-US" dirty="0"/>
                        <a:t>1       -    0</a:t>
                      </a:r>
                    </a:p>
                  </a:txBody>
                  <a:tcPr>
                    <a:lnL w="12700" cmpd="sng">
                      <a:solidFill>
                        <a:srgbClr val="404040"/>
                      </a:solidFill>
                      <a:prstDash val="solid"/>
                    </a:lnL>
                    <a:lnR w="12700" cmpd="sng">
                      <a:solidFill>
                        <a:srgbClr val="404040"/>
                      </a:solidFill>
                      <a:prstDash val="solid"/>
                    </a:lnR>
                    <a:lnT w="12700" cmpd="sng">
                      <a:solidFill>
                        <a:srgbClr val="404040"/>
                      </a:solidFill>
                      <a:prstDash val="solid"/>
                    </a:lnT>
                    <a:lnB w="12700" cmpd="sng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9483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85C913-1353-4305-BE4B-A47A2B65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09805"/>
              </p:ext>
            </p:extLst>
          </p:nvPr>
        </p:nvGraphicFramePr>
        <p:xfrm>
          <a:off x="2364086" y="5179998"/>
          <a:ext cx="1226402" cy="640080"/>
        </p:xfrm>
        <a:graphic>
          <a:graphicData uri="http://schemas.openxmlformats.org/drawingml/2006/table">
            <a:tbl>
              <a:tblPr/>
              <a:tblGrid>
                <a:gridCol w="1226402">
                  <a:extLst>
                    <a:ext uri="{9D8B030D-6E8A-4147-A177-3AD203B41FA5}">
                      <a16:colId xmlns:a16="http://schemas.microsoft.com/office/drawing/2014/main" val="1100328614"/>
                    </a:ext>
                  </a:extLst>
                </a:gridCol>
              </a:tblGrid>
              <a:tr h="392607">
                <a:tc>
                  <a:txBody>
                    <a:bodyPr/>
                    <a:lstStyle/>
                    <a:p>
                      <a:r>
                        <a:rPr lang="en-US" dirty="0"/>
                        <a:t> -       -     0</a:t>
                      </a:r>
                    </a:p>
                    <a:p>
                      <a:r>
                        <a:rPr lang="en-US" dirty="0"/>
                        <a:t> -       -     0</a:t>
                      </a:r>
                    </a:p>
                  </a:txBody>
                  <a:tcPr>
                    <a:lnL w="12700" cmpd="sng">
                      <a:solidFill>
                        <a:srgbClr val="404040"/>
                      </a:solidFill>
                      <a:prstDash val="solid"/>
                    </a:lnL>
                    <a:lnR w="12700" cmpd="sng">
                      <a:solidFill>
                        <a:srgbClr val="404040"/>
                      </a:solidFill>
                      <a:prstDash val="solid"/>
                    </a:lnR>
                    <a:lnT w="12700" cmpd="sng">
                      <a:solidFill>
                        <a:srgbClr val="404040"/>
                      </a:solidFill>
                      <a:prstDash val="solid"/>
                    </a:lnT>
                    <a:lnB w="12700" cmpd="sng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8793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2A6B03-0908-4AC1-8FB5-88A7152C8092}"/>
              </a:ext>
            </a:extLst>
          </p:cNvPr>
          <p:cNvSpPr txBox="1"/>
          <p:nvPr/>
        </p:nvSpPr>
        <p:spPr>
          <a:xfrm>
            <a:off x="2069427" y="1255928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AEB24-BD8C-478F-B04D-39794BFB9F8A}"/>
              </a:ext>
            </a:extLst>
          </p:cNvPr>
          <p:cNvSpPr txBox="1"/>
          <p:nvPr/>
        </p:nvSpPr>
        <p:spPr>
          <a:xfrm>
            <a:off x="2069426" y="1625260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0FAC3-E71A-43F5-B734-776FF8969289}"/>
              </a:ext>
            </a:extLst>
          </p:cNvPr>
          <p:cNvSpPr txBox="1"/>
          <p:nvPr/>
        </p:nvSpPr>
        <p:spPr>
          <a:xfrm>
            <a:off x="2069424" y="1913522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D4AFD-0734-4343-94A3-CC8C12C4FAC2}"/>
              </a:ext>
            </a:extLst>
          </p:cNvPr>
          <p:cNvSpPr txBox="1"/>
          <p:nvPr/>
        </p:nvSpPr>
        <p:spPr>
          <a:xfrm>
            <a:off x="2069424" y="2265224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EEF3E-B310-466B-8F8B-A644AC7E0A78}"/>
              </a:ext>
            </a:extLst>
          </p:cNvPr>
          <p:cNvSpPr txBox="1"/>
          <p:nvPr/>
        </p:nvSpPr>
        <p:spPr>
          <a:xfrm>
            <a:off x="2069420" y="2572262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7376B-154B-4779-A77A-AAC2C0D49BDE}"/>
              </a:ext>
            </a:extLst>
          </p:cNvPr>
          <p:cNvSpPr txBox="1"/>
          <p:nvPr/>
        </p:nvSpPr>
        <p:spPr>
          <a:xfrm>
            <a:off x="2069420" y="2850246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23762-504B-427C-9868-4B2333DB8E08}"/>
              </a:ext>
            </a:extLst>
          </p:cNvPr>
          <p:cNvSpPr txBox="1"/>
          <p:nvPr/>
        </p:nvSpPr>
        <p:spPr>
          <a:xfrm>
            <a:off x="2069420" y="3277877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98388-E0CB-4E01-A2D8-22D9DFC88565}"/>
              </a:ext>
            </a:extLst>
          </p:cNvPr>
          <p:cNvSpPr txBox="1"/>
          <p:nvPr/>
        </p:nvSpPr>
        <p:spPr>
          <a:xfrm>
            <a:off x="2069413" y="3562488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0435DA-EA0B-4B05-8952-492663C42515}"/>
              </a:ext>
            </a:extLst>
          </p:cNvPr>
          <p:cNvSpPr txBox="1"/>
          <p:nvPr/>
        </p:nvSpPr>
        <p:spPr>
          <a:xfrm>
            <a:off x="2069412" y="4194914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5DE7F-303A-44EF-9B15-CD40C48A1616}"/>
              </a:ext>
            </a:extLst>
          </p:cNvPr>
          <p:cNvSpPr txBox="1"/>
          <p:nvPr/>
        </p:nvSpPr>
        <p:spPr>
          <a:xfrm>
            <a:off x="2069411" y="4768233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AB3A3-A248-407F-9F4F-FAA83CCD5356}"/>
              </a:ext>
            </a:extLst>
          </p:cNvPr>
          <p:cNvSpPr txBox="1"/>
          <p:nvPr/>
        </p:nvSpPr>
        <p:spPr>
          <a:xfrm>
            <a:off x="3653859" y="1255928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0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16D417-0C33-4F63-9580-3D9A019714B4}"/>
              </a:ext>
            </a:extLst>
          </p:cNvPr>
          <p:cNvSpPr txBox="1"/>
          <p:nvPr/>
        </p:nvSpPr>
        <p:spPr>
          <a:xfrm>
            <a:off x="3653859" y="1625260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2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0AF4E-4157-437A-B52B-588888D5EA98}"/>
              </a:ext>
            </a:extLst>
          </p:cNvPr>
          <p:cNvSpPr txBox="1"/>
          <p:nvPr/>
        </p:nvSpPr>
        <p:spPr>
          <a:xfrm>
            <a:off x="3653859" y="1906336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BD953-1CF0-4A0C-A119-F07556CD98A4}"/>
              </a:ext>
            </a:extLst>
          </p:cNvPr>
          <p:cNvSpPr txBox="1"/>
          <p:nvPr/>
        </p:nvSpPr>
        <p:spPr>
          <a:xfrm>
            <a:off x="3653859" y="2264526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3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39E69-3B1F-4F09-85CF-D37E7520B67C}"/>
              </a:ext>
            </a:extLst>
          </p:cNvPr>
          <p:cNvSpPr txBox="1"/>
          <p:nvPr/>
        </p:nvSpPr>
        <p:spPr>
          <a:xfrm>
            <a:off x="3653859" y="2572262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5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451E17-A8D5-4568-AD9A-B78E44C77194}"/>
              </a:ext>
            </a:extLst>
          </p:cNvPr>
          <p:cNvSpPr txBox="1"/>
          <p:nvPr/>
        </p:nvSpPr>
        <p:spPr>
          <a:xfrm>
            <a:off x="3653859" y="2850246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6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86458-FD35-4213-8902-C9C02135BDAF}"/>
              </a:ext>
            </a:extLst>
          </p:cNvPr>
          <p:cNvSpPr txBox="1"/>
          <p:nvPr/>
        </p:nvSpPr>
        <p:spPr>
          <a:xfrm>
            <a:off x="3653858" y="3241379"/>
            <a:ext cx="22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0</a:t>
            </a:r>
            <a:r>
              <a:rPr lang="en-US" dirty="0">
                <a:solidFill>
                  <a:srgbClr val="404040"/>
                </a:solidFill>
              </a:rPr>
              <a:t> V m</a:t>
            </a:r>
            <a:r>
              <a:rPr lang="en-US" baseline="-25000" dirty="0">
                <a:solidFill>
                  <a:srgbClr val="404040"/>
                </a:solidFill>
              </a:rPr>
              <a:t>2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797671-419A-4D0F-8010-131FA9D40253}"/>
              </a:ext>
            </a:extLst>
          </p:cNvPr>
          <p:cNvSpPr txBox="1"/>
          <p:nvPr/>
        </p:nvSpPr>
        <p:spPr>
          <a:xfrm>
            <a:off x="3653858" y="3562488"/>
            <a:ext cx="22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0</a:t>
            </a:r>
            <a:r>
              <a:rPr lang="en-US" dirty="0">
                <a:solidFill>
                  <a:srgbClr val="404040"/>
                </a:solidFill>
              </a:rPr>
              <a:t> V m</a:t>
            </a:r>
            <a:r>
              <a:rPr lang="en-US" baseline="-25000" dirty="0">
                <a:solidFill>
                  <a:srgbClr val="404040"/>
                </a:solidFill>
              </a:rPr>
              <a:t>4</a:t>
            </a: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F1DB66-A569-4FE1-963B-873C70F8B209}"/>
                  </a:ext>
                </a:extLst>
              </p:cNvPr>
              <p:cNvSpPr txBox="1"/>
              <p:nvPr/>
            </p:nvSpPr>
            <p:spPr>
              <a:xfrm>
                <a:off x="3653856" y="3891787"/>
                <a:ext cx="3258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04040"/>
                    </a:solidFill>
                  </a:rPr>
                  <a:t>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dirty="0">
                    <a:solidFill>
                      <a:srgbClr val="404040"/>
                    </a:solidFill>
                  </a:rPr>
                  <a:t> V 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dirty="0">
                    <a:solidFill>
                      <a:srgbClr val="404040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18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= </a:t>
                </a:r>
                <a:r>
                  <a:rPr lang="en-US" b="1" i="1" dirty="0">
                    <a:solidFill>
                      <a:srgbClr val="404040"/>
                    </a:solidFill>
                  </a:rPr>
                  <a:t>max</a:t>
                </a:r>
                <a:r>
                  <a:rPr lang="en-US" b="1" i="1" baseline="-25000" dirty="0">
                    <a:solidFill>
                      <a:srgbClr val="404040"/>
                    </a:solidFill>
                  </a:rPr>
                  <a:t>1</a:t>
                </a:r>
                <a:endParaRPr lang="en-US" b="1" i="1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F1DB66-A569-4FE1-963B-873C70F8B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856" y="3891787"/>
                <a:ext cx="3258673" cy="369332"/>
              </a:xfrm>
              <a:prstGeom prst="rect">
                <a:avLst/>
              </a:prstGeom>
              <a:blipFill>
                <a:blip r:embed="rId4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D2F36AF-30AA-414D-93B7-8C4CD30B0380}"/>
              </a:ext>
            </a:extLst>
          </p:cNvPr>
          <p:cNvSpPr txBox="1"/>
          <p:nvPr/>
        </p:nvSpPr>
        <p:spPr>
          <a:xfrm>
            <a:off x="3653856" y="4182890"/>
            <a:ext cx="22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2</a:t>
            </a:r>
            <a:r>
              <a:rPr lang="en-US" dirty="0">
                <a:solidFill>
                  <a:srgbClr val="404040"/>
                </a:solidFill>
              </a:rPr>
              <a:t> V</a:t>
            </a:r>
            <a:r>
              <a:rPr lang="en-US" baseline="-25000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6</a:t>
            </a: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89654E-387A-42B8-9834-AE7F3A2A7089}"/>
                  </a:ext>
                </a:extLst>
              </p:cNvPr>
              <p:cNvSpPr txBox="1"/>
              <p:nvPr/>
            </p:nvSpPr>
            <p:spPr>
              <a:xfrm>
                <a:off x="3653855" y="4460874"/>
                <a:ext cx="3258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04040"/>
                    </a:solidFill>
                  </a:rPr>
                  <a:t>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4</a:t>
                </a:r>
                <a:r>
                  <a:rPr lang="en-US" dirty="0">
                    <a:solidFill>
                      <a:srgbClr val="404040"/>
                    </a:solidFill>
                  </a:rPr>
                  <a:t> V 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5</a:t>
                </a:r>
                <a:r>
                  <a:rPr lang="en-US" dirty="0">
                    <a:solidFill>
                      <a:srgbClr val="40404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= </a:t>
                </a:r>
                <a:r>
                  <a:rPr lang="en-US" b="1" i="1" dirty="0">
                    <a:solidFill>
                      <a:srgbClr val="404040"/>
                    </a:solidFill>
                  </a:rPr>
                  <a:t>max</a:t>
                </a:r>
                <a:r>
                  <a:rPr lang="en-US" b="1" i="1" baseline="-25000" dirty="0">
                    <a:solidFill>
                      <a:srgbClr val="404040"/>
                    </a:solidFill>
                  </a:rPr>
                  <a:t>2</a:t>
                </a:r>
                <a:endParaRPr lang="en-US" b="1" i="1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89654E-387A-42B8-9834-AE7F3A2A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855" y="4460874"/>
                <a:ext cx="3258673" cy="369332"/>
              </a:xfrm>
              <a:prstGeom prst="rect">
                <a:avLst/>
              </a:prstGeom>
              <a:blipFill>
                <a:blip r:embed="rId5"/>
                <a:stretch>
                  <a:fillRect l="-14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3DB6E3A4-5899-4015-AF57-82AF76191F98}"/>
              </a:ext>
            </a:extLst>
          </p:cNvPr>
          <p:cNvSpPr txBox="1"/>
          <p:nvPr/>
        </p:nvSpPr>
        <p:spPr>
          <a:xfrm>
            <a:off x="3653855" y="4730808"/>
            <a:ext cx="22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</a:t>
            </a:r>
            <a:r>
              <a:rPr lang="en-US" baseline="-25000" dirty="0">
                <a:solidFill>
                  <a:srgbClr val="404040"/>
                </a:solidFill>
              </a:rPr>
              <a:t>4  </a:t>
            </a:r>
            <a:r>
              <a:rPr lang="en-US" dirty="0">
                <a:solidFill>
                  <a:srgbClr val="404040"/>
                </a:solidFill>
              </a:rPr>
              <a:t>V m</a:t>
            </a:r>
            <a:r>
              <a:rPr lang="en-US" baseline="-25000" dirty="0">
                <a:solidFill>
                  <a:srgbClr val="404040"/>
                </a:solidFill>
              </a:rPr>
              <a:t>6</a:t>
            </a: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A0C8A8-DBC7-4D6E-890D-FC6FB4D60DC9}"/>
                  </a:ext>
                </a:extLst>
              </p:cNvPr>
              <p:cNvSpPr txBox="1"/>
              <p:nvPr/>
            </p:nvSpPr>
            <p:spPr>
              <a:xfrm>
                <a:off x="3653855" y="5146181"/>
                <a:ext cx="3258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04040"/>
                    </a:solidFill>
                  </a:rPr>
                  <a:t>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0</a:t>
                </a:r>
                <a:r>
                  <a:rPr lang="en-US" dirty="0">
                    <a:solidFill>
                      <a:srgbClr val="404040"/>
                    </a:solidFill>
                  </a:rPr>
                  <a:t> V 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dirty="0">
                    <a:solidFill>
                      <a:srgbClr val="404040"/>
                    </a:solidFill>
                  </a:rPr>
                  <a:t> V 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4  </a:t>
                </a:r>
                <a:r>
                  <a:rPr lang="en-US" dirty="0">
                    <a:solidFill>
                      <a:srgbClr val="404040"/>
                    </a:solidFill>
                  </a:rPr>
                  <a:t>V 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6</a:t>
                </a:r>
                <a:r>
                  <a:rPr lang="en-US" dirty="0">
                    <a:solidFill>
                      <a:srgbClr val="404040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solidFill>
                      <a:srgbClr val="404040"/>
                    </a:solidFill>
                  </a:rPr>
                  <a:t> = </a:t>
                </a:r>
                <a:r>
                  <a:rPr lang="en-US" sz="1800" b="1" i="1" dirty="0">
                    <a:solidFill>
                      <a:srgbClr val="404040"/>
                    </a:solidFill>
                  </a:rPr>
                  <a:t>max</a:t>
                </a:r>
                <a:r>
                  <a:rPr lang="en-US" sz="1800" b="1" i="1" baseline="-25000" dirty="0">
                    <a:solidFill>
                      <a:srgbClr val="404040"/>
                    </a:solidFill>
                  </a:rPr>
                  <a:t>3</a:t>
                </a:r>
                <a:endParaRPr lang="en-US" b="1" i="1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A0C8A8-DBC7-4D6E-890D-FC6FB4D6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855" y="5146181"/>
                <a:ext cx="3258673" cy="369332"/>
              </a:xfrm>
              <a:prstGeom prst="rect">
                <a:avLst/>
              </a:prstGeom>
              <a:blipFill>
                <a:blip r:embed="rId6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C9A70-E3FC-4F29-B850-92BF5DD892E8}"/>
                  </a:ext>
                </a:extLst>
              </p:cNvPr>
              <p:cNvSpPr txBox="1"/>
              <p:nvPr/>
            </p:nvSpPr>
            <p:spPr>
              <a:xfrm>
                <a:off x="3650110" y="5467290"/>
                <a:ext cx="3258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404040"/>
                    </a:solidFill>
                  </a:rPr>
                  <a:t>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0</a:t>
                </a:r>
                <a:r>
                  <a:rPr lang="en-US" dirty="0">
                    <a:solidFill>
                      <a:srgbClr val="404040"/>
                    </a:solidFill>
                  </a:rPr>
                  <a:t> V 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4</a:t>
                </a:r>
                <a:r>
                  <a:rPr lang="en-US" dirty="0">
                    <a:solidFill>
                      <a:srgbClr val="404040"/>
                    </a:solidFill>
                  </a:rPr>
                  <a:t> V 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dirty="0">
                    <a:solidFill>
                      <a:srgbClr val="404040"/>
                    </a:solidFill>
                  </a:rPr>
                  <a:t> V m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6</a:t>
                </a:r>
                <a:r>
                  <a:rPr lang="en-US" dirty="0">
                    <a:solidFill>
                      <a:srgbClr val="404040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solidFill>
                      <a:srgbClr val="404040"/>
                    </a:solidFill>
                  </a:rPr>
                  <a:t> </a:t>
                </a: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C9A70-E3FC-4F29-B850-92BF5DD8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10" y="5467290"/>
                <a:ext cx="3258673" cy="369332"/>
              </a:xfrm>
              <a:prstGeom prst="rect">
                <a:avLst/>
              </a:prstGeom>
              <a:blipFill>
                <a:blip r:embed="rId7"/>
                <a:stretch>
                  <a:fillRect l="-16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F728D67-6060-449A-BD1D-1C7B6A7761DE}"/>
              </a:ext>
            </a:extLst>
          </p:cNvPr>
          <p:cNvSpPr txBox="1"/>
          <p:nvPr/>
        </p:nvSpPr>
        <p:spPr>
          <a:xfrm>
            <a:off x="7832708" y="143499"/>
            <a:ext cx="298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</a:rPr>
              <a:t>M(f)</a:t>
            </a:r>
            <a:r>
              <a:rPr lang="en-US" dirty="0">
                <a:solidFill>
                  <a:srgbClr val="404040"/>
                </a:solidFill>
              </a:rPr>
              <a:t> = { </a:t>
            </a:r>
            <a:r>
              <a:rPr lang="en-US" b="1" i="1" dirty="0">
                <a:solidFill>
                  <a:srgbClr val="404040"/>
                </a:solidFill>
              </a:rPr>
              <a:t>max</a:t>
            </a:r>
            <a:r>
              <a:rPr lang="en-US" b="1" i="1" baseline="-25000" dirty="0">
                <a:solidFill>
                  <a:srgbClr val="404040"/>
                </a:solidFill>
              </a:rPr>
              <a:t>1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b="1" i="1" dirty="0">
                <a:solidFill>
                  <a:srgbClr val="404040"/>
                </a:solidFill>
              </a:rPr>
              <a:t>max</a:t>
            </a:r>
            <a:r>
              <a:rPr lang="en-US" b="1" i="1" baseline="-25000" dirty="0">
                <a:solidFill>
                  <a:srgbClr val="404040"/>
                </a:solidFill>
              </a:rPr>
              <a:t>2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b="1" i="1" dirty="0">
                <a:solidFill>
                  <a:srgbClr val="404040"/>
                </a:solidFill>
              </a:rPr>
              <a:t>max</a:t>
            </a:r>
            <a:r>
              <a:rPr lang="en-US" b="1" i="1" baseline="-25000" dirty="0">
                <a:solidFill>
                  <a:srgbClr val="404040"/>
                </a:solidFill>
              </a:rPr>
              <a:t>3</a:t>
            </a:r>
            <a:r>
              <a:rPr lang="en-US" dirty="0">
                <a:solidFill>
                  <a:srgbClr val="404040"/>
                </a:solidFill>
              </a:rPr>
              <a:t> }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4BFB2797-1839-419D-9061-0092B7288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55963"/>
              </p:ext>
            </p:extLst>
          </p:nvPr>
        </p:nvGraphicFramePr>
        <p:xfrm>
          <a:off x="7270733" y="758778"/>
          <a:ext cx="4111642" cy="270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8" imgW="2447994" imgH="1609758" progId="Excel.Sheet.12">
                  <p:embed/>
                </p:oleObj>
              </mc:Choice>
              <mc:Fallback>
                <p:oleObj name="Worksheet" r:id="rId8" imgW="2447994" imgH="16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70733" y="758778"/>
                        <a:ext cx="4111642" cy="270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F1DD03-A5CC-488D-AA8A-4955C7A72A1F}"/>
                  </a:ext>
                </a:extLst>
              </p:cNvPr>
              <p:cNvSpPr txBox="1"/>
              <p:nvPr/>
            </p:nvSpPr>
            <p:spPr>
              <a:xfrm>
                <a:off x="7270733" y="3484313"/>
                <a:ext cx="454342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rgbClr val="404040"/>
                    </a:solidFill>
                  </a:rPr>
                  <a:t>All the columns have a unique “*”, thus all the maximal </a:t>
                </a:r>
                <a:r>
                  <a:rPr lang="en-US" dirty="0" err="1">
                    <a:solidFill>
                      <a:srgbClr val="404040"/>
                    </a:solidFill>
                  </a:rPr>
                  <a:t>monoms</a:t>
                </a:r>
                <a:r>
                  <a:rPr lang="en-US" dirty="0">
                    <a:solidFill>
                      <a:srgbClr val="404040"/>
                    </a:solidFill>
                  </a:rPr>
                  <a:t> are central </a:t>
                </a:r>
                <a:r>
                  <a:rPr lang="en-US" dirty="0" err="1">
                    <a:solidFill>
                      <a:srgbClr val="404040"/>
                    </a:solidFill>
                  </a:rPr>
                  <a:t>monoms</a:t>
                </a:r>
                <a:r>
                  <a:rPr lang="en-US" dirty="0">
                    <a:solidFill>
                      <a:srgbClr val="404040"/>
                    </a:solidFill>
                  </a:rPr>
                  <a:t>:	</a:t>
                </a:r>
                <a:r>
                  <a:rPr lang="en-US" b="1" dirty="0">
                    <a:solidFill>
                      <a:srgbClr val="404040"/>
                    </a:solidFill>
                  </a:rPr>
                  <a:t>M(f) = C(f)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n-US" b="1" dirty="0">
                  <a:solidFill>
                    <a:srgbClr val="404040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rgbClr val="404040"/>
                    </a:solidFill>
                  </a:rPr>
                  <a:t>The first case of the simplification algorithm =&gt; a unique disjunctive simplified form: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</a:rPr>
                  <a:t>        </a:t>
                </a:r>
                <a:r>
                  <a:rPr lang="en-US" b="1" dirty="0">
                    <a:solidFill>
                      <a:srgbClr val="404040"/>
                    </a:solidFill>
                  </a:rPr>
                  <a:t>f</a:t>
                </a:r>
                <a:r>
                  <a:rPr lang="en-US" b="1" baseline="30000" dirty="0" err="1">
                    <a:solidFill>
                      <a:srgbClr val="404040"/>
                    </a:solidFill>
                  </a:rPr>
                  <a:t>S</a:t>
                </a:r>
                <a:r>
                  <a:rPr lang="en-US" b="1" dirty="0">
                    <a:solidFill>
                      <a:srgbClr val="404040"/>
                    </a:solidFill>
                  </a:rPr>
                  <a:t>(x</a:t>
                </a:r>
                <a:r>
                  <a:rPr lang="en-US" b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b="1" dirty="0">
                    <a:solidFill>
                      <a:srgbClr val="404040"/>
                    </a:solidFill>
                  </a:rPr>
                  <a:t>, x</a:t>
                </a:r>
                <a:r>
                  <a:rPr lang="en-US" b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b="1" dirty="0">
                    <a:solidFill>
                      <a:srgbClr val="404040"/>
                    </a:solidFill>
                  </a:rPr>
                  <a:t>, x</a:t>
                </a:r>
                <a:r>
                  <a:rPr lang="en-US" b="1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b="1" dirty="0">
                    <a:solidFill>
                      <a:srgbClr val="404040"/>
                    </a:solidFill>
                  </a:rPr>
                  <a:t>) = </a:t>
                </a:r>
                <a:r>
                  <a:rPr lang="en-US" b="1" i="1" dirty="0">
                    <a:solidFill>
                      <a:srgbClr val="404040"/>
                    </a:solidFill>
                  </a:rPr>
                  <a:t>max</a:t>
                </a:r>
                <a:r>
                  <a:rPr lang="en-US" b="1" i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b="1" i="1" dirty="0">
                    <a:solidFill>
                      <a:srgbClr val="404040"/>
                    </a:solidFill>
                  </a:rPr>
                  <a:t> </a:t>
                </a:r>
                <a:r>
                  <a:rPr lang="en-US" b="1" dirty="0">
                    <a:solidFill>
                      <a:srgbClr val="404040"/>
                    </a:solidFill>
                  </a:rPr>
                  <a:t>V </a:t>
                </a:r>
                <a:r>
                  <a:rPr lang="en-US" b="1" i="1" dirty="0">
                    <a:solidFill>
                      <a:srgbClr val="404040"/>
                    </a:solidFill>
                  </a:rPr>
                  <a:t>max</a:t>
                </a:r>
                <a:r>
                  <a:rPr lang="en-US" b="1" i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b="1" i="1" dirty="0">
                    <a:solidFill>
                      <a:srgbClr val="404040"/>
                    </a:solidFill>
                  </a:rPr>
                  <a:t> </a:t>
                </a:r>
                <a:r>
                  <a:rPr lang="en-US" b="1" dirty="0">
                    <a:solidFill>
                      <a:srgbClr val="404040"/>
                    </a:solidFill>
                  </a:rPr>
                  <a:t>V </a:t>
                </a:r>
                <a:r>
                  <a:rPr lang="en-US" b="1" i="1" dirty="0">
                    <a:solidFill>
                      <a:srgbClr val="404040"/>
                    </a:solidFill>
                  </a:rPr>
                  <a:t>max</a:t>
                </a:r>
                <a:r>
                  <a:rPr lang="en-US" b="1" i="1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b="1" dirty="0">
                    <a:solidFill>
                      <a:srgbClr val="404040"/>
                    </a:solidFill>
                  </a:rPr>
                  <a:t> </a:t>
                </a:r>
              </a:p>
              <a:p>
                <a:r>
                  <a:rPr lang="en-US" b="1" dirty="0">
                    <a:solidFill>
                      <a:srgbClr val="404040"/>
                    </a:solidFill>
                  </a:rPr>
                  <a:t>	  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1800" b="1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404040"/>
                    </a:solidFill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1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>
                    <a:solidFill>
                      <a:srgbClr val="404040"/>
                    </a:solidFill>
                  </a:rPr>
                  <a:t>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>
                    <a:solidFill>
                      <a:srgbClr val="40404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F1DD03-A5CC-488D-AA8A-4955C7A72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33" y="3484313"/>
                <a:ext cx="4543425" cy="2862322"/>
              </a:xfrm>
              <a:prstGeom prst="rect">
                <a:avLst/>
              </a:prstGeom>
              <a:blipFill>
                <a:blip r:embed="rId10"/>
                <a:stretch>
                  <a:fillRect l="-940" t="-1279" r="-1074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431F2FA-17E7-4112-9A4C-4E0E596B30C1}"/>
              </a:ext>
            </a:extLst>
          </p:cNvPr>
          <p:cNvSpPr txBox="1"/>
          <p:nvPr/>
        </p:nvSpPr>
        <p:spPr>
          <a:xfrm>
            <a:off x="5996828" y="5933032"/>
            <a:ext cx="114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duplicate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826623-C5E1-4FF5-BEA4-8A4AA57F129E}"/>
              </a:ext>
            </a:extLst>
          </p:cNvPr>
          <p:cNvCxnSpPr>
            <a:cxnSpLocks/>
          </p:cNvCxnSpPr>
          <p:nvPr/>
        </p:nvCxnSpPr>
        <p:spPr>
          <a:xfrm flipH="1" flipV="1">
            <a:off x="6124575" y="5686851"/>
            <a:ext cx="360116" cy="2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D8F4BBC-F93D-4928-9A6F-B0293A286BB8}"/>
              </a:ext>
            </a:extLst>
          </p:cNvPr>
          <p:cNvSpPr txBox="1"/>
          <p:nvPr/>
        </p:nvSpPr>
        <p:spPr>
          <a:xfrm>
            <a:off x="2034344" y="5473557"/>
            <a:ext cx="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40404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0885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44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FEFF-243F-4466-AEB9-EBA0CC98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2D720-DD26-4410-BE61-6789930CE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en-US" sz="2800" dirty="0" err="1">
                    <a:solidFill>
                      <a:srgbClr val="404040"/>
                    </a:solidFill>
                  </a:rPr>
                  <a:t>f</a:t>
                </a:r>
                <a:r>
                  <a:rPr lang="en-US" sz="2800" baseline="30000" dirty="0" err="1">
                    <a:solidFill>
                      <a:srgbClr val="404040"/>
                    </a:solidFill>
                  </a:rPr>
                  <a:t>S</a:t>
                </a:r>
                <a:r>
                  <a:rPr lang="en-US" sz="2800" dirty="0">
                    <a:solidFill>
                      <a:srgbClr val="404040"/>
                    </a:solidFill>
                  </a:rPr>
                  <a:t>(x</a:t>
                </a:r>
                <a:r>
                  <a:rPr lang="en-US" sz="2800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sz="2800" dirty="0">
                    <a:solidFill>
                      <a:srgbClr val="404040"/>
                    </a:solidFill>
                  </a:rPr>
                  <a:t>, x</a:t>
                </a:r>
                <a:r>
                  <a:rPr lang="en-US" sz="2800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sz="2800" dirty="0">
                    <a:solidFill>
                      <a:srgbClr val="404040"/>
                    </a:solidFill>
                  </a:rPr>
                  <a:t>, x</a:t>
                </a:r>
                <a:r>
                  <a:rPr lang="en-US" sz="2800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sz="2800" dirty="0">
                    <a:solidFill>
                      <a:srgbClr val="404040"/>
                    </a:solidFill>
                  </a:rPr>
                  <a:t>) = </a:t>
                </a:r>
                <a:r>
                  <a:rPr lang="en-US" sz="2800" i="1" dirty="0">
                    <a:solidFill>
                      <a:srgbClr val="404040"/>
                    </a:solidFill>
                  </a:rPr>
                  <a:t>max</a:t>
                </a:r>
                <a:r>
                  <a:rPr lang="en-US" sz="2800" i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sz="2800" i="1" dirty="0">
                    <a:solidFill>
                      <a:srgbClr val="404040"/>
                    </a:solidFill>
                  </a:rPr>
                  <a:t> </a:t>
                </a:r>
                <a:r>
                  <a:rPr lang="en-US" sz="2800" dirty="0">
                    <a:solidFill>
                      <a:srgbClr val="404040"/>
                    </a:solidFill>
                  </a:rPr>
                  <a:t>V </a:t>
                </a:r>
                <a:r>
                  <a:rPr lang="en-US" sz="2800" i="1" dirty="0">
                    <a:solidFill>
                      <a:srgbClr val="404040"/>
                    </a:solidFill>
                  </a:rPr>
                  <a:t>max</a:t>
                </a:r>
                <a:r>
                  <a:rPr lang="en-US" sz="2800" i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sz="2800" i="1" dirty="0">
                    <a:solidFill>
                      <a:srgbClr val="404040"/>
                    </a:solidFill>
                  </a:rPr>
                  <a:t> </a:t>
                </a:r>
                <a:r>
                  <a:rPr lang="en-US" sz="2800" dirty="0">
                    <a:solidFill>
                      <a:srgbClr val="404040"/>
                    </a:solidFill>
                  </a:rPr>
                  <a:t>V </a:t>
                </a:r>
                <a:r>
                  <a:rPr lang="en-US" sz="2800" i="1" dirty="0">
                    <a:solidFill>
                      <a:srgbClr val="404040"/>
                    </a:solidFill>
                  </a:rPr>
                  <a:t>max</a:t>
                </a:r>
                <a:r>
                  <a:rPr lang="en-US" sz="2800" i="1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sz="2800" dirty="0">
                    <a:solidFill>
                      <a:srgbClr val="404040"/>
                    </a:solidFill>
                  </a:rPr>
                  <a:t> </a:t>
                </a:r>
              </a:p>
              <a:p>
                <a:pPr algn="ctr"/>
                <a:r>
                  <a:rPr lang="en-US" sz="2800" dirty="0">
                    <a:solidFill>
                      <a:srgbClr val="404040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8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rgbClr val="404040"/>
                    </a:solidFill>
                  </a:rPr>
                  <a:t>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rgbClr val="404040"/>
                    </a:solidFill>
                  </a:rPr>
                  <a:t> </a:t>
                </a:r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2D720-DD26-4410-BE61-6789930CE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4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831D-6EC2-403A-B3A4-162F55F2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– Exercise 6.8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A1B-8162-4F18-9F86-272B28CE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Using Quine’s method, simplify the following Boolean functions given in DCF (disjunction of </a:t>
            </a:r>
            <a:r>
              <a:rPr lang="en-US" dirty="0" err="1"/>
              <a:t>minterms</a:t>
            </a:r>
            <a:r>
              <a:rPr lang="en-US" dirty="0"/>
              <a:t>):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ctr"/>
            <a:r>
              <a:rPr lang="es-ES" sz="2800" dirty="0"/>
              <a:t>f</a:t>
            </a:r>
            <a:r>
              <a:rPr lang="es-ES" sz="2800" baseline="-25000" dirty="0"/>
              <a:t>8</a:t>
            </a:r>
            <a:r>
              <a:rPr lang="es-ES" sz="2800" dirty="0"/>
              <a:t>(x</a:t>
            </a:r>
            <a:r>
              <a:rPr lang="es-ES" sz="2800" baseline="-25000" dirty="0"/>
              <a:t>1</a:t>
            </a:r>
            <a:r>
              <a:rPr lang="es-ES" sz="2800" dirty="0"/>
              <a:t>,x</a:t>
            </a:r>
            <a:r>
              <a:rPr lang="es-ES" sz="2800" baseline="-25000" dirty="0"/>
              <a:t>2</a:t>
            </a:r>
            <a:r>
              <a:rPr lang="es-ES" sz="2800" dirty="0"/>
              <a:t>,x</a:t>
            </a:r>
            <a:r>
              <a:rPr lang="es-ES" sz="2800" baseline="-25000" dirty="0"/>
              <a:t>3</a:t>
            </a:r>
            <a:r>
              <a:rPr lang="es-ES" sz="2800" dirty="0"/>
              <a:t>)= m</a:t>
            </a:r>
            <a:r>
              <a:rPr lang="es-ES" sz="2800" baseline="-25000" dirty="0"/>
              <a:t>0</a:t>
            </a:r>
            <a:r>
              <a:rPr lang="es-ES" sz="2800" dirty="0"/>
              <a:t> </a:t>
            </a:r>
            <a:r>
              <a:rPr lang="en-US" sz="2800" dirty="0"/>
              <a:t>∨</a:t>
            </a:r>
            <a:r>
              <a:rPr lang="es-ES" sz="2800" dirty="0"/>
              <a:t> m</a:t>
            </a:r>
            <a:r>
              <a:rPr lang="es-ES" sz="2800" baseline="-25000" dirty="0"/>
              <a:t>2</a:t>
            </a:r>
            <a:r>
              <a:rPr lang="es-ES" sz="2800" dirty="0"/>
              <a:t> </a:t>
            </a:r>
            <a:r>
              <a:rPr lang="en-US" sz="2800" dirty="0"/>
              <a:t>∨</a:t>
            </a:r>
            <a:r>
              <a:rPr lang="es-ES" sz="2800" dirty="0"/>
              <a:t> m</a:t>
            </a:r>
            <a:r>
              <a:rPr lang="es-ES" sz="2800" baseline="-25000" dirty="0"/>
              <a:t>3</a:t>
            </a:r>
            <a:r>
              <a:rPr lang="es-ES" sz="2800" dirty="0"/>
              <a:t> </a:t>
            </a:r>
            <a:r>
              <a:rPr lang="en-US" sz="2800" dirty="0"/>
              <a:t>∨</a:t>
            </a:r>
            <a:r>
              <a:rPr lang="es-ES" sz="2800" dirty="0"/>
              <a:t> m</a:t>
            </a:r>
            <a:r>
              <a:rPr lang="es-ES" sz="2800" baseline="-25000" dirty="0"/>
              <a:t>4</a:t>
            </a:r>
            <a:r>
              <a:rPr lang="es-ES" sz="2800" dirty="0"/>
              <a:t> </a:t>
            </a:r>
            <a:r>
              <a:rPr lang="en-US" sz="2800" dirty="0"/>
              <a:t>∨</a:t>
            </a:r>
            <a:r>
              <a:rPr lang="es-ES" sz="2800" dirty="0"/>
              <a:t> m</a:t>
            </a:r>
            <a:r>
              <a:rPr lang="es-ES" sz="2800" baseline="-25000" dirty="0"/>
              <a:t>5</a:t>
            </a:r>
            <a:r>
              <a:rPr lang="es-ES" sz="2800" dirty="0"/>
              <a:t> </a:t>
            </a:r>
            <a:r>
              <a:rPr lang="en-US" sz="2800" dirty="0"/>
              <a:t>∨</a:t>
            </a:r>
            <a:r>
              <a:rPr lang="es-ES" sz="2800" b="1" i="0" dirty="0">
                <a:solidFill>
                  <a:srgbClr val="202122"/>
                </a:solidFill>
                <a:effectLst/>
              </a:rPr>
              <a:t> </a:t>
            </a:r>
            <a:r>
              <a:rPr lang="es-ES" sz="2800" dirty="0"/>
              <a:t>m</a:t>
            </a:r>
            <a:r>
              <a:rPr lang="es-ES" sz="2800" baseline="-25000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181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CE08-37E9-406B-A268-5F1493D6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1F5E-3516-41C9-97E7-555AE53C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0626"/>
            <a:ext cx="10058400" cy="37608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</a:rPr>
              <a:t> A </a:t>
            </a:r>
            <a:r>
              <a:rPr lang="en-US" b="1" dirty="0" err="1">
                <a:solidFill>
                  <a:srgbClr val="404040"/>
                </a:solidFill>
              </a:rPr>
              <a:t>monom</a:t>
            </a:r>
            <a:r>
              <a:rPr lang="en-US" dirty="0">
                <a:solidFill>
                  <a:srgbClr val="404040"/>
                </a:solidFill>
              </a:rPr>
              <a:t> is a </a:t>
            </a:r>
            <a:r>
              <a:rPr lang="en-US" dirty="0" err="1">
                <a:solidFill>
                  <a:srgbClr val="404040"/>
                </a:solidFill>
              </a:rPr>
              <a:t>conjuction</a:t>
            </a:r>
            <a:r>
              <a:rPr lang="en-US" dirty="0">
                <a:solidFill>
                  <a:srgbClr val="404040"/>
                </a:solidFill>
              </a:rPr>
              <a:t> of variables.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</a:rPr>
              <a:t> A </a:t>
            </a:r>
            <a:r>
              <a:rPr lang="en-US" b="1" dirty="0" err="1">
                <a:solidFill>
                  <a:srgbClr val="404040"/>
                </a:solidFill>
              </a:rPr>
              <a:t>minterm</a:t>
            </a:r>
            <a:r>
              <a:rPr lang="en-US" dirty="0">
                <a:solidFill>
                  <a:srgbClr val="404040"/>
                </a:solidFill>
              </a:rPr>
              <a:t> is a </a:t>
            </a:r>
            <a:r>
              <a:rPr lang="en-US" dirty="0" err="1">
                <a:solidFill>
                  <a:srgbClr val="404040"/>
                </a:solidFill>
              </a:rPr>
              <a:t>monom</a:t>
            </a:r>
            <a:r>
              <a:rPr lang="en-US" dirty="0">
                <a:solidFill>
                  <a:srgbClr val="404040"/>
                </a:solidFill>
              </a:rPr>
              <a:t> which contains all n variables.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</a:rPr>
              <a:t> A </a:t>
            </a:r>
            <a:r>
              <a:rPr lang="en-US" b="1" dirty="0">
                <a:solidFill>
                  <a:srgbClr val="404040"/>
                </a:solidFill>
              </a:rPr>
              <a:t>maxterm</a:t>
            </a:r>
            <a:r>
              <a:rPr lang="en-US" dirty="0">
                <a:solidFill>
                  <a:srgbClr val="404040"/>
                </a:solidFill>
              </a:rPr>
              <a:t> is a </a:t>
            </a:r>
            <a:r>
              <a:rPr lang="en-US" dirty="0" err="1">
                <a:solidFill>
                  <a:srgbClr val="404040"/>
                </a:solidFill>
              </a:rPr>
              <a:t>disjuction</a:t>
            </a:r>
            <a:r>
              <a:rPr lang="en-US" dirty="0">
                <a:solidFill>
                  <a:srgbClr val="404040"/>
                </a:solidFill>
              </a:rPr>
              <a:t> containing all n variables.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</a:rPr>
              <a:t> The </a:t>
            </a:r>
            <a:r>
              <a:rPr lang="en-US" b="1" dirty="0">
                <a:solidFill>
                  <a:srgbClr val="404040"/>
                </a:solidFill>
              </a:rPr>
              <a:t>support of f </a:t>
            </a:r>
            <a:r>
              <a:rPr lang="en-US" dirty="0">
                <a:solidFill>
                  <a:srgbClr val="404040"/>
                </a:solidFill>
              </a:rPr>
              <a:t>is the set S</a:t>
            </a:r>
            <a:r>
              <a:rPr lang="en-US" baseline="-25000" dirty="0">
                <a:solidFill>
                  <a:srgbClr val="404040"/>
                </a:solidFill>
              </a:rPr>
              <a:t>f</a:t>
            </a:r>
            <a:r>
              <a:rPr lang="en-US" dirty="0">
                <a:solidFill>
                  <a:srgbClr val="404040"/>
                </a:solidFill>
              </a:rPr>
              <a:t> = {</a:t>
            </a:r>
            <a:r>
              <a:rPr lang="es-ES" sz="1800" dirty="0">
                <a:solidFill>
                  <a:srgbClr val="404040"/>
                </a:solidFill>
              </a:rPr>
              <a:t>(x</a:t>
            </a:r>
            <a:r>
              <a:rPr lang="es-ES" sz="1800" baseline="-25000" dirty="0">
                <a:solidFill>
                  <a:srgbClr val="404040"/>
                </a:solidFill>
              </a:rPr>
              <a:t>1</a:t>
            </a:r>
            <a:r>
              <a:rPr lang="es-ES" sz="1800" dirty="0">
                <a:solidFill>
                  <a:srgbClr val="404040"/>
                </a:solidFill>
              </a:rPr>
              <a:t>,x</a:t>
            </a:r>
            <a:r>
              <a:rPr lang="es-ES" sz="1800" baseline="-25000" dirty="0">
                <a:solidFill>
                  <a:srgbClr val="404040"/>
                </a:solidFill>
              </a:rPr>
              <a:t>2</a:t>
            </a:r>
            <a:r>
              <a:rPr lang="es-ES" sz="1800" dirty="0">
                <a:solidFill>
                  <a:srgbClr val="404040"/>
                </a:solidFill>
              </a:rPr>
              <a:t>,x</a:t>
            </a:r>
            <a:r>
              <a:rPr lang="es-ES" sz="1800" baseline="-25000" dirty="0">
                <a:solidFill>
                  <a:srgbClr val="404040"/>
                </a:solidFill>
              </a:rPr>
              <a:t>3</a:t>
            </a:r>
            <a:r>
              <a:rPr lang="es-ES" sz="1800" dirty="0">
                <a:solidFill>
                  <a:srgbClr val="404040"/>
                </a:solidFill>
              </a:rPr>
              <a:t>)| f(x</a:t>
            </a:r>
            <a:r>
              <a:rPr lang="es-ES" sz="1800" baseline="-25000" dirty="0">
                <a:solidFill>
                  <a:srgbClr val="404040"/>
                </a:solidFill>
              </a:rPr>
              <a:t>1</a:t>
            </a:r>
            <a:r>
              <a:rPr lang="es-ES" sz="1800" dirty="0">
                <a:solidFill>
                  <a:srgbClr val="404040"/>
                </a:solidFill>
              </a:rPr>
              <a:t>,x</a:t>
            </a:r>
            <a:r>
              <a:rPr lang="es-ES" sz="1800" baseline="-25000" dirty="0">
                <a:solidFill>
                  <a:srgbClr val="404040"/>
                </a:solidFill>
              </a:rPr>
              <a:t>2</a:t>
            </a:r>
            <a:r>
              <a:rPr lang="es-ES" sz="1800" dirty="0">
                <a:solidFill>
                  <a:srgbClr val="404040"/>
                </a:solidFill>
              </a:rPr>
              <a:t>,x</a:t>
            </a:r>
            <a:r>
              <a:rPr lang="es-ES" sz="1800" baseline="-25000" dirty="0">
                <a:solidFill>
                  <a:srgbClr val="404040"/>
                </a:solidFill>
              </a:rPr>
              <a:t>3</a:t>
            </a:r>
            <a:r>
              <a:rPr lang="es-ES" sz="1800" dirty="0">
                <a:solidFill>
                  <a:srgbClr val="404040"/>
                </a:solidFill>
              </a:rPr>
              <a:t>) = 1</a:t>
            </a:r>
            <a:r>
              <a:rPr lang="en-US" dirty="0">
                <a:solidFill>
                  <a:srgbClr val="404040"/>
                </a:solidFill>
              </a:rPr>
              <a:t>}.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</a:rPr>
              <a:t> The </a:t>
            </a:r>
            <a:r>
              <a:rPr lang="en-US" b="1" dirty="0" err="1">
                <a:solidFill>
                  <a:srgbClr val="404040"/>
                </a:solidFill>
              </a:rPr>
              <a:t>monom</a:t>
            </a:r>
            <a:r>
              <a:rPr lang="en-US" b="1" dirty="0">
                <a:solidFill>
                  <a:srgbClr val="404040"/>
                </a:solidFill>
              </a:rPr>
              <a:t> m is smaller or equal than the </a:t>
            </a:r>
            <a:r>
              <a:rPr lang="en-US" b="1" dirty="0" err="1">
                <a:solidFill>
                  <a:srgbClr val="404040"/>
                </a:solidFill>
              </a:rPr>
              <a:t>monom</a:t>
            </a:r>
            <a:r>
              <a:rPr lang="en-US" b="1" dirty="0">
                <a:solidFill>
                  <a:srgbClr val="404040"/>
                </a:solidFill>
              </a:rPr>
              <a:t> m’ </a:t>
            </a:r>
            <a:r>
              <a:rPr lang="en-US" dirty="0">
                <a:solidFill>
                  <a:srgbClr val="404040"/>
                </a:solidFill>
              </a:rPr>
              <a:t>if and only if the support of m is included or equal to the support of m’.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04040"/>
                </a:solidFill>
              </a:rPr>
              <a:t> m and m’ are called </a:t>
            </a:r>
            <a:r>
              <a:rPr lang="en-US" b="1" dirty="0">
                <a:solidFill>
                  <a:srgbClr val="404040"/>
                </a:solidFill>
              </a:rPr>
              <a:t>adjacent </a:t>
            </a:r>
            <a:r>
              <a:rPr lang="en-US" b="1" dirty="0" err="1">
                <a:solidFill>
                  <a:srgbClr val="404040"/>
                </a:solidFill>
              </a:rPr>
              <a:t>monoms</a:t>
            </a:r>
            <a:r>
              <a:rPr lang="en-US" b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if they differ only by the power of one variable. The </a:t>
            </a:r>
            <a:r>
              <a:rPr lang="en-US" b="1" dirty="0">
                <a:solidFill>
                  <a:srgbClr val="404040"/>
                </a:solidFill>
              </a:rPr>
              <a:t>factorization of the </a:t>
            </a:r>
            <a:r>
              <a:rPr lang="en-US" b="1" dirty="0" err="1">
                <a:solidFill>
                  <a:srgbClr val="404040"/>
                </a:solidFill>
              </a:rPr>
              <a:t>monoms</a:t>
            </a:r>
            <a:r>
              <a:rPr lang="en-US" dirty="0">
                <a:solidFill>
                  <a:srgbClr val="404040"/>
                </a:solidFill>
              </a:rPr>
              <a:t> m and m’ is obtained by eliminating the variable that is different.</a:t>
            </a:r>
          </a:p>
          <a:p>
            <a:pPr marL="0" indent="0" algn="just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3A09F-6982-4CF4-BBB8-67EF853191B0}"/>
              </a:ext>
            </a:extLst>
          </p:cNvPr>
          <p:cNvSpPr txBox="1"/>
          <p:nvPr/>
        </p:nvSpPr>
        <p:spPr>
          <a:xfrm>
            <a:off x="1036320" y="209129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04040"/>
                </a:solidFill>
              </a:rPr>
              <a:t>Let f: (B</a:t>
            </a:r>
            <a:r>
              <a:rPr lang="en-US" sz="1800" baseline="-25000" dirty="0">
                <a:solidFill>
                  <a:srgbClr val="404040"/>
                </a:solidFill>
              </a:rPr>
              <a:t>2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  <a:r>
              <a:rPr lang="en-US" sz="1800" baseline="30000" dirty="0">
                <a:solidFill>
                  <a:srgbClr val="404040"/>
                </a:solidFill>
              </a:rPr>
              <a:t>n</a:t>
            </a:r>
            <a:r>
              <a:rPr lang="en-US" sz="1800" dirty="0">
                <a:solidFill>
                  <a:srgbClr val="404040"/>
                </a:solidFill>
              </a:rPr>
              <a:t> → B</a:t>
            </a:r>
            <a:r>
              <a:rPr lang="en-US" sz="1800" baseline="-25000" dirty="0">
                <a:solidFill>
                  <a:srgbClr val="404040"/>
                </a:solidFill>
              </a:rPr>
              <a:t>2 </a:t>
            </a:r>
            <a:r>
              <a:rPr lang="en-US" sz="1800" dirty="0">
                <a:solidFill>
                  <a:srgbClr val="404040"/>
                </a:solidFill>
              </a:rPr>
              <a:t>, n from N</a:t>
            </a:r>
            <a:r>
              <a:rPr lang="en-US" sz="1800" baseline="30000" dirty="0">
                <a:solidFill>
                  <a:srgbClr val="404040"/>
                </a:solidFill>
              </a:rPr>
              <a:t>*</a:t>
            </a:r>
            <a:r>
              <a:rPr lang="en-US" sz="1800" dirty="0">
                <a:solidFill>
                  <a:srgbClr val="404040"/>
                </a:solidFill>
              </a:rPr>
              <a:t> be a Boolean function of n variables.</a:t>
            </a:r>
          </a:p>
        </p:txBody>
      </p:sp>
    </p:spTree>
    <p:extLst>
      <p:ext uri="{BB962C8B-B14F-4D97-AF65-F5344CB8AC3E}">
        <p14:creationId xmlns:p14="http://schemas.microsoft.com/office/powerpoint/2010/main" val="2225100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CE08-37E9-406B-A268-5F1493D6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1F5E-3516-41C9-97E7-555AE53C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66290"/>
            <a:ext cx="10058400" cy="37608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The set </a:t>
            </a:r>
            <a:r>
              <a:rPr lang="en-US" b="1" dirty="0"/>
              <a:t>M(f)</a:t>
            </a:r>
            <a:r>
              <a:rPr lang="en-US" dirty="0"/>
              <a:t> is the </a:t>
            </a:r>
            <a:r>
              <a:rPr lang="en-US" b="1" dirty="0"/>
              <a:t>set of maximal </a:t>
            </a:r>
            <a:r>
              <a:rPr lang="en-US" b="1" dirty="0" err="1"/>
              <a:t>monoms</a:t>
            </a:r>
            <a:r>
              <a:rPr lang="en-US" b="1" dirty="0"/>
              <a:t> </a:t>
            </a:r>
            <a:r>
              <a:rPr lang="en-US" dirty="0"/>
              <a:t>of the function </a:t>
            </a:r>
            <a:r>
              <a:rPr lang="en-US" sz="1800" dirty="0"/>
              <a:t>f and contains</a:t>
            </a:r>
            <a:r>
              <a:rPr lang="en-US" dirty="0"/>
              <a:t> </a:t>
            </a:r>
            <a:r>
              <a:rPr lang="en-US" dirty="0" err="1"/>
              <a:t>minterms</a:t>
            </a:r>
            <a:r>
              <a:rPr lang="en-US" dirty="0"/>
              <a:t> or </a:t>
            </a:r>
            <a:r>
              <a:rPr lang="en-US" dirty="0" err="1"/>
              <a:t>monoms</a:t>
            </a:r>
            <a:r>
              <a:rPr lang="en-US" dirty="0"/>
              <a:t> obtained by using factorization.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The set </a:t>
            </a:r>
            <a:r>
              <a:rPr lang="en-US" b="1" dirty="0"/>
              <a:t>C(f)</a:t>
            </a:r>
            <a:r>
              <a:rPr lang="en-US" dirty="0"/>
              <a:t> is the </a:t>
            </a:r>
            <a:r>
              <a:rPr lang="en-US" b="1" dirty="0"/>
              <a:t>set of central </a:t>
            </a:r>
            <a:r>
              <a:rPr lang="en-US" b="1" dirty="0" err="1"/>
              <a:t>monoms</a:t>
            </a:r>
            <a:r>
              <a:rPr lang="en-US" b="1" dirty="0"/>
              <a:t> </a:t>
            </a:r>
            <a:r>
              <a:rPr lang="en-US" dirty="0"/>
              <a:t>of the function </a:t>
            </a:r>
            <a:r>
              <a:rPr lang="en-US" sz="1800" dirty="0"/>
              <a:t>f and contains maximal </a:t>
            </a:r>
            <a:r>
              <a:rPr lang="en-US" sz="1800" dirty="0" err="1"/>
              <a:t>monoms</a:t>
            </a:r>
            <a:r>
              <a:rPr lang="en-US" sz="1800" dirty="0"/>
              <a:t> that are not smaller than the disjunction of all the other maximal </a:t>
            </a:r>
            <a:r>
              <a:rPr lang="en-US" sz="1800" dirty="0" err="1"/>
              <a:t>monoms</a:t>
            </a:r>
            <a:r>
              <a:rPr lang="en-US" sz="1800" dirty="0"/>
              <a:t> of f.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20789-29B3-4AE3-843F-EE0950D80BC7}"/>
              </a:ext>
            </a:extLst>
          </p:cNvPr>
          <p:cNvSpPr txBox="1"/>
          <p:nvPr/>
        </p:nvSpPr>
        <p:spPr>
          <a:xfrm>
            <a:off x="1066800" y="209695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04040"/>
                </a:solidFill>
              </a:rPr>
              <a:t>Let f: (B</a:t>
            </a:r>
            <a:r>
              <a:rPr lang="en-US" sz="1800" baseline="-25000" dirty="0">
                <a:solidFill>
                  <a:srgbClr val="404040"/>
                </a:solidFill>
              </a:rPr>
              <a:t>2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  <a:r>
              <a:rPr lang="en-US" sz="1800" baseline="30000" dirty="0">
                <a:solidFill>
                  <a:srgbClr val="404040"/>
                </a:solidFill>
              </a:rPr>
              <a:t>n</a:t>
            </a:r>
            <a:r>
              <a:rPr lang="en-US" sz="1800" dirty="0">
                <a:solidFill>
                  <a:srgbClr val="404040"/>
                </a:solidFill>
              </a:rPr>
              <a:t> → B</a:t>
            </a:r>
            <a:r>
              <a:rPr lang="en-US" sz="1800" baseline="-25000" dirty="0">
                <a:solidFill>
                  <a:srgbClr val="404040"/>
                </a:solidFill>
              </a:rPr>
              <a:t>2 </a:t>
            </a:r>
            <a:r>
              <a:rPr lang="en-US" sz="1800" dirty="0">
                <a:solidFill>
                  <a:srgbClr val="404040"/>
                </a:solidFill>
              </a:rPr>
              <a:t>, n from N</a:t>
            </a:r>
            <a:r>
              <a:rPr lang="en-US" sz="1800" baseline="30000" dirty="0">
                <a:solidFill>
                  <a:srgbClr val="404040"/>
                </a:solidFill>
              </a:rPr>
              <a:t>*</a:t>
            </a:r>
            <a:r>
              <a:rPr lang="en-US" sz="1800" dirty="0">
                <a:solidFill>
                  <a:srgbClr val="404040"/>
                </a:solidFill>
              </a:rPr>
              <a:t> be a Boolean function of n variables.</a:t>
            </a:r>
          </a:p>
        </p:txBody>
      </p:sp>
    </p:spTree>
    <p:extLst>
      <p:ext uri="{BB962C8B-B14F-4D97-AF65-F5344CB8AC3E}">
        <p14:creationId xmlns:p14="http://schemas.microsoft.com/office/powerpoint/2010/main" val="107632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CE08-37E9-406B-A268-5F1493D6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1F5E-3516-41C9-97E7-555AE53C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i="1" dirty="0"/>
              <a:t>Quine’s Method description(part I):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first step is to order the support set of f, S</a:t>
            </a:r>
            <a:r>
              <a:rPr lang="en-US" baseline="-25000" dirty="0"/>
              <a:t>f</a:t>
            </a:r>
            <a:r>
              <a:rPr lang="en-US" dirty="0"/>
              <a:t> = {</a:t>
            </a:r>
            <a:r>
              <a:rPr lang="es-ES" dirty="0"/>
              <a:t>(x</a:t>
            </a:r>
            <a:r>
              <a:rPr lang="es-ES" baseline="-25000" dirty="0"/>
              <a:t>1</a:t>
            </a:r>
            <a:r>
              <a:rPr lang="es-ES" dirty="0"/>
              <a:t>,x</a:t>
            </a:r>
            <a:r>
              <a:rPr lang="es-ES" baseline="-25000" dirty="0"/>
              <a:t>2</a:t>
            </a:r>
            <a:r>
              <a:rPr lang="es-ES" dirty="0"/>
              <a:t>,x</a:t>
            </a:r>
            <a:r>
              <a:rPr lang="es-ES" baseline="-25000" dirty="0"/>
              <a:t>3</a:t>
            </a:r>
            <a:r>
              <a:rPr lang="es-ES" dirty="0"/>
              <a:t>)| f(x</a:t>
            </a:r>
            <a:r>
              <a:rPr lang="es-ES" baseline="-25000" dirty="0"/>
              <a:t>1</a:t>
            </a:r>
            <a:r>
              <a:rPr lang="es-ES" dirty="0"/>
              <a:t>,x</a:t>
            </a:r>
            <a:r>
              <a:rPr lang="es-ES" baseline="-25000" dirty="0"/>
              <a:t>2</a:t>
            </a:r>
            <a:r>
              <a:rPr lang="es-ES" dirty="0"/>
              <a:t>,x</a:t>
            </a:r>
            <a:r>
              <a:rPr lang="es-ES" baseline="-25000" dirty="0"/>
              <a:t>3</a:t>
            </a:r>
            <a:r>
              <a:rPr lang="es-ES" dirty="0"/>
              <a:t>) = 1</a:t>
            </a:r>
            <a:r>
              <a:rPr lang="en-US" dirty="0"/>
              <a:t>}, in ascending/descending order, with respect to the number of “1” values in each n-</a:t>
            </a:r>
            <a:r>
              <a:rPr lang="en-US" dirty="0" err="1"/>
              <a:t>uple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minterms</a:t>
            </a:r>
            <a:r>
              <a:rPr lang="en-US" dirty="0"/>
              <a:t> from the function’s expression are represented using the powers of variables in a tableau, each </a:t>
            </a:r>
            <a:r>
              <a:rPr lang="en-US" dirty="0" err="1"/>
              <a:t>minterm</a:t>
            </a:r>
            <a:r>
              <a:rPr lang="en-US" dirty="0"/>
              <a:t> on a line, in ascending/descending order, with respect to the number of “1” values in the n-</a:t>
            </a:r>
            <a:r>
              <a:rPr lang="en-US" dirty="0" err="1"/>
              <a:t>uples</a:t>
            </a:r>
            <a:r>
              <a:rPr lang="en-US" dirty="0"/>
              <a:t> of the support of the function. The header of the tableau contains the variables’ names.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We make groups of </a:t>
            </a:r>
            <a:r>
              <a:rPr lang="en-US" dirty="0" err="1"/>
              <a:t>minterms</a:t>
            </a:r>
            <a:r>
              <a:rPr lang="en-US" dirty="0"/>
              <a:t> (delimited by horizontal lines), such that all the </a:t>
            </a:r>
            <a:r>
              <a:rPr lang="en-US" dirty="0" err="1"/>
              <a:t>minterms</a:t>
            </a:r>
            <a:r>
              <a:rPr lang="en-US" dirty="0"/>
              <a:t> belonging to the same group have the same number of values “1” as powers of variables. A double Horizontal line marks the end of the representation of the initial function.</a:t>
            </a:r>
          </a:p>
        </p:txBody>
      </p:sp>
    </p:spTree>
    <p:extLst>
      <p:ext uri="{BB962C8B-B14F-4D97-AF65-F5344CB8AC3E}">
        <p14:creationId xmlns:p14="http://schemas.microsoft.com/office/powerpoint/2010/main" val="362120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CE08-37E9-406B-A268-5F1493D6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1F5E-3516-41C9-97E7-555AE53C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1" dirty="0"/>
              <a:t>Quine’s Method description(part II):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Only two </a:t>
            </a:r>
            <a:r>
              <a:rPr lang="en-US" dirty="0" err="1"/>
              <a:t>neighbour</a:t>
            </a:r>
            <a:r>
              <a:rPr lang="en-US" dirty="0"/>
              <a:t> groups can contain two adjacent </a:t>
            </a:r>
            <a:r>
              <a:rPr lang="en-US" dirty="0" err="1"/>
              <a:t>monoms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result of the factorization of two adjacent </a:t>
            </a:r>
            <a:r>
              <a:rPr lang="en-US" dirty="0" err="1"/>
              <a:t>monoms</a:t>
            </a:r>
            <a:r>
              <a:rPr lang="en-US" dirty="0"/>
              <a:t> (m and m’) is a new </a:t>
            </a:r>
            <a:r>
              <a:rPr lang="en-US" dirty="0" err="1"/>
              <a:t>monom</a:t>
            </a:r>
            <a:r>
              <a:rPr lang="en-US" dirty="0"/>
              <a:t> represented as a row at the end of the table. The row contains the same values (0, 1 or - ) in the columns corresponding to the common variables (of m and m’) and the symbol “-” for the variable which is eliminated. The rows corresponding to m and m’ are marked (on the left side), with the meaning that they are not maximal </a:t>
            </a:r>
            <a:r>
              <a:rPr lang="en-US" dirty="0" err="1"/>
              <a:t>monoms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All the </a:t>
            </a:r>
            <a:r>
              <a:rPr lang="en-US" dirty="0" err="1"/>
              <a:t>monoms</a:t>
            </a:r>
            <a:r>
              <a:rPr lang="en-US" dirty="0"/>
              <a:t> obtained as result of the factorization of two </a:t>
            </a:r>
            <a:r>
              <a:rPr lang="en-US" dirty="0" err="1"/>
              <a:t>neighbour</a:t>
            </a:r>
            <a:r>
              <a:rPr lang="en-US" dirty="0"/>
              <a:t> groups will form a new group, used further in higher order factorizations.</a:t>
            </a:r>
          </a:p>
        </p:txBody>
      </p:sp>
    </p:spTree>
    <p:extLst>
      <p:ext uri="{BB962C8B-B14F-4D97-AF65-F5344CB8AC3E}">
        <p14:creationId xmlns:p14="http://schemas.microsoft.com/office/powerpoint/2010/main" val="124320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CE08-37E9-406B-A268-5F1493D6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1F5E-3516-41C9-97E7-555AE53C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i="1" dirty="0"/>
              <a:t>Quine’s Method description(part III):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symbol “-” cannot be combined with anything else. Thus, beginning with double factorization only rows from two </a:t>
            </a:r>
            <a:r>
              <a:rPr lang="en-US" dirty="0" err="1"/>
              <a:t>neighbour</a:t>
            </a:r>
            <a:r>
              <a:rPr lang="en-US" dirty="0"/>
              <a:t> groups having “-” on the same position can be combined.</a:t>
            </a:r>
            <a:endParaRPr lang="en-US" sz="2000" b="1" i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double horizontal line symbolizes the end of a simple, double triple, … factorization. The end of the factorization process is represented by a triple horizontal line.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set of </a:t>
            </a:r>
            <a:r>
              <a:rPr lang="en-US" b="1" i="1" dirty="0"/>
              <a:t>maximal </a:t>
            </a:r>
            <a:r>
              <a:rPr lang="en-US" b="1" i="1" dirty="0" err="1"/>
              <a:t>monoms</a:t>
            </a:r>
            <a:r>
              <a:rPr lang="en-US" b="1" i="1" dirty="0"/>
              <a:t> </a:t>
            </a:r>
            <a:r>
              <a:rPr lang="en-US" dirty="0"/>
              <a:t>contains the </a:t>
            </a:r>
            <a:r>
              <a:rPr lang="en-US" dirty="0" err="1"/>
              <a:t>monoms</a:t>
            </a:r>
            <a:r>
              <a:rPr lang="en-US" dirty="0"/>
              <a:t> corresponding to all the unmarked rows from the table.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For obtaining the </a:t>
            </a:r>
            <a:r>
              <a:rPr lang="en-US" b="1" i="1" dirty="0"/>
              <a:t>central </a:t>
            </a:r>
            <a:r>
              <a:rPr lang="en-US" b="1" i="1" dirty="0" err="1"/>
              <a:t>monoms</a:t>
            </a:r>
            <a:r>
              <a:rPr lang="en-US" b="1" i="1" dirty="0"/>
              <a:t> </a:t>
            </a:r>
            <a:r>
              <a:rPr lang="en-US" dirty="0"/>
              <a:t>it is used a new table representing the correspondence between the maximal </a:t>
            </a:r>
            <a:r>
              <a:rPr lang="en-US" dirty="0" err="1"/>
              <a:t>monoms</a:t>
            </a:r>
            <a:r>
              <a:rPr lang="en-US" dirty="0"/>
              <a:t> (on columns) and the </a:t>
            </a:r>
            <a:r>
              <a:rPr lang="en-US" dirty="0" err="1"/>
              <a:t>minterms</a:t>
            </a:r>
            <a:r>
              <a:rPr lang="en-US" dirty="0"/>
              <a:t> from the function’s expression (on rows).</a:t>
            </a:r>
          </a:p>
        </p:txBody>
      </p:sp>
    </p:spTree>
    <p:extLst>
      <p:ext uri="{BB962C8B-B14F-4D97-AF65-F5344CB8AC3E}">
        <p14:creationId xmlns:p14="http://schemas.microsoft.com/office/powerpoint/2010/main" val="83420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CE08-37E9-406B-A268-5F1493D6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1F5E-3516-41C9-97E7-555AE53C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1" dirty="0"/>
              <a:t>Quine’s Method description(part IV):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cell in the table is marked with a star (*) if the </a:t>
            </a:r>
            <a:r>
              <a:rPr lang="en-US" dirty="0" err="1"/>
              <a:t>minterm</a:t>
            </a:r>
            <a:r>
              <a:rPr lang="en-US" dirty="0"/>
              <a:t> corresponding to the row was used in factorization to obtain the maximal </a:t>
            </a:r>
            <a:r>
              <a:rPr lang="en-US" dirty="0" err="1"/>
              <a:t>monom</a:t>
            </a:r>
            <a:r>
              <a:rPr lang="en-US" dirty="0"/>
              <a:t> from the column. A maximal </a:t>
            </a:r>
            <a:r>
              <a:rPr lang="en-US" dirty="0" err="1"/>
              <a:t>monom</a:t>
            </a:r>
            <a:r>
              <a:rPr lang="en-US" dirty="0"/>
              <a:t> is a central </a:t>
            </a:r>
            <a:r>
              <a:rPr lang="en-US" dirty="0" err="1"/>
              <a:t>monom</a:t>
            </a:r>
            <a:r>
              <a:rPr lang="en-US" dirty="0"/>
              <a:t> if there is a * (on its column), which is unique on its row. The disjunction of all central </a:t>
            </a:r>
            <a:r>
              <a:rPr lang="en-US" dirty="0" err="1"/>
              <a:t>monoms</a:t>
            </a:r>
            <a:r>
              <a:rPr lang="en-US" dirty="0"/>
              <a:t> belongs to all simplified forms of the initial function.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According to the previous table, the </a:t>
            </a:r>
            <a:r>
              <a:rPr lang="en-US" dirty="0" err="1"/>
              <a:t>minterms</a:t>
            </a:r>
            <a:r>
              <a:rPr lang="en-US" dirty="0"/>
              <a:t> from the function’s expressions which are uncovered by the central </a:t>
            </a:r>
            <a:r>
              <a:rPr lang="en-US" dirty="0" err="1"/>
              <a:t>monoms</a:t>
            </a:r>
            <a:r>
              <a:rPr lang="en-US" dirty="0"/>
              <a:t> will be covered in all possible ways using a minimum number of unused maximal </a:t>
            </a:r>
            <a:r>
              <a:rPr lang="en-US" dirty="0" err="1"/>
              <a:t>monoms</a:t>
            </a:r>
            <a:r>
              <a:rPr lang="en-US" dirty="0"/>
              <a:t>, with a minimum number of overlaps, resulting all simplified forms of the initial function.</a:t>
            </a:r>
          </a:p>
        </p:txBody>
      </p:sp>
    </p:spTree>
    <p:extLst>
      <p:ext uri="{BB962C8B-B14F-4D97-AF65-F5344CB8AC3E}">
        <p14:creationId xmlns:p14="http://schemas.microsoft.com/office/powerpoint/2010/main" val="418976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AD1B-145D-4D23-8B1A-9C08FA23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Quine’s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FFE0A-7395-4D07-A403-1258CE93F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86726" y="2108200"/>
                <a:ext cx="6062374" cy="3760891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es-ES" sz="1800" dirty="0"/>
                  <a:t>f</a:t>
                </a:r>
                <a:r>
                  <a:rPr lang="es-ES" sz="1800" baseline="-25000" dirty="0"/>
                  <a:t>8</a:t>
                </a:r>
                <a:r>
                  <a:rPr lang="es-ES" sz="1800" dirty="0"/>
                  <a:t>(x</a:t>
                </a:r>
                <a:r>
                  <a:rPr lang="es-ES" sz="1800" baseline="-25000" dirty="0"/>
                  <a:t>1</a:t>
                </a:r>
                <a:r>
                  <a:rPr lang="es-ES" sz="1800" dirty="0"/>
                  <a:t>,x</a:t>
                </a:r>
                <a:r>
                  <a:rPr lang="es-ES" sz="1800" baseline="-25000" dirty="0"/>
                  <a:t>2</a:t>
                </a:r>
                <a:r>
                  <a:rPr lang="es-ES" sz="1800" dirty="0"/>
                  <a:t>,x</a:t>
                </a:r>
                <a:r>
                  <a:rPr lang="es-ES" sz="1800" baseline="-25000" dirty="0"/>
                  <a:t>3</a:t>
                </a:r>
                <a:r>
                  <a:rPr lang="es-ES" sz="1800" dirty="0"/>
                  <a:t>) </a:t>
                </a:r>
                <a:r>
                  <a:rPr lang="es-ES" sz="1800"/>
                  <a:t>= m</a:t>
                </a:r>
                <a:r>
                  <a:rPr lang="es-ES" sz="1800" baseline="-25000" dirty="0"/>
                  <a:t>0</a:t>
                </a:r>
                <a:r>
                  <a:rPr lang="es-ES" sz="1800"/>
                  <a:t> </a:t>
                </a:r>
                <a:r>
                  <a:rPr lang="en-US" sz="1800" dirty="0"/>
                  <a:t>∨</a:t>
                </a:r>
                <a:r>
                  <a:rPr lang="es-ES" sz="1800" dirty="0"/>
                  <a:t> m</a:t>
                </a:r>
                <a:r>
                  <a:rPr lang="es-ES" sz="1800" baseline="-25000" dirty="0"/>
                  <a:t>2</a:t>
                </a:r>
                <a:r>
                  <a:rPr lang="es-ES" sz="1800" dirty="0"/>
                  <a:t> </a:t>
                </a:r>
                <a:r>
                  <a:rPr lang="en-US" sz="1800" dirty="0"/>
                  <a:t>∨</a:t>
                </a:r>
                <a:r>
                  <a:rPr lang="es-ES" sz="1800" dirty="0"/>
                  <a:t> m</a:t>
                </a:r>
                <a:r>
                  <a:rPr lang="es-ES" sz="1800" baseline="-25000" dirty="0"/>
                  <a:t>3</a:t>
                </a:r>
                <a:r>
                  <a:rPr lang="es-ES" sz="1800" dirty="0"/>
                  <a:t> </a:t>
                </a:r>
                <a:r>
                  <a:rPr lang="en-US" sz="1800" dirty="0"/>
                  <a:t>∨</a:t>
                </a:r>
                <a:r>
                  <a:rPr lang="es-ES" sz="1800" dirty="0"/>
                  <a:t> m</a:t>
                </a:r>
                <a:r>
                  <a:rPr lang="es-ES" sz="1800" baseline="-25000" dirty="0"/>
                  <a:t>4</a:t>
                </a:r>
                <a:r>
                  <a:rPr lang="es-ES" sz="1800" dirty="0"/>
                  <a:t> </a:t>
                </a:r>
                <a:r>
                  <a:rPr lang="en-US" sz="1800" dirty="0"/>
                  <a:t>∨</a:t>
                </a:r>
                <a:r>
                  <a:rPr lang="es-ES" sz="1800" dirty="0"/>
                  <a:t> m</a:t>
                </a:r>
                <a:r>
                  <a:rPr lang="es-ES" sz="1800" baseline="-25000" dirty="0"/>
                  <a:t>5</a:t>
                </a:r>
                <a:r>
                  <a:rPr lang="es-ES" sz="1800" dirty="0"/>
                  <a:t> </a:t>
                </a:r>
                <a:r>
                  <a:rPr lang="en-US" sz="1800" dirty="0"/>
                  <a:t>∨</a:t>
                </a:r>
                <a:r>
                  <a:rPr lang="es-ES" sz="1800" b="1" i="0" dirty="0">
                    <a:solidFill>
                      <a:srgbClr val="202122"/>
                    </a:solidFill>
                    <a:effectLst/>
                  </a:rPr>
                  <a:t> </a:t>
                </a:r>
                <a:r>
                  <a:rPr lang="es-ES" sz="1800" dirty="0"/>
                  <a:t>m</a:t>
                </a:r>
                <a:r>
                  <a:rPr lang="es-ES" sz="1800" baseline="-25000" dirty="0"/>
                  <a:t>6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 ∨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 ∨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</a:t>
                </a:r>
                <a:r>
                  <a:rPr lang="en-US" sz="1800" baseline="-25000" dirty="0"/>
                  <a:t>f</a:t>
                </a:r>
                <a:r>
                  <a:rPr lang="en-US" sz="1800" dirty="0"/>
                  <a:t> = { (0, 0 ,0), (0, 1, 0), (0, 1, 1), (1, 0, 0), (1, 0, 1), (1, 1, 0) 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ascending order of the elements of the support of f is: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FFE0A-7395-4D07-A403-1258CE93F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6726" y="2108200"/>
                <a:ext cx="6062374" cy="3760891"/>
              </a:xfrm>
              <a:blipFill>
                <a:blip r:embed="rId3"/>
                <a:stretch>
                  <a:fillRect l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0FCC01-4E9B-49F5-8AD6-985C273FB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96738"/>
              </p:ext>
            </p:extLst>
          </p:nvPr>
        </p:nvGraphicFramePr>
        <p:xfrm>
          <a:off x="1097280" y="2452786"/>
          <a:ext cx="4267200" cy="307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4" imgW="2447994" imgH="1762132" progId="Excel.Sheet.12">
                  <p:embed/>
                </p:oleObj>
              </mc:Choice>
              <mc:Fallback>
                <p:oleObj name="Worksheet" r:id="rId4" imgW="2447994" imgH="17621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7280" y="2452786"/>
                        <a:ext cx="4267200" cy="307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E1E461-9787-4046-B840-0FA5561ACB86}"/>
              </a:ext>
            </a:extLst>
          </p:cNvPr>
          <p:cNvSpPr txBox="1">
            <a:spLocks/>
          </p:cNvSpPr>
          <p:nvPr/>
        </p:nvSpPr>
        <p:spPr>
          <a:xfrm>
            <a:off x="5685185" y="5279782"/>
            <a:ext cx="6038256" cy="48944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404040"/>
                </a:solidFill>
              </a:rPr>
              <a:t>S</a:t>
            </a:r>
            <a:r>
              <a:rPr lang="en-US" sz="1800" baseline="-25000" dirty="0">
                <a:solidFill>
                  <a:srgbClr val="404040"/>
                </a:solidFill>
              </a:rPr>
              <a:t>f</a:t>
            </a:r>
            <a:r>
              <a:rPr lang="en-US" sz="1800" dirty="0">
                <a:solidFill>
                  <a:srgbClr val="404040"/>
                </a:solidFill>
              </a:rPr>
              <a:t> = { (0, 0 ,0), (0, 1, 0), (1, 0, 0), (0, 1, 1), (1, 0, 1), (1, 1, 0) }</a:t>
            </a:r>
          </a:p>
        </p:txBody>
      </p:sp>
    </p:spTree>
    <p:extLst>
      <p:ext uri="{BB962C8B-B14F-4D97-AF65-F5344CB8AC3E}">
        <p14:creationId xmlns:p14="http://schemas.microsoft.com/office/powerpoint/2010/main" val="3332422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DD822A-0B2F-4836-80F1-203E03A72921}"/>
</file>

<file path=customXml/itemProps2.xml><?xml version="1.0" encoding="utf-8"?>
<ds:datastoreItem xmlns:ds="http://schemas.openxmlformats.org/officeDocument/2006/customXml" ds:itemID="{51A782DF-E032-486E-B648-458D3ABF100F}"/>
</file>

<file path=customXml/itemProps3.xml><?xml version="1.0" encoding="utf-8"?>
<ds:datastoreItem xmlns:ds="http://schemas.openxmlformats.org/officeDocument/2006/customXml" ds:itemID="{C98D735C-5A8E-40FF-B9C7-488C286AB6DF}"/>
</file>

<file path=docProps/app.xml><?xml version="1.0" encoding="utf-8"?>
<Properties xmlns="http://schemas.openxmlformats.org/officeDocument/2006/extended-properties" xmlns:vt="http://schemas.openxmlformats.org/officeDocument/2006/docPropsVTypes">
  <Template>{3E520ED8-455F-4FE7-9F5C-6311910D238F}tf56160789_win32</Template>
  <TotalTime>387</TotalTime>
  <Words>1286</Words>
  <Application>Microsoft Office PowerPoint</Application>
  <PresentationFormat>Widescreen</PresentationFormat>
  <Paragraphs>113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Worksheet</vt:lpstr>
      <vt:lpstr>Homework Boolean  Logic</vt:lpstr>
      <vt:lpstr>Problem statement – Exercise 6.8</vt:lpstr>
      <vt:lpstr>Theoretical results</vt:lpstr>
      <vt:lpstr>Theoretical results</vt:lpstr>
      <vt:lpstr>Theoretical results</vt:lpstr>
      <vt:lpstr>Theoretical results</vt:lpstr>
      <vt:lpstr>Theoretical results</vt:lpstr>
      <vt:lpstr>Theoretical results</vt:lpstr>
      <vt:lpstr>Quine’s Method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Andrei Iliescu</dc:creator>
  <cp:lastModifiedBy>Andrei Iliescu</cp:lastModifiedBy>
  <cp:revision>41</cp:revision>
  <dcterms:created xsi:type="dcterms:W3CDTF">2021-12-29T15:52:38Z</dcterms:created>
  <dcterms:modified xsi:type="dcterms:W3CDTF">2022-01-04T18:36:59Z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