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65" r:id="rId5"/>
    <p:sldId id="287" r:id="rId6"/>
    <p:sldId id="288" r:id="rId7"/>
    <p:sldId id="289" r:id="rId8"/>
    <p:sldId id="290" r:id="rId9"/>
    <p:sldId id="297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A0EC3E-E07A-4A34-8FDA-0E89CCCACCF4}">
          <p14:sldIdLst>
            <p14:sldId id="265"/>
            <p14:sldId id="287"/>
            <p14:sldId id="288"/>
            <p14:sldId id="289"/>
            <p14:sldId id="290"/>
            <p14:sldId id="297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CE597-3BB1-41D1-984E-11CC8B567EF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72413-6A6B-4568-BA93-69372387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6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ctr">
            <a:normAutofit/>
          </a:bodyPr>
          <a:lstStyle/>
          <a:p>
            <a:r>
              <a:rPr lang="en-US" sz="3200" dirty="0"/>
              <a:t>Homework Computational Logic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Iliescu Andrei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E456-DA07-4211-A14D-BE99168A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- 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52A48-2D20-401A-BEA3-D3B7C428D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the following set of hypotheses {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dirty="0"/>
              <a:t>, H</a:t>
            </a:r>
            <a:r>
              <a:rPr lang="en-US" i="1" baseline="-25000" dirty="0"/>
              <a:t>2</a:t>
            </a:r>
            <a:r>
              <a:rPr lang="en-US" i="1" dirty="0"/>
              <a:t>, H</a:t>
            </a:r>
            <a:r>
              <a:rPr lang="en-US" i="1" baseline="-25000" dirty="0"/>
              <a:t>3</a:t>
            </a:r>
            <a:r>
              <a:rPr lang="en-US" i="1" dirty="0"/>
              <a:t>, H</a:t>
            </a:r>
            <a:r>
              <a:rPr lang="en-US" i="1" baseline="-25000" dirty="0"/>
              <a:t>4</a:t>
            </a:r>
            <a:r>
              <a:rPr lang="en-US" i="1" dirty="0"/>
              <a:t>, H</a:t>
            </a:r>
            <a:r>
              <a:rPr lang="en-US" i="1" baseline="-25000" dirty="0"/>
              <a:t>5</a:t>
            </a:r>
            <a:r>
              <a:rPr lang="en-US" i="1" dirty="0"/>
              <a:t>, H</a:t>
            </a:r>
            <a:r>
              <a:rPr lang="en-US" i="1" baseline="-25000" dirty="0"/>
              <a:t>6</a:t>
            </a:r>
            <a:r>
              <a:rPr lang="en-US" i="1" dirty="0"/>
              <a:t> </a:t>
            </a:r>
            <a:r>
              <a:rPr lang="en-US" dirty="0"/>
              <a:t>} and check the validity of the </a:t>
            </a:r>
            <a:r>
              <a:rPr lang="en-US" i="1" dirty="0"/>
              <a:t>conclusion</a:t>
            </a:r>
            <a:r>
              <a:rPr lang="en-US" dirty="0"/>
              <a:t> ( C ) using the definition of deduction and the appropriate inference rules. </a:t>
            </a:r>
          </a:p>
          <a:p>
            <a:pPr marL="292608" lvl="1" indent="0">
              <a:buNone/>
            </a:pPr>
            <a:r>
              <a:rPr lang="en-US" i="1" dirty="0"/>
              <a:t>H</a:t>
            </a:r>
            <a:r>
              <a:rPr lang="en-US" i="1" baseline="-25000" dirty="0"/>
              <a:t>1 </a:t>
            </a:r>
            <a:r>
              <a:rPr lang="en-US" dirty="0"/>
              <a:t>. Every child loves Santa. </a:t>
            </a:r>
          </a:p>
          <a:p>
            <a:pPr marL="292608" lvl="1" indent="0">
              <a:buNone/>
            </a:pPr>
            <a:r>
              <a:rPr lang="en-US" i="1" dirty="0"/>
              <a:t>H</a:t>
            </a:r>
            <a:r>
              <a:rPr lang="en-US" i="1" baseline="-25000" dirty="0"/>
              <a:t>2 </a:t>
            </a:r>
            <a:r>
              <a:rPr lang="en-US" dirty="0"/>
              <a:t>. Everyone who loves Santa loves any reindeer. </a:t>
            </a:r>
          </a:p>
          <a:p>
            <a:pPr marL="292608" lvl="1" indent="0">
              <a:buNone/>
            </a:pPr>
            <a:r>
              <a:rPr lang="en-US" i="1" dirty="0"/>
              <a:t>H</a:t>
            </a:r>
            <a:r>
              <a:rPr lang="en-US" i="1" baseline="-25000" dirty="0"/>
              <a:t>3 </a:t>
            </a:r>
            <a:r>
              <a:rPr lang="en-US" dirty="0"/>
              <a:t>. Rudolph is a reindeer, and Rudolph has a red nose. </a:t>
            </a:r>
          </a:p>
          <a:p>
            <a:pPr marL="292608" lvl="1" indent="0">
              <a:buNone/>
            </a:pPr>
            <a:r>
              <a:rPr lang="en-US" i="1" dirty="0"/>
              <a:t>H</a:t>
            </a:r>
            <a:r>
              <a:rPr lang="en-US" i="1" baseline="-25000" dirty="0"/>
              <a:t>4 </a:t>
            </a:r>
            <a:r>
              <a:rPr lang="en-US" dirty="0"/>
              <a:t>. Anything which has a red nose is weird or is a clown. </a:t>
            </a:r>
          </a:p>
          <a:p>
            <a:pPr marL="292608" lvl="1" indent="0">
              <a:buNone/>
            </a:pPr>
            <a:r>
              <a:rPr lang="en-US" i="1" dirty="0"/>
              <a:t>H</a:t>
            </a:r>
            <a:r>
              <a:rPr lang="en-US" i="1" baseline="-25000" dirty="0"/>
              <a:t>5 </a:t>
            </a:r>
            <a:r>
              <a:rPr lang="en-US" dirty="0"/>
              <a:t>. No reindeer is a clown. </a:t>
            </a:r>
          </a:p>
          <a:p>
            <a:pPr marL="292608" lvl="1" indent="0">
              <a:buNone/>
            </a:pPr>
            <a:r>
              <a:rPr lang="en-US" i="1" dirty="0"/>
              <a:t>H</a:t>
            </a:r>
            <a:r>
              <a:rPr lang="en-US" i="1" baseline="-25000" dirty="0"/>
              <a:t>6 </a:t>
            </a:r>
            <a:r>
              <a:rPr lang="en-US" dirty="0"/>
              <a:t>. Scrooge does not love anything which is weird. </a:t>
            </a:r>
          </a:p>
          <a:p>
            <a:pPr marL="292608" lvl="1" indent="0">
              <a:buNone/>
            </a:pPr>
            <a:r>
              <a:rPr lang="en-US" i="1" dirty="0"/>
              <a:t>C </a:t>
            </a:r>
            <a:r>
              <a:rPr lang="en-US" dirty="0"/>
              <a:t>. Scrooge is not a child. </a:t>
            </a:r>
          </a:p>
          <a:p>
            <a:pPr marL="292608" lvl="1" indent="0">
              <a:buNone/>
            </a:pP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dirty="0"/>
              <a:t>, H</a:t>
            </a:r>
            <a:r>
              <a:rPr lang="en-US" i="1" baseline="-25000" dirty="0"/>
              <a:t>2</a:t>
            </a:r>
            <a:r>
              <a:rPr lang="en-US" i="1" dirty="0"/>
              <a:t>, H</a:t>
            </a:r>
            <a:r>
              <a:rPr lang="en-US" i="1" baseline="-25000" dirty="0"/>
              <a:t>3</a:t>
            </a:r>
            <a:r>
              <a:rPr lang="en-US" i="1" dirty="0"/>
              <a:t>, H</a:t>
            </a:r>
            <a:r>
              <a:rPr lang="en-US" i="1" baseline="-25000" dirty="0"/>
              <a:t>4</a:t>
            </a:r>
            <a:r>
              <a:rPr lang="en-US" i="1" dirty="0"/>
              <a:t>, H</a:t>
            </a:r>
            <a:r>
              <a:rPr lang="en-US" i="1" baseline="-25000" dirty="0"/>
              <a:t>5</a:t>
            </a:r>
            <a:r>
              <a:rPr lang="en-US" i="1" dirty="0"/>
              <a:t>, H</a:t>
            </a:r>
            <a:r>
              <a:rPr lang="en-US" i="1" baseline="-25000" dirty="0"/>
              <a:t>6</a:t>
            </a:r>
            <a:r>
              <a:rPr lang="en-US" i="1" dirty="0"/>
              <a:t> ├ C</a:t>
            </a:r>
          </a:p>
        </p:txBody>
      </p:sp>
    </p:spTree>
    <p:extLst>
      <p:ext uri="{BB962C8B-B14F-4D97-AF65-F5344CB8AC3E}">
        <p14:creationId xmlns:p14="http://schemas.microsoft.com/office/powerpoint/2010/main" val="2369730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06A4-7E20-400B-BAA1-5035123D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F418-2624-4273-97FE-E0DEDA8F0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46572" cy="3760891"/>
          </a:xfrm>
        </p:spPr>
        <p:txBody>
          <a:bodyPr anchor="ctr"/>
          <a:lstStyle/>
          <a:p>
            <a:r>
              <a:rPr lang="en-US" b="1" i="1" dirty="0"/>
              <a:t>Deduction 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Let </a:t>
            </a:r>
            <a:r>
              <a:rPr lang="en-US" i="1" dirty="0"/>
              <a:t>U</a:t>
            </a:r>
            <a:r>
              <a:rPr lang="en-US" i="1" baseline="-25000" dirty="0"/>
              <a:t>1</a:t>
            </a:r>
            <a:r>
              <a:rPr lang="en-US" i="1" dirty="0"/>
              <a:t>, U</a:t>
            </a:r>
            <a:r>
              <a:rPr lang="en-US" i="1" baseline="-25000" dirty="0"/>
              <a:t>2</a:t>
            </a:r>
            <a:r>
              <a:rPr lang="en-US" i="1" dirty="0"/>
              <a:t>, U</a:t>
            </a:r>
            <a:r>
              <a:rPr lang="en-US" i="1" baseline="-25000" dirty="0"/>
              <a:t>3</a:t>
            </a:r>
            <a:r>
              <a:rPr lang="en-US" i="1" dirty="0"/>
              <a:t>, … ,U</a:t>
            </a:r>
            <a:r>
              <a:rPr lang="en-US" i="1" baseline="-25000" dirty="0"/>
              <a:t>n</a:t>
            </a:r>
            <a:r>
              <a:rPr lang="en-US" i="1" dirty="0"/>
              <a:t> </a:t>
            </a:r>
            <a:r>
              <a:rPr lang="en-US" dirty="0"/>
              <a:t>be first-order formulas, called </a:t>
            </a:r>
            <a:r>
              <a:rPr lang="en-US" b="1" dirty="0"/>
              <a:t>hypotheses</a:t>
            </a:r>
            <a:r>
              <a:rPr lang="en-US" dirty="0"/>
              <a:t> and V, called </a:t>
            </a:r>
            <a:r>
              <a:rPr lang="en-US" b="1" dirty="0"/>
              <a:t>conclusion</a:t>
            </a:r>
            <a:r>
              <a:rPr lang="en-US" dirty="0"/>
              <a:t>. </a:t>
            </a:r>
            <a:r>
              <a:rPr lang="en-US" b="1" dirty="0"/>
              <a:t>V is deducible (inferable) from </a:t>
            </a:r>
            <a:r>
              <a:rPr lang="en-US" b="1" i="1" dirty="0"/>
              <a:t>U</a:t>
            </a:r>
            <a:r>
              <a:rPr lang="en-US" b="1" i="1" baseline="-25000" dirty="0"/>
              <a:t>1</a:t>
            </a:r>
            <a:r>
              <a:rPr lang="en-US" b="1" i="1" dirty="0"/>
              <a:t>, U</a:t>
            </a:r>
            <a:r>
              <a:rPr lang="en-US" b="1" i="1" baseline="-25000" dirty="0"/>
              <a:t>2</a:t>
            </a:r>
            <a:r>
              <a:rPr lang="en-US" b="1" i="1" dirty="0"/>
              <a:t>, U</a:t>
            </a:r>
            <a:r>
              <a:rPr lang="en-US" b="1" i="1" baseline="-25000" dirty="0"/>
              <a:t>3</a:t>
            </a:r>
            <a:r>
              <a:rPr lang="en-US" b="1" i="1" dirty="0"/>
              <a:t>, … ,U</a:t>
            </a:r>
            <a:r>
              <a:rPr lang="en-US" b="1" i="1" baseline="-25000" dirty="0"/>
              <a:t>n</a:t>
            </a:r>
            <a:r>
              <a:rPr lang="en-US" b="1" i="1" dirty="0"/>
              <a:t> </a:t>
            </a:r>
            <a:r>
              <a:rPr lang="en-US" dirty="0"/>
              <a:t>and we denote by</a:t>
            </a:r>
            <a:r>
              <a:rPr lang="en-US" b="1" dirty="0"/>
              <a:t> </a:t>
            </a:r>
            <a:r>
              <a:rPr lang="en-US" b="1" i="1" dirty="0"/>
              <a:t>U</a:t>
            </a:r>
            <a:r>
              <a:rPr lang="en-US" b="1" i="1" baseline="-25000" dirty="0"/>
              <a:t>1</a:t>
            </a:r>
            <a:r>
              <a:rPr lang="en-US" b="1" i="1" dirty="0"/>
              <a:t>, U</a:t>
            </a:r>
            <a:r>
              <a:rPr lang="en-US" b="1" i="1" baseline="-25000" dirty="0"/>
              <a:t>2</a:t>
            </a:r>
            <a:r>
              <a:rPr lang="en-US" b="1" i="1" dirty="0"/>
              <a:t>, U</a:t>
            </a:r>
            <a:r>
              <a:rPr lang="en-US" b="1" i="1" baseline="-25000" dirty="0"/>
              <a:t>3</a:t>
            </a:r>
            <a:r>
              <a:rPr lang="en-US" b="1" i="1" dirty="0"/>
              <a:t>, … ,U</a:t>
            </a:r>
            <a:r>
              <a:rPr lang="en-US" b="1" i="1" baseline="-25000" dirty="0"/>
              <a:t>n</a:t>
            </a:r>
            <a:r>
              <a:rPr lang="en-US" b="1" i="1" dirty="0"/>
              <a:t>├ V</a:t>
            </a:r>
            <a:r>
              <a:rPr lang="en-US" dirty="0"/>
              <a:t>, if there exists a sequence (f</a:t>
            </a:r>
            <a:r>
              <a:rPr lang="en-US" baseline="-25000" dirty="0"/>
              <a:t>1</a:t>
            </a:r>
            <a:r>
              <a:rPr lang="en-US" dirty="0"/>
              <a:t>, f</a:t>
            </a:r>
            <a:r>
              <a:rPr lang="en-US" baseline="-25000" dirty="0"/>
              <a:t>2</a:t>
            </a:r>
            <a:r>
              <a:rPr lang="en-US" dirty="0"/>
              <a:t>, … , 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r>
              <a:rPr lang="en-US" dirty="0"/>
              <a:t>) of formulas such that </a:t>
            </a:r>
            <a:r>
              <a:rPr lang="en-US" dirty="0" err="1"/>
              <a:t>f</a:t>
            </a:r>
            <a:r>
              <a:rPr lang="en-US" baseline="-25000" dirty="0" err="1"/>
              <a:t>m</a:t>
            </a:r>
            <a:r>
              <a:rPr lang="en-US" dirty="0"/>
              <a:t> = V and ∀</a:t>
            </a:r>
            <a:r>
              <a:rPr lang="en-US" i="1" dirty="0" err="1"/>
              <a:t>i</a:t>
            </a:r>
            <a:r>
              <a:rPr lang="en-US" dirty="0"/>
              <a:t> ∈ {1, … , m} we have a), b), c), or d):</a:t>
            </a:r>
          </a:p>
          <a:p>
            <a:pPr marL="544068" lvl="1" indent="-342900">
              <a:buFont typeface="+mj-lt"/>
              <a:buAutoNum type="alphaLcParenR"/>
            </a:pPr>
            <a:r>
              <a:rPr lang="en-US" sz="1700" dirty="0"/>
              <a:t>f</a:t>
            </a:r>
            <a:r>
              <a:rPr lang="en-US" sz="1700" baseline="-25000" dirty="0"/>
              <a:t>i</a:t>
            </a:r>
            <a:r>
              <a:rPr lang="en-US" sz="1700" dirty="0"/>
              <a:t> </a:t>
            </a:r>
            <a:r>
              <a:rPr lang="en-US" dirty="0"/>
              <a:t>∈</a:t>
            </a:r>
            <a:r>
              <a:rPr lang="en-US" sz="1700" dirty="0"/>
              <a:t> A</a:t>
            </a:r>
            <a:r>
              <a:rPr lang="en-US" sz="1700" baseline="-25000" dirty="0"/>
              <a:t>pr</a:t>
            </a:r>
            <a:r>
              <a:rPr lang="en-US" sz="1700" dirty="0"/>
              <a:t> (axiom of </a:t>
            </a:r>
            <a:r>
              <a:rPr lang="en-US" sz="1700" i="1" dirty="0"/>
              <a:t>predicate logic</a:t>
            </a:r>
            <a:r>
              <a:rPr lang="en-US" sz="1700" dirty="0"/>
              <a:t>)</a:t>
            </a:r>
            <a:endParaRPr lang="en-US" dirty="0"/>
          </a:p>
          <a:p>
            <a:pPr marL="544068" lvl="1" indent="-342900">
              <a:buFont typeface="+mj-lt"/>
              <a:buAutoNum type="alphaLcParenR"/>
            </a:pPr>
            <a:r>
              <a:rPr lang="en-US" sz="1700" dirty="0"/>
              <a:t>f</a:t>
            </a:r>
            <a:r>
              <a:rPr lang="en-US" sz="1700" baseline="-25000" dirty="0"/>
              <a:t>i</a:t>
            </a:r>
            <a:r>
              <a:rPr lang="en-US" sz="1700" dirty="0"/>
              <a:t> </a:t>
            </a:r>
            <a:r>
              <a:rPr lang="en-US" dirty="0"/>
              <a:t>∈ </a:t>
            </a:r>
            <a:r>
              <a:rPr lang="en-US" sz="1700" dirty="0"/>
              <a:t>{ </a:t>
            </a:r>
            <a:r>
              <a:rPr lang="en-US" sz="1700" i="1" dirty="0"/>
              <a:t>U</a:t>
            </a:r>
            <a:r>
              <a:rPr lang="en-US" sz="1700" i="1" baseline="-25000" dirty="0"/>
              <a:t>1</a:t>
            </a:r>
            <a:r>
              <a:rPr lang="en-US" sz="1700" i="1" dirty="0"/>
              <a:t>, U</a:t>
            </a:r>
            <a:r>
              <a:rPr lang="en-US" sz="1700" i="1" baseline="-25000" dirty="0"/>
              <a:t>2</a:t>
            </a:r>
            <a:r>
              <a:rPr lang="en-US" sz="1700" i="1" dirty="0"/>
              <a:t>, U</a:t>
            </a:r>
            <a:r>
              <a:rPr lang="en-US" sz="1700" i="1" baseline="-25000" dirty="0"/>
              <a:t>3</a:t>
            </a:r>
            <a:r>
              <a:rPr lang="en-US" sz="1700" i="1" dirty="0"/>
              <a:t>, … ,U</a:t>
            </a:r>
            <a:r>
              <a:rPr lang="en-US" sz="1700" i="1" baseline="-25000" dirty="0"/>
              <a:t>n</a:t>
            </a:r>
            <a:r>
              <a:rPr lang="en-US" sz="1700" dirty="0"/>
              <a:t> } (</a:t>
            </a:r>
            <a:r>
              <a:rPr lang="en-US" sz="1700" i="1" dirty="0"/>
              <a:t>hypothesis</a:t>
            </a:r>
            <a:r>
              <a:rPr lang="en-US" sz="1700" dirty="0"/>
              <a:t> formula)</a:t>
            </a:r>
          </a:p>
          <a:p>
            <a:pPr marL="544068" lvl="1" indent="-342900">
              <a:buFont typeface="+mj-lt"/>
              <a:buAutoNum type="alphaLcParenR"/>
            </a:pPr>
            <a:r>
              <a:rPr lang="en-US" sz="1700" dirty="0"/>
              <a:t>f</a:t>
            </a:r>
            <a:r>
              <a:rPr lang="en-US" sz="1700" baseline="-25000" dirty="0"/>
              <a:t>i1</a:t>
            </a:r>
            <a:r>
              <a:rPr lang="en-US" sz="1700" dirty="0"/>
              <a:t>, f</a:t>
            </a:r>
            <a:r>
              <a:rPr lang="en-US" sz="1700" baseline="-25000" dirty="0"/>
              <a:t>i2</a:t>
            </a:r>
            <a:r>
              <a:rPr lang="en-US" sz="1700" dirty="0"/>
              <a:t>├ </a:t>
            </a:r>
            <a:r>
              <a:rPr lang="en-US" sz="1700" baseline="-25000" dirty="0" err="1"/>
              <a:t>mp</a:t>
            </a:r>
            <a:r>
              <a:rPr lang="en-US" sz="1700" dirty="0"/>
              <a:t> f</a:t>
            </a:r>
            <a:r>
              <a:rPr lang="en-US" sz="1700" baseline="-25000" dirty="0"/>
              <a:t>i</a:t>
            </a:r>
            <a:r>
              <a:rPr lang="en-US" sz="1700" dirty="0"/>
              <a:t>, i</a:t>
            </a:r>
            <a:r>
              <a:rPr lang="en-US" sz="1700" baseline="-25000" dirty="0"/>
              <a:t>1</a:t>
            </a:r>
            <a:r>
              <a:rPr lang="en-US" sz="1700" dirty="0"/>
              <a:t> &lt; </a:t>
            </a:r>
            <a:r>
              <a:rPr lang="en-US" sz="1700" dirty="0" err="1"/>
              <a:t>i</a:t>
            </a:r>
            <a:r>
              <a:rPr lang="en-US" sz="1700" dirty="0"/>
              <a:t> and i</a:t>
            </a:r>
            <a:r>
              <a:rPr lang="en-US" sz="1700" baseline="-25000" dirty="0"/>
              <a:t>2</a:t>
            </a:r>
            <a:r>
              <a:rPr lang="en-US" sz="1700" dirty="0"/>
              <a:t> &lt; I (</a:t>
            </a:r>
            <a:r>
              <a:rPr lang="en-US" sz="1700" i="1" dirty="0"/>
              <a:t>modus ponens</a:t>
            </a:r>
            <a:r>
              <a:rPr lang="en-US" sz="1700" dirty="0"/>
              <a:t>)</a:t>
            </a:r>
          </a:p>
          <a:p>
            <a:pPr marL="544068" lvl="1" indent="-342900">
              <a:buFont typeface="+mj-lt"/>
              <a:buAutoNum type="alphaLcParenR"/>
            </a:pPr>
            <a:r>
              <a:rPr lang="en-US" dirty="0"/>
              <a:t>f</a:t>
            </a:r>
            <a:r>
              <a:rPr lang="en-US" baseline="-25000" dirty="0"/>
              <a:t>j</a:t>
            </a:r>
            <a:r>
              <a:rPr lang="en-US" dirty="0"/>
              <a:t> ├</a:t>
            </a:r>
            <a:r>
              <a:rPr lang="en-US" baseline="-25000" dirty="0"/>
              <a:t>gen </a:t>
            </a:r>
            <a:r>
              <a:rPr lang="en-US" dirty="0"/>
              <a:t>f</a:t>
            </a:r>
            <a:r>
              <a:rPr lang="en-US" baseline="-25000" dirty="0"/>
              <a:t>i</a:t>
            </a:r>
            <a:r>
              <a:rPr lang="en-US" dirty="0"/>
              <a:t> , j &lt; I (</a:t>
            </a:r>
            <a:r>
              <a:rPr lang="en-US" i="1" dirty="0"/>
              <a:t>universal generalization</a:t>
            </a:r>
            <a:r>
              <a:rPr lang="en-US" dirty="0"/>
              <a:t>)</a:t>
            </a:r>
            <a:endParaRPr lang="en-US" baseline="-25000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46924-3826-4DDC-B494-55259D2FF687}"/>
              </a:ext>
            </a:extLst>
          </p:cNvPr>
          <p:cNvSpPr txBox="1"/>
          <p:nvPr/>
        </p:nvSpPr>
        <p:spPr>
          <a:xfrm>
            <a:off x="6448150" y="3157649"/>
            <a:ext cx="52111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A</a:t>
            </a:r>
            <a:r>
              <a:rPr lang="en-US" sz="1700" baseline="-25000" dirty="0"/>
              <a:t>pr</a:t>
            </a:r>
            <a:r>
              <a:rPr lang="en-US" sz="1700" dirty="0"/>
              <a:t> = { A</a:t>
            </a:r>
            <a:r>
              <a:rPr lang="en-US" sz="1700" baseline="-25000" dirty="0"/>
              <a:t>1</a:t>
            </a:r>
            <a:r>
              <a:rPr lang="en-US" sz="1700" dirty="0"/>
              <a:t>, A</a:t>
            </a:r>
            <a:r>
              <a:rPr lang="en-US" sz="1700" baseline="-25000" dirty="0"/>
              <a:t>2</a:t>
            </a:r>
            <a:r>
              <a:rPr lang="en-US" sz="1700" dirty="0"/>
              <a:t>, A</a:t>
            </a:r>
            <a:r>
              <a:rPr lang="en-US" sz="1700" baseline="-25000" dirty="0"/>
              <a:t>3</a:t>
            </a:r>
            <a:r>
              <a:rPr lang="en-US" sz="1700" dirty="0"/>
              <a:t>, A</a:t>
            </a:r>
            <a:r>
              <a:rPr lang="en-US" sz="1700" baseline="-25000" dirty="0"/>
              <a:t>4</a:t>
            </a:r>
            <a:r>
              <a:rPr lang="en-US" sz="1700" dirty="0"/>
              <a:t>, A</a:t>
            </a:r>
            <a:r>
              <a:rPr lang="en-US" sz="1700" baseline="-25000" dirty="0"/>
              <a:t>5</a:t>
            </a:r>
            <a:r>
              <a:rPr lang="en-US" sz="1700" dirty="0"/>
              <a:t> } is the set of axioms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</a:t>
            </a:r>
            <a:r>
              <a:rPr lang="en-US" sz="1700" baseline="-25000" dirty="0"/>
              <a:t>1</a:t>
            </a:r>
            <a:r>
              <a:rPr lang="en-US" sz="1700" dirty="0"/>
              <a:t>: U → (V → 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</a:t>
            </a:r>
            <a:r>
              <a:rPr lang="en-US" sz="1700" baseline="-25000" dirty="0"/>
              <a:t>2</a:t>
            </a:r>
            <a:r>
              <a:rPr lang="en-US" sz="1700" dirty="0"/>
              <a:t>: (U → (V → Z)) → ((U → V) → (U → Z))</a:t>
            </a:r>
            <a:endParaRPr lang="en-US" sz="1700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</a:t>
            </a:r>
            <a:r>
              <a:rPr lang="en-US" sz="1700" baseline="-25000" dirty="0"/>
              <a:t>3</a:t>
            </a:r>
            <a:r>
              <a:rPr lang="en-US" sz="1700" dirty="0"/>
              <a:t>: (U → V) → (¬V → ¬U) (</a:t>
            </a:r>
            <a:r>
              <a:rPr lang="en-US" sz="1700" i="1" dirty="0"/>
              <a:t>modus tollens</a:t>
            </a:r>
            <a:r>
              <a:rPr lang="en-US" sz="1700" dirty="0"/>
              <a:t>)</a:t>
            </a:r>
            <a:endParaRPr lang="en-US" sz="1700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</a:t>
            </a:r>
            <a:r>
              <a:rPr lang="en-US" sz="1700" baseline="-25000" dirty="0"/>
              <a:t>4</a:t>
            </a:r>
            <a:r>
              <a:rPr lang="en-US" sz="1700" dirty="0"/>
              <a:t>: (∀x)U(x) → U(t) (</a:t>
            </a:r>
            <a:r>
              <a:rPr lang="en-US" sz="1700" i="1" dirty="0"/>
              <a:t>universal instantiation</a:t>
            </a:r>
            <a:r>
              <a:rPr lang="en-US" sz="1700" dirty="0"/>
              <a:t>)</a:t>
            </a:r>
            <a:endParaRPr lang="en-US" sz="1700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</a:t>
            </a:r>
            <a:r>
              <a:rPr lang="en-US" sz="1700" baseline="-25000" dirty="0"/>
              <a:t>5</a:t>
            </a:r>
            <a:r>
              <a:rPr lang="en-US" sz="1700" dirty="0"/>
              <a:t>: (U → V(y)) → (U → (∀x)V(x))</a:t>
            </a:r>
          </a:p>
        </p:txBody>
      </p:sp>
    </p:spTree>
    <p:extLst>
      <p:ext uri="{BB962C8B-B14F-4D97-AF65-F5344CB8AC3E}">
        <p14:creationId xmlns:p14="http://schemas.microsoft.com/office/powerpoint/2010/main" val="2666851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1FC1-0C6C-4059-9A8C-D1E01B8C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CA957E-7EF1-434C-AAD2-A9C7E9DE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565" y="2221414"/>
            <a:ext cx="5577840" cy="345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508104-5734-4AB4-8E93-988F744D0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595" y="2221414"/>
            <a:ext cx="3343742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8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0A88-CE4F-4D43-AE97-B85BF6C0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04570-AA95-4C83-8EC6-A579B6D6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019" y="1927085"/>
            <a:ext cx="5142169" cy="1450757"/>
          </a:xfrm>
        </p:spPr>
        <p:txBody>
          <a:bodyPr anchor="ctr"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1600" b="1" dirty="0"/>
              <a:t>D</a:t>
            </a:r>
            <a:r>
              <a:rPr lang="en-US" sz="1600" dirty="0"/>
              <a:t> is the </a:t>
            </a:r>
            <a:r>
              <a:rPr lang="en-US" sz="1600" b="1" dirty="0"/>
              <a:t>domain </a:t>
            </a:r>
            <a:r>
              <a:rPr lang="en-US" sz="1600" dirty="0"/>
              <a:t>(all living things).</a:t>
            </a:r>
            <a:endParaRPr lang="en-US" sz="1600" b="1" dirty="0"/>
          </a:p>
          <a:p>
            <a:pPr algn="just">
              <a:spcBef>
                <a:spcPts val="0"/>
              </a:spcBef>
            </a:pPr>
            <a:r>
              <a:rPr lang="en-US" sz="1600" dirty="0"/>
              <a:t>Rudolph, Santa and Scrooge are </a:t>
            </a:r>
            <a:r>
              <a:rPr lang="en-US" sz="1600" b="1" dirty="0"/>
              <a:t>constants</a:t>
            </a:r>
            <a:r>
              <a:rPr lang="en-US" sz="1600" dirty="0"/>
              <a:t> of the domain.</a:t>
            </a:r>
          </a:p>
          <a:p>
            <a:pPr algn="just">
              <a:spcBef>
                <a:spcPts val="0"/>
              </a:spcBef>
            </a:pPr>
            <a:r>
              <a:rPr lang="en-US" sz="1600" dirty="0"/>
              <a:t>Predicate symbols: cd, lv, </a:t>
            </a:r>
            <a:r>
              <a:rPr lang="en-US" sz="1600" dirty="0" err="1"/>
              <a:t>rd</a:t>
            </a:r>
            <a:r>
              <a:rPr lang="en-US" sz="1600" dirty="0"/>
              <a:t>, </a:t>
            </a:r>
            <a:r>
              <a:rPr lang="en-US" sz="1600" dirty="0" err="1"/>
              <a:t>rn</a:t>
            </a:r>
            <a:r>
              <a:rPr lang="en-US" sz="1600" dirty="0"/>
              <a:t>, w,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D103D-499B-4EB7-9F4A-2479AB48E145}"/>
              </a:ext>
            </a:extLst>
          </p:cNvPr>
          <p:cNvSpPr txBox="1"/>
          <p:nvPr/>
        </p:nvSpPr>
        <p:spPr>
          <a:xfrm>
            <a:off x="7026897" y="1955334"/>
            <a:ext cx="413766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 → { T, F },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(x) = T if x is a child</a:t>
            </a:r>
          </a:p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lv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D X D → { T, F },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lv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x,y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= T if x loves y</a:t>
            </a:r>
          </a:p>
          <a:p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 → { T, F },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(x) = T if x is a reindeer</a:t>
            </a:r>
          </a:p>
          <a:p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 → { T, F },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(x) = T if x has a red nose</a:t>
            </a:r>
          </a:p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D → { T, F },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(x) = T if x is weird</a:t>
            </a:r>
          </a:p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 D → { T, F },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(x) = T if x is a clown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8FDDFB-D238-4313-ACB0-E407663E9F2E}"/>
              </a:ext>
            </a:extLst>
          </p:cNvPr>
          <p:cNvSpPr txBox="1">
            <a:spLocks/>
          </p:cNvSpPr>
          <p:nvPr/>
        </p:nvSpPr>
        <p:spPr>
          <a:xfrm>
            <a:off x="1097280" y="3473089"/>
            <a:ext cx="5448301" cy="313381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spcBef>
                <a:spcPts val="0"/>
              </a:spcBef>
              <a:buFont typeface="Calibri" pitchFamily="34" charset="0"/>
              <a:buNone/>
            </a:pPr>
            <a:r>
              <a:rPr lang="en-US" b="1" i="1" dirty="0"/>
              <a:t>Hypotheses</a:t>
            </a:r>
          </a:p>
          <a:p>
            <a:pPr marL="292608" lvl="1" indent="0">
              <a:spcBef>
                <a:spcPts val="0"/>
              </a:spcBef>
              <a:buFont typeface="Calibri" pitchFamily="34" charset="0"/>
              <a:buNone/>
            </a:pPr>
            <a:r>
              <a:rPr lang="en-US" i="1" dirty="0"/>
              <a:t>H</a:t>
            </a:r>
            <a:r>
              <a:rPr lang="en-US" i="1" baseline="-25000" dirty="0"/>
              <a:t>1 </a:t>
            </a:r>
            <a:r>
              <a:rPr lang="en-US" dirty="0"/>
              <a:t>. Every child loves Santa. </a:t>
            </a:r>
          </a:p>
          <a:p>
            <a:pPr marL="292608" lvl="1" indent="0">
              <a:spcBef>
                <a:spcPts val="0"/>
              </a:spcBef>
              <a:buFont typeface="Calibri" pitchFamily="34" charset="0"/>
              <a:buNone/>
            </a:pPr>
            <a:r>
              <a:rPr lang="en-US" i="1" dirty="0"/>
              <a:t>H</a:t>
            </a:r>
            <a:r>
              <a:rPr lang="en-US" i="1" baseline="-25000" dirty="0"/>
              <a:t>2 </a:t>
            </a:r>
            <a:r>
              <a:rPr lang="en-US" dirty="0"/>
              <a:t>. Everyone who loves Santa loves any reindeer. </a:t>
            </a:r>
          </a:p>
          <a:p>
            <a:pPr marL="292608" lvl="1" indent="0">
              <a:spcBef>
                <a:spcPts val="0"/>
              </a:spcBef>
              <a:buFont typeface="Calibri" pitchFamily="34" charset="0"/>
              <a:buNone/>
            </a:pPr>
            <a:r>
              <a:rPr lang="en-US" i="1" dirty="0"/>
              <a:t>H</a:t>
            </a:r>
            <a:r>
              <a:rPr lang="en-US" i="1" baseline="-25000" dirty="0"/>
              <a:t>3 </a:t>
            </a:r>
            <a:r>
              <a:rPr lang="en-US" dirty="0"/>
              <a:t>. Rudolph is a reindeer, and Rudolph has a red nose. </a:t>
            </a:r>
          </a:p>
          <a:p>
            <a:pPr marL="292608" lvl="1" indent="0">
              <a:spcBef>
                <a:spcPts val="0"/>
              </a:spcBef>
              <a:buFont typeface="Calibri" pitchFamily="34" charset="0"/>
              <a:buNone/>
            </a:pPr>
            <a:r>
              <a:rPr lang="en-US" i="1" dirty="0"/>
              <a:t>H</a:t>
            </a:r>
            <a:r>
              <a:rPr lang="en-US" i="1" baseline="-25000" dirty="0"/>
              <a:t>4 </a:t>
            </a:r>
            <a:r>
              <a:rPr lang="en-US" dirty="0"/>
              <a:t>. Anything which has a red nose is weird or is a clown. </a:t>
            </a:r>
          </a:p>
          <a:p>
            <a:pPr marL="292608" lvl="1" indent="0">
              <a:spcBef>
                <a:spcPts val="0"/>
              </a:spcBef>
              <a:buFont typeface="Calibri" pitchFamily="34" charset="0"/>
              <a:buNone/>
            </a:pPr>
            <a:r>
              <a:rPr lang="en-US" i="1" dirty="0"/>
              <a:t>H</a:t>
            </a:r>
            <a:r>
              <a:rPr lang="en-US" i="1" baseline="-25000" dirty="0"/>
              <a:t>5 </a:t>
            </a:r>
            <a:r>
              <a:rPr lang="en-US" dirty="0"/>
              <a:t>. No reindeer is a clown. </a:t>
            </a:r>
          </a:p>
          <a:p>
            <a:pPr marL="292608" lvl="1" indent="0">
              <a:spcBef>
                <a:spcPts val="0"/>
              </a:spcBef>
              <a:buFont typeface="Calibri" pitchFamily="34" charset="0"/>
              <a:buNone/>
            </a:pPr>
            <a:r>
              <a:rPr lang="en-US" i="1" dirty="0"/>
              <a:t>H</a:t>
            </a:r>
            <a:r>
              <a:rPr lang="en-US" i="1" baseline="-25000" dirty="0"/>
              <a:t>6 </a:t>
            </a:r>
            <a:r>
              <a:rPr lang="en-US" dirty="0"/>
              <a:t>. Scrooge does not love anything which is weird. </a:t>
            </a:r>
          </a:p>
          <a:p>
            <a:pPr marL="292608" lvl="1" indent="0">
              <a:spcBef>
                <a:spcPts val="0"/>
              </a:spcBef>
              <a:buFont typeface="Calibri" pitchFamily="34" charset="0"/>
              <a:buNone/>
            </a:pPr>
            <a:r>
              <a:rPr lang="en-US" b="1" i="1" dirty="0"/>
              <a:t>Conclusion</a:t>
            </a:r>
          </a:p>
          <a:p>
            <a:pPr marL="292608" lvl="1" indent="0">
              <a:spcBef>
                <a:spcPts val="0"/>
              </a:spcBef>
              <a:buFont typeface="Calibri" pitchFamily="34" charset="0"/>
              <a:buNone/>
            </a:pPr>
            <a:r>
              <a:rPr lang="en-US" i="1" dirty="0"/>
              <a:t>C </a:t>
            </a:r>
            <a:r>
              <a:rPr lang="en-US" dirty="0"/>
              <a:t>. Scrooge is not a child. </a:t>
            </a:r>
          </a:p>
          <a:p>
            <a:pPr>
              <a:spcBef>
                <a:spcPts val="0"/>
              </a:spcBef>
            </a:pPr>
            <a:endParaRPr lang="en-US" sz="1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FAE8E-0F96-4EB3-8EEE-181AA24F9DDF}"/>
              </a:ext>
            </a:extLst>
          </p:cNvPr>
          <p:cNvSpPr txBox="1"/>
          <p:nvPr/>
        </p:nvSpPr>
        <p:spPr>
          <a:xfrm>
            <a:off x="7026897" y="3742968"/>
            <a:ext cx="422340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1</a:t>
            </a:r>
            <a:r>
              <a:rPr lang="en-US" sz="1600" dirty="0"/>
              <a:t>: (∀x)( </a:t>
            </a:r>
            <a:r>
              <a:rPr lang="en-US" sz="1600" dirty="0" err="1"/>
              <a:t>ch</a:t>
            </a:r>
            <a:r>
              <a:rPr lang="en-US" sz="1600" dirty="0"/>
              <a:t>(x) → lv(x, Santa) )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2</a:t>
            </a:r>
            <a:r>
              <a:rPr lang="en-US" sz="1600" dirty="0"/>
              <a:t>: (∀x)(∀y)( lv(x, Santa) → (</a:t>
            </a:r>
            <a:r>
              <a:rPr lang="en-US" sz="1600" dirty="0" err="1"/>
              <a:t>rd</a:t>
            </a:r>
            <a:r>
              <a:rPr lang="en-US" sz="1600" dirty="0"/>
              <a:t>(y) → lv(</a:t>
            </a:r>
            <a:r>
              <a:rPr lang="en-US" sz="1600" dirty="0" err="1"/>
              <a:t>x,y</a:t>
            </a:r>
            <a:r>
              <a:rPr lang="en-US" sz="1600" dirty="0"/>
              <a:t>))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3</a:t>
            </a:r>
            <a:r>
              <a:rPr lang="en-US" sz="1600" dirty="0"/>
              <a:t>: </a:t>
            </a:r>
            <a:r>
              <a:rPr lang="en-US" sz="1600" dirty="0" err="1"/>
              <a:t>rd</a:t>
            </a:r>
            <a:r>
              <a:rPr lang="en-US" sz="1600" dirty="0"/>
              <a:t>(</a:t>
            </a:r>
            <a:r>
              <a:rPr lang="en-US" sz="1600" dirty="0" err="1"/>
              <a:t>Rud</a:t>
            </a:r>
            <a:r>
              <a:rPr lang="en-US" sz="1600" dirty="0"/>
              <a:t>) ∧ </a:t>
            </a:r>
            <a:r>
              <a:rPr lang="en-US" sz="1600" dirty="0" err="1"/>
              <a:t>rn</a:t>
            </a:r>
            <a:r>
              <a:rPr lang="en-US" sz="1600" dirty="0"/>
              <a:t>(</a:t>
            </a:r>
            <a:r>
              <a:rPr lang="en-US" sz="1600" dirty="0" err="1"/>
              <a:t>Rud</a:t>
            </a:r>
            <a:r>
              <a:rPr lang="en-US" sz="16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4</a:t>
            </a:r>
            <a:r>
              <a:rPr lang="en-US" sz="1600" dirty="0"/>
              <a:t>: (∀x)( </a:t>
            </a:r>
            <a:r>
              <a:rPr lang="en-US" sz="1600" dirty="0" err="1"/>
              <a:t>rn</a:t>
            </a:r>
            <a:r>
              <a:rPr lang="en-US" sz="1600" dirty="0"/>
              <a:t>(x) → ( w(x) ∨ c(x) ) ) 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5</a:t>
            </a:r>
            <a:r>
              <a:rPr lang="en-US" sz="1600" dirty="0"/>
              <a:t>: ¬(∃x)( </a:t>
            </a:r>
            <a:r>
              <a:rPr lang="en-US" sz="1600" dirty="0" err="1"/>
              <a:t>rd</a:t>
            </a:r>
            <a:r>
              <a:rPr lang="en-US" sz="1600" dirty="0"/>
              <a:t>(x) ∧ c(x) ) ≡ (∀x)( </a:t>
            </a:r>
            <a:r>
              <a:rPr lang="en-US" sz="1600" dirty="0" err="1"/>
              <a:t>rd</a:t>
            </a:r>
            <a:r>
              <a:rPr lang="en-US" sz="1600" dirty="0"/>
              <a:t>(x) → ¬c(x) )  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6</a:t>
            </a:r>
            <a:r>
              <a:rPr lang="en-US" sz="1600" dirty="0"/>
              <a:t>: (∀x) (w(x) → ¬lv(</a:t>
            </a:r>
            <a:r>
              <a:rPr lang="en-US" sz="1600" dirty="0" err="1"/>
              <a:t>Scrooge,x</a:t>
            </a:r>
            <a:r>
              <a:rPr lang="en-US" sz="1600" dirty="0"/>
              <a:t>))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C: ¬</a:t>
            </a:r>
            <a:r>
              <a:rPr lang="en-US" sz="1600" dirty="0" err="1"/>
              <a:t>ch</a:t>
            </a:r>
            <a:r>
              <a:rPr lang="en-US" sz="1600" dirty="0"/>
              <a:t>(Scrooge)</a:t>
            </a:r>
          </a:p>
        </p:txBody>
      </p:sp>
    </p:spTree>
    <p:extLst>
      <p:ext uri="{BB962C8B-B14F-4D97-AF65-F5344CB8AC3E}">
        <p14:creationId xmlns:p14="http://schemas.microsoft.com/office/powerpoint/2010/main" val="1999836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CFC17B-1D5B-4841-B930-0B1762248659}"/>
              </a:ext>
            </a:extLst>
          </p:cNvPr>
          <p:cNvSpPr txBox="1"/>
          <p:nvPr/>
        </p:nvSpPr>
        <p:spPr>
          <a:xfrm>
            <a:off x="292963" y="257452"/>
            <a:ext cx="11606074" cy="6268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1</a:t>
            </a:r>
            <a:r>
              <a:rPr lang="en-US" sz="1600" dirty="0"/>
              <a:t>├</a:t>
            </a:r>
            <a:r>
              <a:rPr lang="en-US" sz="1600" baseline="-25000" dirty="0"/>
              <a:t>univ_inst, Scrooge </a:t>
            </a:r>
            <a:r>
              <a:rPr lang="en-US" sz="1600" dirty="0"/>
              <a:t> </a:t>
            </a:r>
            <a:r>
              <a:rPr lang="en-US" sz="1600" dirty="0" err="1"/>
              <a:t>ch</a:t>
            </a:r>
            <a:r>
              <a:rPr lang="en-US" sz="1600" dirty="0"/>
              <a:t>(</a:t>
            </a:r>
            <a:r>
              <a:rPr lang="en-US" sz="1600" dirty="0" err="1"/>
              <a:t>Scr</a:t>
            </a:r>
            <a:r>
              <a:rPr lang="en-US" sz="1600" dirty="0"/>
              <a:t>) → lv(</a:t>
            </a:r>
            <a:r>
              <a:rPr lang="en-US" sz="1600" dirty="0" err="1"/>
              <a:t>Scr,Santa</a:t>
            </a:r>
            <a:r>
              <a:rPr lang="en-US" sz="1600" dirty="0"/>
              <a:t>) : </a:t>
            </a:r>
            <a:r>
              <a:rPr lang="en-US" sz="1600" b="1" dirty="0"/>
              <a:t>f</a:t>
            </a:r>
            <a:r>
              <a:rPr lang="en-US" sz="1600" b="1" baseline="-25000" dirty="0"/>
              <a:t>7</a:t>
            </a:r>
            <a:r>
              <a:rPr lang="en-US" sz="1600" dirty="0"/>
              <a:t> 				(universal instantiation)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2</a:t>
            </a:r>
            <a:r>
              <a:rPr lang="en-US" sz="1600" dirty="0"/>
              <a:t>├</a:t>
            </a:r>
            <a:r>
              <a:rPr lang="en-US" sz="1600" baseline="-25000" dirty="0"/>
              <a:t>univ_inst, Scrooge</a:t>
            </a:r>
            <a:r>
              <a:rPr lang="en-US" sz="1600" dirty="0"/>
              <a:t>(∀y)(lv(</a:t>
            </a:r>
            <a:r>
              <a:rPr lang="en-US" sz="1600" dirty="0" err="1"/>
              <a:t>Scr,Santa</a:t>
            </a:r>
            <a:r>
              <a:rPr lang="en-US" sz="1600" dirty="0"/>
              <a:t>) → (</a:t>
            </a:r>
            <a:r>
              <a:rPr lang="en-US" sz="1600" dirty="0" err="1"/>
              <a:t>rd</a:t>
            </a:r>
            <a:r>
              <a:rPr lang="en-US" sz="1600" dirty="0"/>
              <a:t>(y) → lv(</a:t>
            </a:r>
            <a:r>
              <a:rPr lang="en-US" sz="1600" dirty="0" err="1"/>
              <a:t>Scr,y</a:t>
            </a:r>
            <a:r>
              <a:rPr lang="en-US" sz="1600" dirty="0"/>
              <a:t>))) : </a:t>
            </a:r>
            <a:r>
              <a:rPr lang="en-US" sz="1600" b="1" dirty="0"/>
              <a:t>f</a:t>
            </a:r>
            <a:r>
              <a:rPr lang="en-US" sz="1600" b="1" baseline="-25000" dirty="0"/>
              <a:t>8</a:t>
            </a:r>
            <a:r>
              <a:rPr lang="en-US" sz="1600" b="1" dirty="0"/>
              <a:t>’</a:t>
            </a:r>
            <a:r>
              <a:rPr lang="en-US" sz="1600" b="1" baseline="-25000" dirty="0"/>
              <a:t>			</a:t>
            </a:r>
            <a:r>
              <a:rPr lang="en-US" sz="1600" dirty="0"/>
              <a:t>(universal instantiation)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f</a:t>
            </a:r>
            <a:r>
              <a:rPr lang="en-US" sz="1600" baseline="-25000" dirty="0"/>
              <a:t>8</a:t>
            </a:r>
            <a:r>
              <a:rPr lang="en-US" sz="1600" dirty="0"/>
              <a:t>’├</a:t>
            </a:r>
            <a:r>
              <a:rPr lang="en-US" sz="1600" baseline="-25000" dirty="0"/>
              <a:t>univ_inst, Rudolph </a:t>
            </a:r>
            <a:r>
              <a:rPr lang="en-US" sz="1600" dirty="0"/>
              <a:t>lv(</a:t>
            </a:r>
            <a:r>
              <a:rPr lang="en-US" sz="1600" dirty="0" err="1"/>
              <a:t>Scr,Santa</a:t>
            </a:r>
            <a:r>
              <a:rPr lang="en-US" sz="1600" dirty="0"/>
              <a:t>) → (</a:t>
            </a:r>
            <a:r>
              <a:rPr lang="en-US" sz="1600" dirty="0" err="1"/>
              <a:t>rd</a:t>
            </a:r>
            <a:r>
              <a:rPr lang="en-US" sz="1600" dirty="0"/>
              <a:t>(</a:t>
            </a:r>
            <a:r>
              <a:rPr lang="en-US" sz="1600" dirty="0" err="1"/>
              <a:t>Rud</a:t>
            </a:r>
            <a:r>
              <a:rPr lang="en-US" sz="1600" dirty="0"/>
              <a:t>) → lv(</a:t>
            </a:r>
            <a:r>
              <a:rPr lang="en-US" sz="1600" dirty="0" err="1"/>
              <a:t>Scr,Rud</a:t>
            </a:r>
            <a:r>
              <a:rPr lang="en-US" sz="1600" dirty="0"/>
              <a:t>)) : </a:t>
            </a:r>
            <a:r>
              <a:rPr lang="en-US" sz="1600" b="1" dirty="0"/>
              <a:t>f</a:t>
            </a:r>
            <a:r>
              <a:rPr lang="en-US" sz="1600" b="1" baseline="-25000" dirty="0"/>
              <a:t>8</a:t>
            </a:r>
            <a:endParaRPr lang="en-US" sz="1600" dirty="0"/>
          </a:p>
          <a:p>
            <a:pPr>
              <a:spcBef>
                <a:spcPts val="800"/>
              </a:spcBef>
            </a:pPr>
            <a:r>
              <a:rPr lang="en-US" sz="1600" dirty="0"/>
              <a:t>f</a:t>
            </a:r>
            <a:r>
              <a:rPr lang="en-US" sz="1600" baseline="-25000" dirty="0"/>
              <a:t>8:</a:t>
            </a:r>
            <a:r>
              <a:rPr lang="en-US" sz="1600" dirty="0"/>
              <a:t>: lv(</a:t>
            </a:r>
            <a:r>
              <a:rPr lang="en-US" sz="1600" dirty="0" err="1"/>
              <a:t>Scr,Santa</a:t>
            </a:r>
            <a:r>
              <a:rPr lang="en-US" sz="1600" dirty="0"/>
              <a:t>) → (</a:t>
            </a:r>
            <a:r>
              <a:rPr lang="en-US" sz="1600" dirty="0" err="1"/>
              <a:t>rd</a:t>
            </a:r>
            <a:r>
              <a:rPr lang="en-US" sz="1600" dirty="0"/>
              <a:t>(</a:t>
            </a:r>
            <a:r>
              <a:rPr lang="en-US" sz="1600" dirty="0" err="1"/>
              <a:t>Rud</a:t>
            </a:r>
            <a:r>
              <a:rPr lang="en-US" sz="1600" dirty="0"/>
              <a:t>) → lv(</a:t>
            </a:r>
            <a:r>
              <a:rPr lang="en-US" sz="1600" dirty="0" err="1"/>
              <a:t>Scr,Rud</a:t>
            </a:r>
            <a:r>
              <a:rPr lang="en-US" sz="1600" dirty="0"/>
              <a:t>)) ≡ lv(</a:t>
            </a:r>
            <a:r>
              <a:rPr lang="en-US" sz="1600" dirty="0" err="1"/>
              <a:t>Scr,Santa</a:t>
            </a:r>
            <a:r>
              <a:rPr lang="en-US" sz="1600" dirty="0"/>
              <a:t>) ∧ </a:t>
            </a:r>
            <a:r>
              <a:rPr lang="en-US" sz="1600" dirty="0" err="1"/>
              <a:t>rd</a:t>
            </a:r>
            <a:r>
              <a:rPr lang="en-US" sz="1600" dirty="0"/>
              <a:t>(</a:t>
            </a:r>
            <a:r>
              <a:rPr lang="en-US" sz="1600" dirty="0" err="1"/>
              <a:t>Rud</a:t>
            </a:r>
            <a:r>
              <a:rPr lang="en-US" sz="1600" dirty="0"/>
              <a:t>) → lv(</a:t>
            </a:r>
            <a:r>
              <a:rPr lang="en-US" sz="1600" dirty="0" err="1"/>
              <a:t>Scr,Rud</a:t>
            </a:r>
            <a:r>
              <a:rPr lang="en-US" sz="1600" dirty="0"/>
              <a:t>) : </a:t>
            </a:r>
            <a:r>
              <a:rPr lang="en-US" sz="1600" b="1" dirty="0"/>
              <a:t>f</a:t>
            </a:r>
            <a:r>
              <a:rPr lang="en-US" sz="1600" b="1" baseline="-25000" dirty="0"/>
              <a:t>9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4</a:t>
            </a:r>
            <a:r>
              <a:rPr lang="en-US" sz="1600" dirty="0"/>
              <a:t>├</a:t>
            </a:r>
            <a:r>
              <a:rPr lang="en-US" sz="1600" baseline="-25000" dirty="0"/>
              <a:t>univ_inst, Rudolph</a:t>
            </a:r>
            <a:r>
              <a:rPr lang="en-US" sz="1600" dirty="0"/>
              <a:t> </a:t>
            </a:r>
            <a:r>
              <a:rPr lang="en-US" sz="1600" dirty="0" err="1"/>
              <a:t>rn</a:t>
            </a:r>
            <a:r>
              <a:rPr lang="en-US" sz="1600" dirty="0"/>
              <a:t>(</a:t>
            </a:r>
            <a:r>
              <a:rPr lang="en-US" sz="1600" dirty="0" err="1"/>
              <a:t>Rud</a:t>
            </a:r>
            <a:r>
              <a:rPr lang="en-US" sz="1600" dirty="0"/>
              <a:t>) → ( w(</a:t>
            </a:r>
            <a:r>
              <a:rPr lang="en-US" sz="1600" dirty="0" err="1"/>
              <a:t>Rud</a:t>
            </a:r>
            <a:r>
              <a:rPr lang="en-US" sz="1600" dirty="0"/>
              <a:t>) ∨ c(</a:t>
            </a:r>
            <a:r>
              <a:rPr lang="en-US" sz="1600" dirty="0" err="1"/>
              <a:t>Rud</a:t>
            </a:r>
            <a:r>
              <a:rPr lang="en-US" sz="1600" dirty="0"/>
              <a:t>) ) : </a:t>
            </a:r>
            <a:r>
              <a:rPr lang="en-US" sz="1600" b="1" dirty="0"/>
              <a:t>f</a:t>
            </a:r>
            <a:r>
              <a:rPr lang="en-US" sz="1600" b="1" baseline="-25000" dirty="0"/>
              <a:t>10</a:t>
            </a:r>
            <a:r>
              <a:rPr lang="en-US" sz="1600" dirty="0"/>
              <a:t> 	(universal instantiation)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3</a:t>
            </a:r>
            <a:r>
              <a:rPr lang="en-US" sz="1600" dirty="0"/>
              <a:t>├ </a:t>
            </a:r>
            <a:r>
              <a:rPr lang="en-US" sz="1600" dirty="0" err="1"/>
              <a:t>rn</a:t>
            </a:r>
            <a:r>
              <a:rPr lang="en-US" sz="1600" dirty="0"/>
              <a:t>(</a:t>
            </a:r>
            <a:r>
              <a:rPr lang="en-US" sz="1600" dirty="0" err="1"/>
              <a:t>Rud</a:t>
            </a:r>
            <a:r>
              <a:rPr lang="en-US" sz="1600" dirty="0"/>
              <a:t>) : </a:t>
            </a:r>
            <a:r>
              <a:rPr lang="en-US" sz="1600" b="1" dirty="0"/>
              <a:t>f</a:t>
            </a:r>
            <a:r>
              <a:rPr lang="en-US" sz="1600" b="1" baseline="-25000" dirty="0"/>
              <a:t>11</a:t>
            </a:r>
            <a:r>
              <a:rPr lang="en-US" sz="1600" dirty="0"/>
              <a:t>				(simplification)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f</a:t>
            </a:r>
            <a:r>
              <a:rPr lang="en-US" sz="1600" baseline="-25000" dirty="0"/>
              <a:t>11</a:t>
            </a:r>
            <a:r>
              <a:rPr lang="en-US" sz="1600" dirty="0"/>
              <a:t>, f</a:t>
            </a:r>
            <a:r>
              <a:rPr lang="en-US" sz="1600" baseline="-25000" dirty="0"/>
              <a:t>10</a:t>
            </a:r>
            <a:r>
              <a:rPr lang="en-US" sz="1600" dirty="0"/>
              <a:t> ├</a:t>
            </a:r>
            <a:r>
              <a:rPr lang="en-US" sz="1600" baseline="-25000" dirty="0" err="1"/>
              <a:t>mp</a:t>
            </a:r>
            <a:r>
              <a:rPr lang="en-US" sz="1600" dirty="0"/>
              <a:t> w(</a:t>
            </a:r>
            <a:r>
              <a:rPr lang="en-US" sz="1600" dirty="0" err="1"/>
              <a:t>Rud</a:t>
            </a:r>
            <a:r>
              <a:rPr lang="en-US" sz="1600" dirty="0"/>
              <a:t>) ∨ c(</a:t>
            </a:r>
            <a:r>
              <a:rPr lang="en-US" sz="1600" dirty="0" err="1"/>
              <a:t>Rud</a:t>
            </a:r>
            <a:r>
              <a:rPr lang="en-US" sz="1600" dirty="0"/>
              <a:t>) : </a:t>
            </a:r>
            <a:r>
              <a:rPr lang="en-US" sz="1600" b="1" dirty="0"/>
              <a:t>f</a:t>
            </a:r>
            <a:r>
              <a:rPr lang="en-US" sz="1600" b="1" baseline="-25000" dirty="0"/>
              <a:t>12</a:t>
            </a:r>
            <a:r>
              <a:rPr lang="en-US" sz="1600" b="1" dirty="0"/>
              <a:t> 		</a:t>
            </a:r>
            <a:r>
              <a:rPr lang="en-US" sz="1600" dirty="0"/>
              <a:t>(modus ponens)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5</a:t>
            </a:r>
            <a:r>
              <a:rPr lang="en-US" sz="1600" dirty="0"/>
              <a:t>├</a:t>
            </a:r>
            <a:r>
              <a:rPr lang="en-US" sz="1600" baseline="-25000" dirty="0"/>
              <a:t>univ_inst, Rudolph</a:t>
            </a:r>
            <a:r>
              <a:rPr lang="en-US" sz="1600" dirty="0"/>
              <a:t> </a:t>
            </a:r>
            <a:r>
              <a:rPr lang="en-US" sz="1600" dirty="0" err="1"/>
              <a:t>rd</a:t>
            </a:r>
            <a:r>
              <a:rPr lang="en-US" sz="1600" dirty="0"/>
              <a:t>(</a:t>
            </a:r>
            <a:r>
              <a:rPr lang="en-US" sz="1600" dirty="0" err="1"/>
              <a:t>Rud</a:t>
            </a:r>
            <a:r>
              <a:rPr lang="en-US" sz="1600" dirty="0"/>
              <a:t>) → ¬c(</a:t>
            </a:r>
            <a:r>
              <a:rPr lang="en-US" sz="1600" dirty="0" err="1"/>
              <a:t>Rud</a:t>
            </a:r>
            <a:r>
              <a:rPr lang="en-US" sz="1600" dirty="0"/>
              <a:t>) : </a:t>
            </a:r>
            <a:r>
              <a:rPr lang="en-US" sz="1600" b="1" dirty="0"/>
              <a:t>f</a:t>
            </a:r>
            <a:r>
              <a:rPr lang="en-US" sz="1600" b="1" baseline="-25000" dirty="0"/>
              <a:t>13</a:t>
            </a:r>
            <a:r>
              <a:rPr lang="en-US" sz="1600" b="1" dirty="0"/>
              <a:t> 		</a:t>
            </a:r>
            <a:r>
              <a:rPr lang="en-US" sz="1600" dirty="0"/>
              <a:t>(universal instantiation)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3</a:t>
            </a:r>
            <a:r>
              <a:rPr lang="en-US" sz="1600" dirty="0"/>
              <a:t>├ </a:t>
            </a:r>
            <a:r>
              <a:rPr lang="en-US" sz="1600" dirty="0" err="1"/>
              <a:t>rd</a:t>
            </a:r>
            <a:r>
              <a:rPr lang="en-US" sz="1600" dirty="0"/>
              <a:t>(</a:t>
            </a:r>
            <a:r>
              <a:rPr lang="en-US" sz="1600" dirty="0" err="1"/>
              <a:t>Rud</a:t>
            </a:r>
            <a:r>
              <a:rPr lang="en-US" sz="1600" dirty="0"/>
              <a:t>) : </a:t>
            </a:r>
            <a:r>
              <a:rPr lang="en-US" sz="1600" b="1" dirty="0"/>
              <a:t>f</a:t>
            </a:r>
            <a:r>
              <a:rPr lang="en-US" sz="1600" b="1" baseline="-25000" dirty="0"/>
              <a:t>14</a:t>
            </a:r>
            <a:r>
              <a:rPr lang="en-US" sz="1600" b="1" dirty="0"/>
              <a:t> </a:t>
            </a:r>
            <a:r>
              <a:rPr lang="en-US" sz="1600" dirty="0"/>
              <a:t>				(simplification)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f</a:t>
            </a:r>
            <a:r>
              <a:rPr lang="en-US" sz="1600" baseline="-25000" dirty="0"/>
              <a:t>14</a:t>
            </a:r>
            <a:r>
              <a:rPr lang="en-US" sz="1600" dirty="0"/>
              <a:t>, f</a:t>
            </a:r>
            <a:r>
              <a:rPr lang="en-US" sz="1600" baseline="-25000" dirty="0"/>
              <a:t>13</a:t>
            </a:r>
            <a:r>
              <a:rPr lang="en-US" sz="1600" dirty="0"/>
              <a:t> ├</a:t>
            </a:r>
            <a:r>
              <a:rPr lang="en-US" sz="1600" baseline="-25000" dirty="0" err="1"/>
              <a:t>mp</a:t>
            </a:r>
            <a:r>
              <a:rPr lang="en-US" sz="1600" dirty="0"/>
              <a:t> ¬c(</a:t>
            </a:r>
            <a:r>
              <a:rPr lang="en-US" sz="1600" dirty="0" err="1"/>
              <a:t>Rud</a:t>
            </a:r>
            <a:r>
              <a:rPr lang="en-US" sz="1600" dirty="0"/>
              <a:t>) : </a:t>
            </a:r>
            <a:r>
              <a:rPr lang="en-US" sz="1600" b="1" dirty="0"/>
              <a:t>f</a:t>
            </a:r>
            <a:r>
              <a:rPr lang="en-US" sz="1600" b="1" baseline="-25000" dirty="0"/>
              <a:t>15</a:t>
            </a:r>
            <a:r>
              <a:rPr lang="en-US" sz="1600" dirty="0"/>
              <a:t>			(modus ponens)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f</a:t>
            </a:r>
            <a:r>
              <a:rPr lang="en-US" sz="1600" baseline="-25000" dirty="0"/>
              <a:t>12</a:t>
            </a:r>
            <a:r>
              <a:rPr lang="en-US" sz="1600" dirty="0"/>
              <a:t>: w(</a:t>
            </a:r>
            <a:r>
              <a:rPr lang="en-US" sz="1600" dirty="0" err="1"/>
              <a:t>Rud</a:t>
            </a:r>
            <a:r>
              <a:rPr lang="en-US" sz="1600" dirty="0"/>
              <a:t>) ∨ c(</a:t>
            </a:r>
            <a:r>
              <a:rPr lang="en-US" sz="1600" dirty="0" err="1"/>
              <a:t>Rud</a:t>
            </a:r>
            <a:r>
              <a:rPr lang="en-US" sz="1600" dirty="0"/>
              <a:t>) ≡ ¬w(</a:t>
            </a:r>
            <a:r>
              <a:rPr lang="en-US" sz="1600" dirty="0" err="1"/>
              <a:t>Rud</a:t>
            </a:r>
            <a:r>
              <a:rPr lang="en-US" sz="1600" dirty="0"/>
              <a:t>) → c(</a:t>
            </a:r>
            <a:r>
              <a:rPr lang="en-US" sz="1600" dirty="0" err="1"/>
              <a:t>Rud</a:t>
            </a:r>
            <a:r>
              <a:rPr lang="en-US" sz="1600" dirty="0"/>
              <a:t>)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f</a:t>
            </a:r>
            <a:r>
              <a:rPr lang="en-US" sz="1600" baseline="-25000" dirty="0"/>
              <a:t>15</a:t>
            </a:r>
            <a:r>
              <a:rPr lang="en-US" sz="1600" dirty="0"/>
              <a:t>, f</a:t>
            </a:r>
            <a:r>
              <a:rPr lang="en-US" sz="1600" baseline="-25000" dirty="0"/>
              <a:t>12 </a:t>
            </a:r>
            <a:r>
              <a:rPr lang="en-US" sz="1600" dirty="0"/>
              <a:t>├</a:t>
            </a:r>
            <a:r>
              <a:rPr lang="en-US" sz="1600" baseline="-25000" dirty="0"/>
              <a:t>mt</a:t>
            </a:r>
            <a:r>
              <a:rPr lang="en-US" sz="1600" dirty="0"/>
              <a:t> ¬(¬w(</a:t>
            </a:r>
            <a:r>
              <a:rPr lang="en-US" sz="1600" dirty="0" err="1"/>
              <a:t>Rud</a:t>
            </a:r>
            <a:r>
              <a:rPr lang="en-US" sz="1600" dirty="0"/>
              <a:t>)) ≡ w(</a:t>
            </a:r>
            <a:r>
              <a:rPr lang="en-US" sz="1600" dirty="0" err="1"/>
              <a:t>Rud</a:t>
            </a:r>
            <a:r>
              <a:rPr lang="en-US" sz="1600" dirty="0"/>
              <a:t>)	: </a:t>
            </a:r>
            <a:r>
              <a:rPr lang="en-US" sz="1600" b="1" dirty="0"/>
              <a:t>f</a:t>
            </a:r>
            <a:r>
              <a:rPr lang="en-US" sz="1600" b="1" baseline="-25000" dirty="0"/>
              <a:t>16</a:t>
            </a:r>
            <a:r>
              <a:rPr lang="en-US" sz="1600" b="1" dirty="0"/>
              <a:t> </a:t>
            </a:r>
            <a:r>
              <a:rPr lang="en-US" sz="1600" dirty="0"/>
              <a:t>		(modus tollens)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6</a:t>
            </a:r>
            <a:r>
              <a:rPr lang="en-US" sz="1600" dirty="0"/>
              <a:t> ├</a:t>
            </a:r>
            <a:r>
              <a:rPr lang="en-US" sz="1600" baseline="-25000" dirty="0" err="1"/>
              <a:t>univ_inst</a:t>
            </a:r>
            <a:r>
              <a:rPr lang="en-US" sz="1600" baseline="-25000" dirty="0"/>
              <a:t>, Rudolph</a:t>
            </a:r>
            <a:r>
              <a:rPr lang="en-US" sz="1600" dirty="0"/>
              <a:t> w(</a:t>
            </a:r>
            <a:r>
              <a:rPr lang="en-US" sz="1600" dirty="0" err="1"/>
              <a:t>Rud</a:t>
            </a:r>
            <a:r>
              <a:rPr lang="en-US" sz="1600" dirty="0"/>
              <a:t>) → ¬lv(Scrooge, </a:t>
            </a:r>
            <a:r>
              <a:rPr lang="en-US" sz="1600" dirty="0" err="1"/>
              <a:t>Rud</a:t>
            </a:r>
            <a:r>
              <a:rPr lang="en-US" sz="1600" dirty="0"/>
              <a:t>) : </a:t>
            </a:r>
            <a:r>
              <a:rPr lang="en-US" sz="1600" b="1" dirty="0"/>
              <a:t>f</a:t>
            </a:r>
            <a:r>
              <a:rPr lang="en-US" sz="1600" b="1" baseline="-25000" dirty="0"/>
              <a:t>17</a:t>
            </a:r>
            <a:r>
              <a:rPr lang="en-US" sz="1600" dirty="0"/>
              <a:t>	(universal instantiation)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f</a:t>
            </a:r>
            <a:r>
              <a:rPr lang="en-US" sz="1600" baseline="-25000" dirty="0"/>
              <a:t>16</a:t>
            </a:r>
            <a:r>
              <a:rPr lang="en-US" sz="1600" dirty="0"/>
              <a:t>, f</a:t>
            </a:r>
            <a:r>
              <a:rPr lang="en-US" sz="1600" baseline="-25000" dirty="0"/>
              <a:t>17</a:t>
            </a:r>
            <a:r>
              <a:rPr lang="en-US" sz="1600" dirty="0"/>
              <a:t> ├</a:t>
            </a:r>
            <a:r>
              <a:rPr lang="en-US" sz="1600" baseline="-25000" dirty="0" err="1"/>
              <a:t>mp</a:t>
            </a:r>
            <a:r>
              <a:rPr lang="en-US" sz="1600" dirty="0"/>
              <a:t> ¬lv(Scrooge, </a:t>
            </a:r>
            <a:r>
              <a:rPr lang="en-US" sz="1600" dirty="0" err="1"/>
              <a:t>Rud</a:t>
            </a:r>
            <a:r>
              <a:rPr lang="en-US" sz="1600" dirty="0"/>
              <a:t>) : </a:t>
            </a:r>
            <a:r>
              <a:rPr lang="en-US" sz="1600" b="1" dirty="0"/>
              <a:t>f</a:t>
            </a:r>
            <a:r>
              <a:rPr lang="en-US" sz="1600" b="1" baseline="-25000" dirty="0"/>
              <a:t>18</a:t>
            </a:r>
            <a:r>
              <a:rPr lang="en-US" sz="1600" dirty="0"/>
              <a:t>		(modus ponens)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f</a:t>
            </a:r>
            <a:r>
              <a:rPr lang="en-US" sz="1600" baseline="-25000" dirty="0"/>
              <a:t>8,</a:t>
            </a:r>
            <a:r>
              <a:rPr lang="en-US" sz="1600" dirty="0"/>
              <a:t>f</a:t>
            </a:r>
            <a:r>
              <a:rPr lang="en-US" sz="1600" baseline="-25000" dirty="0"/>
              <a:t>18</a:t>
            </a:r>
            <a:r>
              <a:rPr lang="en-US" sz="1600" dirty="0"/>
              <a:t> ├</a:t>
            </a:r>
            <a:r>
              <a:rPr lang="en-US" sz="1600" baseline="-25000" dirty="0"/>
              <a:t>mt</a:t>
            </a:r>
            <a:r>
              <a:rPr lang="en-US" sz="1600" dirty="0"/>
              <a:t>  ¬ (lv(</a:t>
            </a:r>
            <a:r>
              <a:rPr lang="en-US" sz="1600" dirty="0" err="1"/>
              <a:t>Scr,Santa</a:t>
            </a:r>
            <a:r>
              <a:rPr lang="en-US" sz="1600" dirty="0"/>
              <a:t>) ∧ </a:t>
            </a:r>
            <a:r>
              <a:rPr lang="en-US" sz="1600" dirty="0" err="1"/>
              <a:t>rd</a:t>
            </a:r>
            <a:r>
              <a:rPr lang="en-US" sz="1600" dirty="0"/>
              <a:t>(</a:t>
            </a:r>
            <a:r>
              <a:rPr lang="en-US" sz="1600" dirty="0" err="1"/>
              <a:t>Rud</a:t>
            </a:r>
            <a:r>
              <a:rPr lang="en-US" sz="1600" dirty="0"/>
              <a:t>) ) ≡ ¬ lv(</a:t>
            </a:r>
            <a:r>
              <a:rPr lang="en-US" sz="1600" dirty="0" err="1"/>
              <a:t>Scr,Santa</a:t>
            </a:r>
            <a:r>
              <a:rPr lang="en-US" sz="1600" dirty="0"/>
              <a:t>) ∨ ¬ </a:t>
            </a:r>
            <a:r>
              <a:rPr lang="en-US" sz="1600" dirty="0" err="1"/>
              <a:t>rd</a:t>
            </a:r>
            <a:r>
              <a:rPr lang="en-US" sz="1600" dirty="0"/>
              <a:t>(</a:t>
            </a:r>
            <a:r>
              <a:rPr lang="en-US" sz="1600" dirty="0" err="1"/>
              <a:t>Rud</a:t>
            </a:r>
            <a:r>
              <a:rPr lang="en-US" sz="1600" dirty="0"/>
              <a:t>) ≡ </a:t>
            </a:r>
            <a:r>
              <a:rPr lang="en-US" sz="1600" dirty="0" err="1"/>
              <a:t>rd</a:t>
            </a:r>
            <a:r>
              <a:rPr lang="en-US" sz="1600" dirty="0"/>
              <a:t>(</a:t>
            </a:r>
            <a:r>
              <a:rPr lang="en-US" sz="1600" dirty="0" err="1"/>
              <a:t>Rud</a:t>
            </a:r>
            <a:r>
              <a:rPr lang="en-US" sz="1600" dirty="0"/>
              <a:t>) → ¬ lv(</a:t>
            </a:r>
            <a:r>
              <a:rPr lang="en-US" sz="1600" dirty="0" err="1"/>
              <a:t>Scr,Santa</a:t>
            </a:r>
            <a:r>
              <a:rPr lang="en-US" sz="1600" dirty="0"/>
              <a:t>) : </a:t>
            </a:r>
            <a:r>
              <a:rPr lang="en-US" sz="1600" b="1" dirty="0"/>
              <a:t>f</a:t>
            </a:r>
            <a:r>
              <a:rPr lang="en-US" sz="1600" b="1" baseline="-25000" dirty="0"/>
              <a:t>19</a:t>
            </a:r>
            <a:r>
              <a:rPr lang="en-US" sz="1600" dirty="0"/>
              <a:t> 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f</a:t>
            </a:r>
            <a:r>
              <a:rPr lang="en-US" sz="1600" baseline="-25000" dirty="0"/>
              <a:t>14, </a:t>
            </a:r>
            <a:r>
              <a:rPr lang="en-US" sz="1600" dirty="0"/>
              <a:t>f</a:t>
            </a:r>
            <a:r>
              <a:rPr lang="en-US" sz="1600" baseline="-25000" dirty="0"/>
              <a:t>19 </a:t>
            </a:r>
            <a:r>
              <a:rPr lang="en-US" sz="1600" dirty="0"/>
              <a:t>├</a:t>
            </a:r>
            <a:r>
              <a:rPr lang="en-US" sz="1600" baseline="-25000" dirty="0" err="1"/>
              <a:t>mp</a:t>
            </a:r>
            <a:r>
              <a:rPr lang="en-US" sz="1600" baseline="-25000" dirty="0"/>
              <a:t> </a:t>
            </a:r>
            <a:r>
              <a:rPr lang="en-US" sz="1600" dirty="0"/>
              <a:t>	 ¬ lv(</a:t>
            </a:r>
            <a:r>
              <a:rPr lang="en-US" sz="1600" dirty="0" err="1"/>
              <a:t>Scr,Santa</a:t>
            </a:r>
            <a:r>
              <a:rPr lang="en-US" sz="1600" dirty="0"/>
              <a:t>) :</a:t>
            </a:r>
            <a:r>
              <a:rPr lang="en-US" sz="1600" b="1" dirty="0"/>
              <a:t> f</a:t>
            </a:r>
            <a:r>
              <a:rPr lang="en-US" sz="1600" b="1" baseline="-25000" dirty="0"/>
              <a:t>20</a:t>
            </a:r>
            <a:r>
              <a:rPr lang="en-US" sz="1600" dirty="0"/>
              <a:t>			(modus ponens)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f</a:t>
            </a:r>
            <a:r>
              <a:rPr lang="en-US" sz="1600" baseline="-25000" dirty="0"/>
              <a:t>20</a:t>
            </a:r>
            <a:r>
              <a:rPr lang="en-US" sz="1600" dirty="0"/>
              <a:t>, f</a:t>
            </a:r>
            <a:r>
              <a:rPr lang="en-US" sz="1600" baseline="-25000" dirty="0"/>
              <a:t>9</a:t>
            </a:r>
            <a:r>
              <a:rPr lang="en-US" sz="1600" dirty="0"/>
              <a:t> ├</a:t>
            </a:r>
            <a:r>
              <a:rPr lang="en-US" sz="1600" baseline="-25000" dirty="0"/>
              <a:t>mt</a:t>
            </a:r>
            <a:r>
              <a:rPr lang="en-US" sz="1600" dirty="0"/>
              <a:t> ¬</a:t>
            </a:r>
            <a:r>
              <a:rPr lang="en-US" sz="1600" dirty="0" err="1"/>
              <a:t>ch</a:t>
            </a:r>
            <a:r>
              <a:rPr lang="en-US" sz="1600" dirty="0"/>
              <a:t>(</a:t>
            </a:r>
            <a:r>
              <a:rPr lang="en-US" sz="1600" dirty="0" err="1"/>
              <a:t>Scr</a:t>
            </a:r>
            <a:r>
              <a:rPr lang="en-US" sz="1600" dirty="0"/>
              <a:t>) : </a:t>
            </a:r>
            <a:r>
              <a:rPr lang="en-US" sz="1600" b="1" dirty="0"/>
              <a:t>C			</a:t>
            </a:r>
            <a:r>
              <a:rPr lang="en-US" sz="1600" dirty="0"/>
              <a:t>(modus tollens)</a:t>
            </a:r>
            <a:endParaRPr lang="en-US" sz="1600" b="1" dirty="0"/>
          </a:p>
          <a:p>
            <a:pPr>
              <a:spcBef>
                <a:spcPts val="800"/>
              </a:spcBef>
            </a:pP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555EB-C75C-46D8-BF36-12441E4ADD21}"/>
              </a:ext>
            </a:extLst>
          </p:cNvPr>
          <p:cNvSpPr txBox="1"/>
          <p:nvPr/>
        </p:nvSpPr>
        <p:spPr>
          <a:xfrm>
            <a:off x="7714696" y="2444115"/>
            <a:ext cx="399376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1</a:t>
            </a:r>
            <a:r>
              <a:rPr lang="en-US" sz="1600" dirty="0"/>
              <a:t>: (∀x)( </a:t>
            </a:r>
            <a:r>
              <a:rPr lang="en-US" sz="1600" dirty="0" err="1"/>
              <a:t>ch</a:t>
            </a:r>
            <a:r>
              <a:rPr lang="en-US" sz="1600" dirty="0"/>
              <a:t>(x) → lv(x, Santa) )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2</a:t>
            </a:r>
            <a:r>
              <a:rPr lang="en-US" sz="1600" dirty="0"/>
              <a:t>: (∀x)(∀y)( lv(x, Santa) → (</a:t>
            </a:r>
            <a:r>
              <a:rPr lang="en-US" sz="1600" dirty="0" err="1"/>
              <a:t>rd</a:t>
            </a:r>
            <a:r>
              <a:rPr lang="en-US" sz="1600" dirty="0"/>
              <a:t>(y) → lv(</a:t>
            </a:r>
            <a:r>
              <a:rPr lang="en-US" sz="1600" dirty="0" err="1"/>
              <a:t>x,y</a:t>
            </a:r>
            <a:r>
              <a:rPr lang="en-US" sz="1600" dirty="0"/>
              <a:t>))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3</a:t>
            </a:r>
            <a:r>
              <a:rPr lang="en-US" sz="1600" dirty="0"/>
              <a:t>: </a:t>
            </a:r>
            <a:r>
              <a:rPr lang="en-US" sz="1600" dirty="0" err="1"/>
              <a:t>rd</a:t>
            </a:r>
            <a:r>
              <a:rPr lang="en-US" sz="1600" dirty="0"/>
              <a:t>(</a:t>
            </a:r>
            <a:r>
              <a:rPr lang="en-US" sz="1600" dirty="0" err="1"/>
              <a:t>Rud</a:t>
            </a:r>
            <a:r>
              <a:rPr lang="en-US" sz="1600" dirty="0"/>
              <a:t>) ∧ </a:t>
            </a:r>
            <a:r>
              <a:rPr lang="en-US" sz="1600" dirty="0" err="1"/>
              <a:t>rn</a:t>
            </a:r>
            <a:r>
              <a:rPr lang="en-US" sz="1600" dirty="0"/>
              <a:t>(</a:t>
            </a:r>
            <a:r>
              <a:rPr lang="en-US" sz="1600" dirty="0" err="1"/>
              <a:t>Rud</a:t>
            </a:r>
            <a:r>
              <a:rPr lang="en-US" sz="16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4</a:t>
            </a:r>
            <a:r>
              <a:rPr lang="en-US" sz="1600" dirty="0"/>
              <a:t>: (∀x)( </a:t>
            </a:r>
            <a:r>
              <a:rPr lang="en-US" sz="1600" dirty="0" err="1"/>
              <a:t>rn</a:t>
            </a:r>
            <a:r>
              <a:rPr lang="en-US" sz="1600" dirty="0"/>
              <a:t>(x) → ( w(x) ∨ c(x) ) ) 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5</a:t>
            </a:r>
            <a:r>
              <a:rPr lang="en-US" sz="1600" dirty="0"/>
              <a:t>: ¬(∃x)( </a:t>
            </a:r>
            <a:r>
              <a:rPr lang="en-US" sz="1600" dirty="0" err="1"/>
              <a:t>rd</a:t>
            </a:r>
            <a:r>
              <a:rPr lang="en-US" sz="1600" dirty="0"/>
              <a:t>(x) ∧ c(x) ) ≡ (∀x)( </a:t>
            </a:r>
            <a:r>
              <a:rPr lang="en-US" sz="1600" dirty="0" err="1"/>
              <a:t>rd</a:t>
            </a:r>
            <a:r>
              <a:rPr lang="en-US" sz="1600" dirty="0"/>
              <a:t>(x) → ¬c(x) )  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6</a:t>
            </a:r>
            <a:r>
              <a:rPr lang="en-US" sz="1600" dirty="0"/>
              <a:t>: (∀x) (w(x) → ¬lv(</a:t>
            </a:r>
            <a:r>
              <a:rPr lang="en-US" sz="1600" dirty="0" err="1"/>
              <a:t>Scrooge,x</a:t>
            </a:r>
            <a:r>
              <a:rPr lang="en-US" sz="1600" dirty="0"/>
              <a:t>))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C: ¬</a:t>
            </a:r>
            <a:r>
              <a:rPr lang="en-US" sz="1600" dirty="0" err="1"/>
              <a:t>ch</a:t>
            </a:r>
            <a:r>
              <a:rPr lang="en-US" sz="1600" dirty="0"/>
              <a:t>(Scrooge)</a:t>
            </a:r>
          </a:p>
        </p:txBody>
      </p:sp>
    </p:spTree>
    <p:extLst>
      <p:ext uri="{BB962C8B-B14F-4D97-AF65-F5344CB8AC3E}">
        <p14:creationId xmlns:p14="http://schemas.microsoft.com/office/powerpoint/2010/main" val="662819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17CD-EC39-4E2A-B6D7-39B1B3EF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3F7E-B209-4FAA-A28D-42BE59CC5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In conclusion </a:t>
            </a:r>
            <a:r>
              <a:rPr lang="en-US" sz="2800" i="1" dirty="0"/>
              <a:t>H</a:t>
            </a:r>
            <a:r>
              <a:rPr lang="en-US" sz="2800" i="1" baseline="-25000" dirty="0"/>
              <a:t>1</a:t>
            </a:r>
            <a:r>
              <a:rPr lang="en-US" sz="2800" i="1" dirty="0"/>
              <a:t>, H</a:t>
            </a:r>
            <a:r>
              <a:rPr lang="en-US" sz="2800" i="1" baseline="-25000" dirty="0"/>
              <a:t>2</a:t>
            </a:r>
            <a:r>
              <a:rPr lang="en-US" sz="2800" i="1" dirty="0"/>
              <a:t>, H</a:t>
            </a:r>
            <a:r>
              <a:rPr lang="en-US" sz="2800" i="1" baseline="-25000" dirty="0"/>
              <a:t>3</a:t>
            </a:r>
            <a:r>
              <a:rPr lang="en-US" sz="2800" i="1" dirty="0"/>
              <a:t>, H</a:t>
            </a:r>
            <a:r>
              <a:rPr lang="en-US" sz="2800" i="1" baseline="-25000" dirty="0"/>
              <a:t>4</a:t>
            </a:r>
            <a:r>
              <a:rPr lang="en-US" sz="2800" i="1" dirty="0"/>
              <a:t>, H</a:t>
            </a:r>
            <a:r>
              <a:rPr lang="en-US" sz="2800" i="1" baseline="-25000" dirty="0"/>
              <a:t>5</a:t>
            </a:r>
            <a:r>
              <a:rPr lang="en-US" sz="2800" i="1" dirty="0"/>
              <a:t>, H</a:t>
            </a:r>
            <a:r>
              <a:rPr lang="en-US" sz="2800" i="1" baseline="-25000" dirty="0"/>
              <a:t>6</a:t>
            </a:r>
            <a:r>
              <a:rPr lang="en-US" sz="2800" i="1" dirty="0"/>
              <a:t> ├ C</a:t>
            </a:r>
          </a:p>
          <a:p>
            <a:pPr algn="ctr"/>
            <a:r>
              <a:rPr lang="en-US" sz="2800" i="1" dirty="0"/>
              <a:t>C is a valid conclusion.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7894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53DB28-54FB-43A1-956A-B633A00E947E}"/>
</file>

<file path=customXml/itemProps2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{38A34027-AA83-48D6-AF37-1D10480187BE}tf11429527_win32</Template>
  <TotalTime>878</TotalTime>
  <Words>1380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Homework Computational Logic</vt:lpstr>
      <vt:lpstr>Problem statement - Exercise 4</vt:lpstr>
      <vt:lpstr>Theoretical results</vt:lpstr>
      <vt:lpstr>Theoretical results</vt:lpstr>
      <vt:lpstr>Modelling reasoning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Computational Logic</dc:title>
  <dc:creator>Andrei Iliescu</dc:creator>
  <cp:lastModifiedBy>Andrei Iliescu</cp:lastModifiedBy>
  <cp:revision>55</cp:revision>
  <dcterms:created xsi:type="dcterms:W3CDTF">2021-11-02T09:28:10Z</dcterms:created>
  <dcterms:modified xsi:type="dcterms:W3CDTF">2021-11-10T09:34:34Z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