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80" r:id="rId6"/>
    <p:sldId id="281" r:id="rId7"/>
    <p:sldId id="282" r:id="rId8"/>
    <p:sldId id="284" r:id="rId9"/>
    <p:sldId id="285" r:id="rId10"/>
    <p:sldId id="286" r:id="rId11"/>
    <p:sldId id="288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7" y="2402455"/>
            <a:ext cx="4286897" cy="102654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br>
              <a:rPr lang="en-US" sz="40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988904"/>
            <a:ext cx="3485072" cy="1195573"/>
          </a:xfrm>
        </p:spPr>
        <p:txBody>
          <a:bodyPr>
            <a:normAutofit/>
          </a:bodyPr>
          <a:lstStyle/>
          <a:p>
            <a:pPr algn="l"/>
            <a:r>
              <a:rPr lang="en-US" sz="23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Iliesi Antonia Catrinel</a:t>
            </a:r>
          </a:p>
          <a:p>
            <a:pPr algn="l"/>
            <a:r>
              <a:rPr lang="en-US" sz="23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913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2ADCD-76A1-43E5-AC90-291943F0B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416" y="0"/>
                <a:ext cx="11664779" cy="6734432"/>
              </a:xfrm>
            </p:spPr>
            <p:txBody>
              <a:bodyPr wrap="none">
                <a:normAutofit fontScale="92500"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o-RO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ma</m:t>
                    </m:r>
                    <m:sSub>
                      <m:sSubPr>
                        <m:ctrlPr>
                          <a:rPr kumimoji="0" lang="ro-RO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0" lang="ro-RO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ro-RO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ro-RO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ro-RO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ro-RO" sz="2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kumimoji="0" lang="ro-RO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ro-RO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0" lang="ro-RO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o-RO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ma</m:t>
                    </m:r>
                    <m:sSub>
                      <m:sSubPr>
                        <m:ctrlPr>
                          <a:rPr kumimoji="0" lang="ro-RO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0" lang="en-US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ro-RO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ro-RO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ro-RO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ro-RO" sz="2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kumimoji="0" lang="ro-RO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ro-RO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0" lang="ro-RO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udy Old Style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o-RO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ma</m:t>
                    </m:r>
                    <m:sSub>
                      <m:sSubPr>
                        <m:ctrlPr>
                          <a:rPr kumimoji="0" lang="ro-RO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0" lang="en-US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ro-RO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ro-RO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ro-RO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ro-RO" sz="2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kumimoji="0" lang="ro-RO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ro-RO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0" lang="en-US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udy Old Style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o-RO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ma</m:t>
                    </m:r>
                    <m:sSub>
                      <m:sSubPr>
                        <m:ctrlPr>
                          <a:rPr kumimoji="0" lang="ro-RO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0" lang="en-US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ro-RO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0" lang="en-US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en-US" sz="2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kumimoji="0" lang="en-US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T  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˄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</a:t>
                </a:r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) (CNF with 3 cubes) Then we apply distributivity in order to obtain DNF.</a:t>
                </a:r>
              </a:p>
              <a:p>
                <a:pPr marL="36900" indent="0">
                  <a:buNone/>
                </a:pPr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T  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) ˅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˄</a:t>
                </a:r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) (DNF with 2 cubes)</a:t>
                </a:r>
              </a:p>
              <a:p>
                <a:pPr marL="36900" indent="0">
                  <a:buNone/>
                </a:pP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A DNF (disjunction of cubes) is true if at least one of its cubes is true.</a:t>
                </a:r>
              </a:p>
              <a:p>
                <a:pPr marL="36900" indent="0">
                  <a:buNone/>
                </a:pP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From DNF we consider the cubes with the minimum number of propositional variables and correspondingly </a:t>
                </a:r>
              </a:p>
              <a:p>
                <a:pPr marL="36900" indent="0">
                  <a:buNone/>
                </a:pP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we obtain the simplified forms of f.</a:t>
                </a:r>
              </a:p>
              <a:p>
                <a:pPr marL="36900" indent="0">
                  <a:buNone/>
                </a:pP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For the cube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≣ T the corresponding simplified form is:</a:t>
                </a:r>
              </a:p>
              <a:p>
                <a:pPr marL="36900" indent="0">
                  <a:buNone/>
                </a:pP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2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max2 </a:t>
                </a:r>
                <a:r>
                  <a:rPr lang="en-US" sz="2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 </a:t>
                </a: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max4 </a:t>
                </a:r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20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latin typeface="Cambria Math" panose="02040503050406030204" pitchFamily="18" charset="0"/>
                      </a:rPr>
                      <m:t>ma</m:t>
                    </m:r>
                    <m:sSub>
                      <m:sSubPr>
                        <m:ctrlPr>
                          <a:rPr lang="ro-RO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200" i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2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ro-RO" sz="220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˅</a:t>
                </a:r>
                <a:r>
                  <a:rPr lang="en-US" sz="2400" dirty="0">
                    <a:ln>
                      <a:noFill/>
                    </a:ln>
                    <a:solidFill>
                      <a:prstClr val="black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sz="24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˅</a:t>
                </a:r>
                <a:r>
                  <a:rPr lang="ro-RO" sz="2200" dirty="0">
                    <a:ln>
                      <a:noFill/>
                    </a:ln>
                    <a:solidFill>
                      <a:prstClr val="black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2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ro-RO" sz="220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For the cube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˄</a:t>
                </a:r>
                <a:r>
                  <a:rPr lang="en-US" sz="200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≣ T the corresponding simplified form is:</a:t>
                </a:r>
              </a:p>
              <a:p>
                <a:pPr marL="36900" indent="0">
                  <a:buNone/>
                </a:pP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2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sz="2200" dirty="0">
                    <a:ln>
                      <a:noFill/>
                    </a:ln>
                    <a:solidFill>
                      <a:prstClr val="black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20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latin typeface="Cambria Math" panose="02040503050406030204" pitchFamily="18" charset="0"/>
                      </a:rPr>
                      <m:t>ma</m:t>
                    </m:r>
                    <m:sSub>
                      <m:sSubPr>
                        <m:ctrlPr>
                          <a:rPr lang="ro-RO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sz="2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 </a:t>
                </a: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max4 </a:t>
                </a:r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</a:t>
                </a:r>
                <a:r>
                  <a:rPr lang="ro-RO" sz="2400" dirty="0">
                    <a:ln>
                      <a:noFill/>
                    </a:ln>
                    <a:solidFill>
                      <a:prstClr val="black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40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latin typeface="Cambria Math" panose="02040503050406030204" pitchFamily="18" charset="0"/>
                      </a:rPr>
                      <m:t>ma</m:t>
                    </m:r>
                    <m:sSub>
                      <m:sSubPr>
                        <m:ctrlPr>
                          <a:rPr lang="ro-RO" sz="24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 b="0" i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2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ro-RO" sz="220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en-US" sz="17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en-US" sz="24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2ADCD-76A1-43E5-AC90-291943F0B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416" y="0"/>
                <a:ext cx="11664779" cy="67344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07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2ADCD-76A1-43E5-AC90-291943F0B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794" y="399408"/>
                <a:ext cx="11446412" cy="6059183"/>
              </a:xfrm>
            </p:spPr>
            <p:txBody>
              <a:bodyPr wrap="none">
                <a:norm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𝐶𝑜𝑛𝑐𝑙𝑢𝑠𝑖𝑜𝑛</m:t>
                      </m:r>
                    </m:oMath>
                  </m:oMathPara>
                </a14:m>
                <a:endParaRPr kumimoji="0" lang="en-US" sz="2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:endParaRPr lang="en-US" sz="22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Clr>
                    <a:srgbClr val="F4EDD8"/>
                  </a:buClr>
                  <a:buNone/>
                  <a:defRPr/>
                </a:pP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The simplified forms of function </a:t>
                </a:r>
                <a:r>
                  <a:rPr lang="ro-RO" sz="20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f3(x1,x2,x3)= m1 ˅ m2 ˅ m3 ˅ m5 ˅ m6</a:t>
                </a:r>
                <a:r>
                  <a:rPr lang="en-US" sz="20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are:</a:t>
                </a:r>
              </a:p>
              <a:p>
                <a:pPr marL="36900" indent="0">
                  <a:buNone/>
                </a:pP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2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max2 ˅ max4 ˅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220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latin typeface="Cambria Math" panose="02040503050406030204" pitchFamily="18" charset="0"/>
                      </a:rPr>
                      <m:t>ma</m:t>
                    </m:r>
                    <m:sSub>
                      <m:sSubPr>
                        <m:ctrlPr>
                          <a:rPr lang="ro-RO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200" i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2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ro-RO" sz="220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˅</a:t>
                </a:r>
                <a:r>
                  <a:rPr lang="en-US" sz="2400" dirty="0">
                    <a:ln>
                      <a:noFill/>
                    </a:ln>
                    <a:solidFill>
                      <a:prstClr val="black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sz="24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˅</a:t>
                </a:r>
                <a:r>
                  <a:rPr lang="ro-RO" sz="2200" dirty="0">
                    <a:ln>
                      <a:noFill/>
                    </a:ln>
                    <a:solidFill>
                      <a:prstClr val="black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2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ro-RO" sz="220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2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20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latin typeface="Cambria Math" panose="02040503050406030204" pitchFamily="18" charset="0"/>
                      </a:rPr>
                      <m:t>ma</m:t>
                    </m:r>
                    <m:sSub>
                      <m:sSubPr>
                        <m:ctrlPr>
                          <a:rPr lang="ro-RO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sz="2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 </a:t>
                </a: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max4 </a:t>
                </a:r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</a:t>
                </a:r>
                <a:r>
                  <a:rPr lang="ro-RO" sz="2400" dirty="0">
                    <a:ln>
                      <a:noFill/>
                    </a:ln>
                    <a:solidFill>
                      <a:prstClr val="black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40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latin typeface="Cambria Math" panose="02040503050406030204" pitchFamily="18" charset="0"/>
                      </a:rPr>
                      <m:t>ma</m:t>
                    </m:r>
                    <m:sSub>
                      <m:sSubPr>
                        <m:ctrlPr>
                          <a:rPr lang="ro-RO" sz="24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2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ro-RO" sz="220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2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7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en-US" sz="17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en-US" sz="17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en-US" sz="24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2ADCD-76A1-43E5-AC90-291943F0B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794" y="399408"/>
                <a:ext cx="11446412" cy="60591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06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DB13-1308-44FE-8E3C-BFE9DAA4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ro-RO" b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ADCD-76A1-43E5-AC90-291943F0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474015"/>
            <a:ext cx="10353762" cy="2296767"/>
          </a:xfrm>
        </p:spPr>
        <p:txBody>
          <a:bodyPr wrap="none">
            <a:normAutofit/>
          </a:bodyPr>
          <a:lstStyle/>
          <a:p>
            <a:pPr marL="36900" indent="0" algn="l">
              <a:buNone/>
            </a:pPr>
            <a:r>
              <a:rPr lang="ro-RO" sz="2400" i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Exercise 8</a:t>
            </a:r>
          </a:p>
          <a:p>
            <a:pPr marL="36900" indent="0" algn="l">
              <a:buNone/>
            </a:pPr>
            <a:r>
              <a:rPr lang="ro-RO" sz="2400" i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Using Moisil’s method simplify the following Boolean function of 3 variables:</a:t>
            </a:r>
          </a:p>
          <a:p>
            <a:pPr marL="36900" indent="0" algn="l">
              <a:buNone/>
            </a:pPr>
            <a:r>
              <a:rPr lang="ro-RO" sz="2400" i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US" sz="2400" i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o-RO" sz="2400" i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f3(x1,x2,x3)= m1 ˅ m2 ˅ m3 ˅ m5 ˅ m6</a:t>
            </a:r>
          </a:p>
          <a:p>
            <a:pPr marL="36900" indent="0">
              <a:buNone/>
            </a:pPr>
            <a:endParaRPr lang="ro-RO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776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813D-662E-47FA-8020-1DAE37DB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054053"/>
          </a:xfrm>
        </p:spPr>
        <p:txBody>
          <a:bodyPr/>
          <a:lstStyle/>
          <a:p>
            <a:r>
              <a:rPr lang="en-US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</a:t>
            </a:r>
            <a:endParaRPr lang="ro-RO" dirty="0">
              <a:ln>
                <a:noFill/>
              </a:ln>
              <a:solidFill>
                <a:sysClr val="windowText" lastClr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5D9236C-F856-489A-B684-905C77DA9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7"/>
          <a:stretch/>
        </p:blipFill>
        <p:spPr bwMode="auto">
          <a:xfrm>
            <a:off x="110177" y="2588828"/>
            <a:ext cx="6426547" cy="42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2D0973-4E50-4E93-9CCB-6EB1F82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4" y="3194694"/>
            <a:ext cx="5991226" cy="220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A0A3FD-50B2-4BFC-8183-745AA2D128D7}"/>
              </a:ext>
            </a:extLst>
          </p:cNvPr>
          <p:cNvSpPr txBox="1"/>
          <p:nvPr/>
        </p:nvSpPr>
        <p:spPr>
          <a:xfrm>
            <a:off x="6200774" y="2691706"/>
            <a:ext cx="7960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Moisil’s simplification method steps:</a:t>
            </a:r>
            <a:endParaRPr lang="ro-RO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E54004-1BDA-4755-B1F0-21B224D86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15"/>
          <a:stretch/>
        </p:blipFill>
        <p:spPr bwMode="auto">
          <a:xfrm>
            <a:off x="6200774" y="1233154"/>
            <a:ext cx="5991226" cy="13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1C2E895-17DB-4C3F-993A-48A54FE94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35"/>
          <a:stretch/>
        </p:blipFill>
        <p:spPr bwMode="auto">
          <a:xfrm>
            <a:off x="0" y="1167000"/>
            <a:ext cx="6096000" cy="124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41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50E5-BE48-4214-83C0-7DE2529F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</a:t>
            </a:r>
            <a:endParaRPr lang="ro-RO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D3D64-EC52-4917-9162-E18C4273D546}"/>
              </a:ext>
            </a:extLst>
          </p:cNvPr>
          <p:cNvSpPr txBox="1"/>
          <p:nvPr/>
        </p:nvSpPr>
        <p:spPr>
          <a:xfrm>
            <a:off x="2802934" y="1190706"/>
            <a:ext cx="658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Quine’s simplification method to obtain maximal monoms:</a:t>
            </a:r>
            <a:endParaRPr lang="ro-RO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AA25EAC-52A2-418F-88F3-1A15582F8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/>
          <a:stretch/>
        </p:blipFill>
        <p:spPr bwMode="auto">
          <a:xfrm>
            <a:off x="6409897" y="1841157"/>
            <a:ext cx="5782103" cy="40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60A7657-3DA1-4503-A343-0B3883D72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"/>
          <a:stretch/>
        </p:blipFill>
        <p:spPr bwMode="auto">
          <a:xfrm>
            <a:off x="0" y="2059302"/>
            <a:ext cx="6251169" cy="381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2E64432-4FCA-46E4-AED1-C4E0004A5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" t="-920" b="85254"/>
          <a:stretch/>
        </p:blipFill>
        <p:spPr bwMode="auto">
          <a:xfrm>
            <a:off x="6251169" y="5909088"/>
            <a:ext cx="5932725" cy="65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61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813D-662E-47FA-8020-1DAE37DB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054053"/>
          </a:xfrm>
        </p:spPr>
        <p:txBody>
          <a:bodyPr/>
          <a:lstStyle/>
          <a:p>
            <a:r>
              <a:rPr lang="en-US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</a:t>
            </a:r>
            <a:endParaRPr lang="ro-RO" dirty="0">
              <a:ln>
                <a:noFill/>
              </a:ln>
              <a:solidFill>
                <a:sysClr val="windowText" lastClr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AA3B21-A745-47C7-B799-14DE6096A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86"/>
          <a:stretch/>
        </p:blipFill>
        <p:spPr bwMode="auto">
          <a:xfrm>
            <a:off x="741708" y="1403902"/>
            <a:ext cx="7364202" cy="153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01B6B7C-59B1-4ED7-8543-21D16BF46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4" t="40947" b="24429"/>
          <a:stretch/>
        </p:blipFill>
        <p:spPr bwMode="auto">
          <a:xfrm>
            <a:off x="741708" y="3644347"/>
            <a:ext cx="3498988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4F8EA22-56FF-40DB-90C8-77EBAFFE3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0" t="87244"/>
          <a:stretch/>
        </p:blipFill>
        <p:spPr bwMode="auto">
          <a:xfrm>
            <a:off x="887481" y="5408544"/>
            <a:ext cx="3207441" cy="74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CD6E49-BEBD-4177-BAF0-C28216741BCF}"/>
              </a:ext>
            </a:extLst>
          </p:cNvPr>
          <p:cNvSpPr txBox="1"/>
          <p:nvPr/>
        </p:nvSpPr>
        <p:spPr>
          <a:xfrm>
            <a:off x="741708" y="3040101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Axioms used:</a:t>
            </a:r>
            <a:endParaRPr lang="ro-RO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0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2ADCD-76A1-43E5-AC90-291943F0B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9119" y="463827"/>
                <a:ext cx="10353762" cy="6294782"/>
              </a:xfrm>
            </p:spPr>
            <p:txBody>
              <a:bodyPr wrap="none">
                <a:normAutofit/>
              </a:bodyPr>
              <a:lstStyle/>
              <a:p>
                <a:pPr marL="36900" indent="0" algn="l">
                  <a:buNone/>
                </a:pPr>
                <a:r>
                  <a:rPr lang="en-US" sz="24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	</a:t>
                </a:r>
                <a:r>
                  <a:rPr lang="en-US" sz="20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Solution:</a:t>
                </a:r>
              </a:p>
              <a:p>
                <a:pPr marL="36900" indent="0" algn="l">
                  <a:buNone/>
                </a:pPr>
                <a:r>
                  <a:rPr lang="ro-RO" sz="20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f3(x1,x2,x3)= m1 ˅ m2 ˅ m3 ˅ m5 ˅ m</a:t>
                </a:r>
                <a:r>
                  <a:rPr lang="en-US" sz="20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6</a:t>
                </a:r>
              </a:p>
              <a:p>
                <a:pPr marL="36900" indent="0" algn="l">
                  <a:buNone/>
                </a:pPr>
                <a:r>
                  <a:rPr lang="en-US" sz="2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1) Function is already in DNF:</a:t>
                </a:r>
              </a:p>
              <a:p>
                <a:pPr marL="36900" indent="0" algn="l">
                  <a:buNone/>
                </a:pPr>
                <a:r>
                  <a:rPr lang="en-US" sz="20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1 = 001(2)  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b="0" i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i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r>
                  <a:rPr lang="en-US" sz="2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2 = 010</a:t>
                </a:r>
                <a:r>
                  <a:rPr lang="en-US" sz="20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(2) 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r>
                  <a:rPr lang="en-US" sz="2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3 = 011</a:t>
                </a:r>
                <a:r>
                  <a:rPr lang="en-US" sz="20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(2) 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r>
                  <a:rPr lang="en-US" sz="2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5 = 101</a:t>
                </a:r>
                <a:r>
                  <a:rPr lang="en-US" sz="20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(2) 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r>
                  <a:rPr lang="en-US" sz="2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6 = 110</a:t>
                </a:r>
                <a:r>
                  <a:rPr lang="en-US" sz="20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(2) 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i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r>
                  <a:rPr lang="ro-RO" sz="20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f3(x1,x2,x3)=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0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i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r>
                  <a:rPr lang="en-US" sz="2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Support of f:</a:t>
                </a:r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0,0,1</m:t>
                        </m:r>
                      </m:e>
                    </m:d>
                    <m:r>
                      <a:rPr lang="en-US" sz="20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, (0,1,0)</m:t>
                    </m:r>
                  </m:oMath>
                </a14:m>
                <a:r>
                  <a:rPr lang="en-US" sz="20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, (0,1,1), (1,0,1), (1,1,0)}</a:t>
                </a:r>
                <a:endParaRPr lang="en-US" sz="20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2ADCD-76A1-43E5-AC90-291943F0B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9119" y="463827"/>
                <a:ext cx="10353762" cy="62947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8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2ADCD-76A1-43E5-AC90-291943F0B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945" y="483815"/>
                <a:ext cx="11860695" cy="5587584"/>
              </a:xfrm>
            </p:spPr>
            <p:txBody>
              <a:bodyPr wrap="none">
                <a:normAutofit fontScale="70000" lnSpcReduction="20000"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lang="en-US" sz="2400" i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	</a:t>
                </a:r>
                <a:r>
                  <a:rPr kumimoji="0" lang="ro-R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f3(x1,x2,x3)= m1 ˅ m2 ˅ m3 ˅ m5 ˅ m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6 </a:t>
                </a:r>
                <a:r>
                  <a:rPr kumimoji="0" lang="ro-R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en-US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en-US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ro-R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ro-R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ro-R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ro-RO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2) The set of maximal monoms is obtained using Quine’s method: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0,0,1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(0,1,0)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, (0,1,1), (1,0,1), (1,1,0)} – support of f in ascending order, with respect to the number of 1 values in each tuple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Factorization process: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2ADCD-76A1-43E5-AC90-291943F0B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945" y="483815"/>
                <a:ext cx="11860695" cy="55875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19FC0A35-B7A2-42CA-8DDF-45D49844DD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0643797"/>
                  </p:ext>
                </p:extLst>
              </p:nvPr>
            </p:nvGraphicFramePr>
            <p:xfrm>
              <a:off x="0" y="2349258"/>
              <a:ext cx="7024726" cy="354258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03189">
                      <a:extLst>
                        <a:ext uri="{9D8B030D-6E8A-4147-A177-3AD203B41FA5}">
                          <a16:colId xmlns:a16="http://schemas.microsoft.com/office/drawing/2014/main" val="591578562"/>
                        </a:ext>
                      </a:extLst>
                    </a:gridCol>
                    <a:gridCol w="1285103">
                      <a:extLst>
                        <a:ext uri="{9D8B030D-6E8A-4147-A177-3AD203B41FA5}">
                          <a16:colId xmlns:a16="http://schemas.microsoft.com/office/drawing/2014/main" val="4201968684"/>
                        </a:ext>
                      </a:extLst>
                    </a:gridCol>
                    <a:gridCol w="778476">
                      <a:extLst>
                        <a:ext uri="{9D8B030D-6E8A-4147-A177-3AD203B41FA5}">
                          <a16:colId xmlns:a16="http://schemas.microsoft.com/office/drawing/2014/main" val="839321325"/>
                        </a:ext>
                      </a:extLst>
                    </a:gridCol>
                    <a:gridCol w="729048">
                      <a:extLst>
                        <a:ext uri="{9D8B030D-6E8A-4147-A177-3AD203B41FA5}">
                          <a16:colId xmlns:a16="http://schemas.microsoft.com/office/drawing/2014/main" val="3195960204"/>
                        </a:ext>
                      </a:extLst>
                    </a:gridCol>
                    <a:gridCol w="766119">
                      <a:extLst>
                        <a:ext uri="{9D8B030D-6E8A-4147-A177-3AD203B41FA5}">
                          <a16:colId xmlns:a16="http://schemas.microsoft.com/office/drawing/2014/main" val="368105220"/>
                        </a:ext>
                      </a:extLst>
                    </a:gridCol>
                    <a:gridCol w="2662791">
                      <a:extLst>
                        <a:ext uri="{9D8B030D-6E8A-4147-A177-3AD203B41FA5}">
                          <a16:colId xmlns:a16="http://schemas.microsoft.com/office/drawing/2014/main" val="2927786534"/>
                        </a:ext>
                      </a:extLst>
                    </a:gridCol>
                  </a:tblGrid>
                  <a:tr h="370161">
                    <a:tc>
                      <a:txBody>
                        <a:bodyPr/>
                        <a:lstStyle/>
                        <a:p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Group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38004"/>
                      </a:ext>
                    </a:extLst>
                  </a:tr>
                  <a:tr h="740233">
                    <a:tc rowSpan="2"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</a:rPr>
                            <a:t>REPRESENTATION</a:t>
                          </a:r>
                          <a:endParaRPr lang="ro-RO" sz="1200" b="1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I            </a:t>
                          </a:r>
                          <a:r>
                            <a:rPr lang="ro-RO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     </a:t>
                          </a:r>
                          <a:r>
                            <a:rPr lang="ro-RO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5862033"/>
                      </a:ext>
                    </a:extLst>
                  </a:tr>
                  <a:tr h="1057475">
                    <a:tc vMerge="1">
                      <a:txBody>
                        <a:bodyPr/>
                        <a:lstStyle/>
                        <a:p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II           </a:t>
                          </a:r>
                          <a:r>
                            <a:rPr lang="ro-RO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      </a:t>
                          </a:r>
                          <a:r>
                            <a:rPr lang="ro-RO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      </a:t>
                          </a:r>
                          <a:r>
                            <a:rPr lang="ro-RO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089294"/>
                      </a:ext>
                    </a:extLst>
                  </a:tr>
                  <a:tr h="1374718">
                    <a:tc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</a:rPr>
                            <a:t>SIMPLE FACTORIZATION</a:t>
                          </a:r>
                          <a:endParaRPr lang="ro-RO" sz="1200" b="1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III = I + II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—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—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—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—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o-RO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ro-RO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ro-RO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o-RO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ro-RO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o-RO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o-RO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ro-RO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ro-RO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o-RO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ro-RO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o-RO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o-RO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ro-RO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ro-RO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o-RO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o-RO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o-RO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o-RO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ro-RO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ro-RO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o-RO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ro-RO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201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19FC0A35-B7A2-42CA-8DDF-45D49844DD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0643797"/>
                  </p:ext>
                </p:extLst>
              </p:nvPr>
            </p:nvGraphicFramePr>
            <p:xfrm>
              <a:off x="0" y="2349258"/>
              <a:ext cx="7024726" cy="354258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03189">
                      <a:extLst>
                        <a:ext uri="{9D8B030D-6E8A-4147-A177-3AD203B41FA5}">
                          <a16:colId xmlns:a16="http://schemas.microsoft.com/office/drawing/2014/main" val="591578562"/>
                        </a:ext>
                      </a:extLst>
                    </a:gridCol>
                    <a:gridCol w="1285103">
                      <a:extLst>
                        <a:ext uri="{9D8B030D-6E8A-4147-A177-3AD203B41FA5}">
                          <a16:colId xmlns:a16="http://schemas.microsoft.com/office/drawing/2014/main" val="4201968684"/>
                        </a:ext>
                      </a:extLst>
                    </a:gridCol>
                    <a:gridCol w="778476">
                      <a:extLst>
                        <a:ext uri="{9D8B030D-6E8A-4147-A177-3AD203B41FA5}">
                          <a16:colId xmlns:a16="http://schemas.microsoft.com/office/drawing/2014/main" val="839321325"/>
                        </a:ext>
                      </a:extLst>
                    </a:gridCol>
                    <a:gridCol w="729048">
                      <a:extLst>
                        <a:ext uri="{9D8B030D-6E8A-4147-A177-3AD203B41FA5}">
                          <a16:colId xmlns:a16="http://schemas.microsoft.com/office/drawing/2014/main" val="3195960204"/>
                        </a:ext>
                      </a:extLst>
                    </a:gridCol>
                    <a:gridCol w="766119">
                      <a:extLst>
                        <a:ext uri="{9D8B030D-6E8A-4147-A177-3AD203B41FA5}">
                          <a16:colId xmlns:a16="http://schemas.microsoft.com/office/drawing/2014/main" val="368105220"/>
                        </a:ext>
                      </a:extLst>
                    </a:gridCol>
                    <a:gridCol w="2662791">
                      <a:extLst>
                        <a:ext uri="{9D8B030D-6E8A-4147-A177-3AD203B41FA5}">
                          <a16:colId xmlns:a16="http://schemas.microsoft.com/office/drawing/2014/main" val="2927786534"/>
                        </a:ext>
                      </a:extLst>
                    </a:gridCol>
                  </a:tblGrid>
                  <a:tr h="370161">
                    <a:tc>
                      <a:txBody>
                        <a:bodyPr/>
                        <a:lstStyle/>
                        <a:p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Group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blipFill>
                          <a:blip r:embed="rId3"/>
                          <a:stretch>
                            <a:fillRect l="-269531" t="-6557" r="-534375" b="-8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blipFill>
                          <a:blip r:embed="rId3"/>
                          <a:stretch>
                            <a:fillRect l="-397479" t="-6557" r="-474790" b="-8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blipFill>
                          <a:blip r:embed="rId3"/>
                          <a:stretch>
                            <a:fillRect l="-469841" t="-6557" r="-348413" b="-8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38004"/>
                      </a:ext>
                    </a:extLst>
                  </a:tr>
                  <a:tr h="740233">
                    <a:tc rowSpan="2"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</a:rPr>
                            <a:t>REPRESENTATION</a:t>
                          </a:r>
                          <a:endParaRPr lang="ro-RO" sz="1200" b="1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I            </a:t>
                          </a:r>
                          <a:r>
                            <a:rPr lang="ro-RO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     </a:t>
                          </a:r>
                          <a:r>
                            <a:rPr lang="ro-RO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blipFill>
                          <a:blip r:embed="rId3"/>
                          <a:stretch>
                            <a:fillRect l="-164302" t="-53719" r="-458" b="-332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862033"/>
                      </a:ext>
                    </a:extLst>
                  </a:tr>
                  <a:tr h="1057475">
                    <a:tc vMerge="1">
                      <a:txBody>
                        <a:bodyPr/>
                        <a:lstStyle/>
                        <a:p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II           </a:t>
                          </a:r>
                          <a:r>
                            <a:rPr lang="ro-RO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      </a:t>
                          </a:r>
                          <a:r>
                            <a:rPr lang="ro-RO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      </a:t>
                          </a:r>
                          <a:r>
                            <a:rPr lang="ro-RO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blipFill>
                          <a:blip r:embed="rId3"/>
                          <a:stretch>
                            <a:fillRect l="-164302" t="-106897" r="-458" b="-1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089294"/>
                      </a:ext>
                    </a:extLst>
                  </a:tr>
                  <a:tr h="1374718">
                    <a:tc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</a:rPr>
                            <a:t>SIMPLE FACTORIZATION</a:t>
                          </a:r>
                          <a:endParaRPr lang="ro-RO" sz="1200" b="1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III = I + II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—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—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—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—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ro-RO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blipFill>
                          <a:blip r:embed="rId3"/>
                          <a:stretch>
                            <a:fillRect l="-164302" t="-159292" r="-458" b="-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22012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ABCDCC-4181-4077-B9F3-4BDC28723A49}"/>
              </a:ext>
            </a:extLst>
          </p:cNvPr>
          <p:cNvCxnSpPr>
            <a:cxnSpLocks/>
          </p:cNvCxnSpPr>
          <p:nvPr/>
        </p:nvCxnSpPr>
        <p:spPr>
          <a:xfrm>
            <a:off x="849211" y="4417093"/>
            <a:ext cx="61755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6B8951-DD41-4FE6-9D51-9C5754E3E1BB}"/>
              </a:ext>
            </a:extLst>
          </p:cNvPr>
          <p:cNvCxnSpPr>
            <a:cxnSpLocks/>
          </p:cNvCxnSpPr>
          <p:nvPr/>
        </p:nvCxnSpPr>
        <p:spPr>
          <a:xfrm>
            <a:off x="849211" y="5766487"/>
            <a:ext cx="617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5B0849-CBB9-4AFD-9DCB-F1135CC66F58}"/>
              </a:ext>
            </a:extLst>
          </p:cNvPr>
          <p:cNvCxnSpPr/>
          <p:nvPr/>
        </p:nvCxnSpPr>
        <p:spPr>
          <a:xfrm>
            <a:off x="849211" y="5667633"/>
            <a:ext cx="617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5A7873-8381-4733-A989-54716D616C87}"/>
                  </a:ext>
                </a:extLst>
              </p:cNvPr>
              <p:cNvSpPr txBox="1"/>
              <p:nvPr/>
            </p:nvSpPr>
            <p:spPr>
              <a:xfrm>
                <a:off x="7162172" y="2349258"/>
                <a:ext cx="4898468" cy="3743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Maximal monoms are unmarked rows from 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the tableau: 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ma</m:t>
                    </m:r>
                    <m:sSub>
                      <m:sSubPr>
                        <m:ctrlPr>
                          <a:rPr kumimoji="0" lang="ro-RO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ro-RO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ro-RO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ro-RO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ro-RO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ro-RO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∨</m:t>
                    </m:r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ma</m:t>
                    </m:r>
                    <m:sSub>
                      <m:sSubPr>
                        <m:ctrlPr>
                          <a:rPr kumimoji="0" lang="ro-RO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ro-RO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ro-RO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ro-RO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ro-RO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ro-RO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∨</m:t>
                    </m:r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sub>
                    </m:sSub>
                  </m:oMath>
                </a14:m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ma</m:t>
                    </m:r>
                    <m:sSub>
                      <m:sSubPr>
                        <m:ctrlPr>
                          <a:rPr kumimoji="0" lang="ro-RO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ro-RO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ro-RO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ro-RO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ro-RO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ro-RO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∨</m:t>
                    </m:r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ma</m:t>
                    </m:r>
                    <m:sSub>
                      <m:sSubPr>
                        <m:ctrlPr>
                          <a:rPr kumimoji="0" lang="ro-RO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ro-RO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en-US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ro-RO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ro-RO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∨</m:t>
                    </m:r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sub>
                    </m:sSub>
                  </m:oMath>
                </a14:m>
                <a:endParaRPr kumimoji="0" lang="ro-RO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M(f) = 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ma</m:t>
                    </m:r>
                    <m:sSub>
                      <m:sSubPr>
                        <m:ctrlPr>
                          <a:rPr kumimoji="0" lang="ro-RO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m:rPr>
                        <m:sty m:val="p"/>
                      </m:rP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ma</m:t>
                    </m:r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,</a:t>
                </a:r>
                <a:r>
                  <a:rPr kumimoji="0" lang="ro-RO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ma</m:t>
                    </m:r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,</a:t>
                </a:r>
                <a:r>
                  <a:rPr kumimoji="0" lang="ro-RO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o-RO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ma</m:t>
                    </m:r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</m:sSub>
                    <m:r>
                      <a:rPr kumimoji="0" lang="en-US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r>
                  <a:rPr kumimoji="0" lang="ro-RO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</a:t>
                </a:r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ro-RO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ro-RO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 </m:t>
                    </m:r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ro-RO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ro-RO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ro-RO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ro-RO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ro-RO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ro-RO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en-US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kumimoji="0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}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Goudy Old Style"/>
                  </a:rPr>
                  <a:t>We do not have double factorizations.</a:t>
                </a:r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5A7873-8381-4733-A989-54716D616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172" y="2349258"/>
                <a:ext cx="4898468" cy="3743910"/>
              </a:xfrm>
              <a:prstGeom prst="rect">
                <a:avLst/>
              </a:prstGeom>
              <a:blipFill>
                <a:blip r:embed="rId4"/>
                <a:stretch>
                  <a:fillRect l="-374" t="-813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06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2ADCD-76A1-43E5-AC90-291943F0B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416" y="0"/>
                <a:ext cx="10877465" cy="6734432"/>
              </a:xfrm>
            </p:spPr>
            <p:txBody>
              <a:bodyPr wrap="none">
                <a:normAutofit fontScale="25000" lnSpcReduction="20000"/>
              </a:bodyPr>
              <a:lstStyle/>
              <a:p>
                <a:pPr marL="36900" indent="0">
                  <a:buNone/>
                </a:pPr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3) Moisil’s method uses propositional logic to obtain simplified forms</a:t>
                </a:r>
              </a:p>
              <a:p>
                <a:pPr marL="36900" indent="0">
                  <a:buNone/>
                </a:pPr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Because the simplified forms of a function contain only maximal monoms we consider the following propositional sentences:</a:t>
                </a:r>
              </a:p>
              <a:p>
                <a:pPr marL="36900" indent="0">
                  <a:buNone/>
                </a:pPr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6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6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6200" b="0" i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"</m:t>
                    </m:r>
                    <m:r>
                      <a:rPr lang="ro-RO" sz="62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𝑚𝑎</m:t>
                    </m:r>
                    <m:sSub>
                      <m:sSubPr>
                        <m:ctrlPr>
                          <a:rPr lang="ro-RO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620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6200" b="0" i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6200" b="0" i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6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𝑏𝑒𝑙𝑜𝑛𝑔𝑠</m:t>
                    </m:r>
                    <m:r>
                      <a:rPr lang="en-US" sz="6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6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6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𝑠𝑖𝑚𝑝𝑙𝑖𝑓𝑖𝑒𝑑</m:t>
                    </m:r>
                    <m:r>
                      <a:rPr lang="en-US" sz="6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𝑓𝑜𝑟𝑚</m:t>
                    </m:r>
                    <m:r>
                      <a:rPr lang="en-US" sz="6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6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2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,  i =1,2,3,4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6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62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ro-RO" sz="62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ro-RO" sz="6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6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𝑏𝑒𝑙𝑜𝑛𝑔𝑠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𝑠𝑖𝑚𝑝𝑙𝑖𝑓𝑖𝑒𝑑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𝑓𝑜𝑟𝑚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lang="en-US" sz="62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6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62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ro-RO" sz="62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ro-RO" sz="6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6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𝑏𝑒𝑙𝑜𝑛𝑔𝑠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𝑠𝑖𝑚𝑝𝑙𝑖𝑓𝑖𝑒𝑑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𝑓𝑜𝑟𝑚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lang="en-US" sz="62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6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62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ro-RO" sz="62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ro-RO" sz="6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6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𝑏𝑒𝑙𝑜𝑛𝑔𝑠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𝑠𝑖𝑚𝑝𝑙𝑖𝑓𝑖𝑒𝑑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𝑓𝑜𝑟𝑚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lang="en-US" sz="62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6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62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ro-RO" sz="62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ro-RO" sz="6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6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4 </m:t>
                          </m:r>
                        </m:sub>
                      </m:sSub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𝑏𝑒𝑙𝑜𝑛𝑔𝑠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𝑠𝑖𝑚𝑝𝑙𝑖𝑓𝑖𝑒𝑑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𝑓𝑜𝑟𝑚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200" i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lang="en-US" sz="62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The factorization process: 4 simple factorizations were applied.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ro-RO" sz="6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𝑚𝑎</m:t>
                    </m:r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ro-RO" sz="6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6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ro-RO" sz="6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ro-RO" sz="6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ro-RO" sz="6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6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ro-RO" sz="6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ro-RO" sz="6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sz="6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ro-RO" sz="6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𝑚𝑎</m:t>
                    </m:r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ro-RO" sz="6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6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ro-RO" sz="6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ro-RO" sz="6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ro-RO" sz="6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6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ro-RO" sz="6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ro-RO" sz="6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kumimoji="0" lang="en-US" sz="6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udy Old Style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ro-RO" sz="6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𝑚𝑎</m:t>
                    </m:r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ro-RO" sz="6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6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ro-RO" sz="6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ro-RO" sz="6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ro-RO" sz="6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6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ro-RO" sz="6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0" lang="en-US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ro-RO" sz="6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sz="6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udy Old Style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F4EDD8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ro-RO" sz="6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𝑚𝑎</m:t>
                    </m:r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ro-RO" sz="6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6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6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6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6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en-US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ro-RO" sz="6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6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ro-RO" sz="6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oudy Old Style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0" lang="en-US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ro-RO" sz="6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kumimoji="0" lang="ro-RO" sz="6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0" lang="en-US" sz="6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64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Each minterm from the function’s expression must be covered by a maximal monom in a simplified form, therefore according to</a:t>
                </a:r>
              </a:p>
              <a:p>
                <a:pPr marL="36900" indent="0">
                  <a:buNone/>
                </a:pPr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the result of the factorization process we have the following true sentences: </a:t>
                </a:r>
              </a:p>
              <a:p>
                <a:pPr marL="36900" indent="0">
                  <a:buNone/>
                </a:pPr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“m1 is covered by max1 or by max2”, translated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</a:t>
                </a:r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≣ T</a:t>
                </a:r>
              </a:p>
              <a:p>
                <a:pPr marL="36900" indent="0">
                  <a:buNone/>
                </a:pPr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“m2 is covered by max3 or by max4”, translated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6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</a:t>
                </a:r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6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≣ T</a:t>
                </a:r>
              </a:p>
              <a:p>
                <a:pPr marL="36900" indent="0">
                  <a:buNone/>
                </a:pPr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“m3 is covered by max1 or by max3”, translated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2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</a:t>
                </a:r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6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≣ T</a:t>
                </a:r>
              </a:p>
              <a:p>
                <a:pPr marL="36900" indent="0">
                  <a:buNone/>
                </a:pPr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“m5 is covered by max2”, translated as</a:t>
                </a:r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6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≣ T</a:t>
                </a:r>
              </a:p>
              <a:p>
                <a:pPr marL="36900" indent="0">
                  <a:buNone/>
                </a:pPr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“m6 is covered by max4”, translated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2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62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62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≣ T</a:t>
                </a:r>
              </a:p>
              <a:p>
                <a:pPr marL="36900" indent="0">
                  <a:buNone/>
                </a:pPr>
                <a:endParaRPr lang="en-US" sz="24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2ADCD-76A1-43E5-AC90-291943F0B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416" y="0"/>
                <a:ext cx="10877465" cy="67344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14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2ADCD-76A1-43E5-AC90-291943F0B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774" y="61784"/>
                <a:ext cx="11664779" cy="6734432"/>
              </a:xfrm>
            </p:spPr>
            <p:txBody>
              <a:bodyPr wrap="none">
                <a:normAutofit/>
              </a:bodyPr>
              <a:lstStyle/>
              <a:p>
                <a:pPr marL="36900" indent="0">
                  <a:buNone/>
                </a:pP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“m1 is covered by max1 or by max2”, translated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</a:t>
                </a: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≣ T</a:t>
                </a:r>
              </a:p>
              <a:p>
                <a:pPr marL="36900" indent="0">
                  <a:buNone/>
                </a:pP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“m2 is covered by max3 or by max4”, translated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</a:t>
                </a: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≣ T</a:t>
                </a:r>
              </a:p>
              <a:p>
                <a:pPr marL="36900" indent="0">
                  <a:buNone/>
                </a:pP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“m3 is covered by max1 or by max3”, translated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</a:t>
                </a: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≣ T</a:t>
                </a:r>
              </a:p>
              <a:p>
                <a:pPr marL="36900" indent="0">
                  <a:buNone/>
                </a:pP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“m5 is covered by max2”, translated as</a:t>
                </a: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≣ T</a:t>
                </a:r>
              </a:p>
              <a:p>
                <a:pPr marL="36900" indent="0">
                  <a:buNone/>
                </a:pP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“m6 is covered by max4”, translated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≣ T</a:t>
                </a:r>
              </a:p>
              <a:p>
                <a:pPr marL="36900" indent="0">
                  <a:buNone/>
                </a:pP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All the minterms from the function’s expression must be covered by a minimum number of maximal monoms, with a minimum</a:t>
                </a:r>
              </a:p>
              <a:p>
                <a:pPr marL="36900" indent="0">
                  <a:buNone/>
                </a:pP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number of overlaps. This statement is modelled by the following propositional formula obtained as a conjunction of all previous </a:t>
                </a:r>
              </a:p>
              <a:p>
                <a:pPr marL="36900" indent="0">
                  <a:buNone/>
                </a:pP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true sentences:</a:t>
                </a:r>
              </a:p>
              <a:p>
                <a:pPr marL="36900" indent="0">
                  <a:buNone/>
                </a:pP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</a:t>
                </a: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) ˄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</a:t>
                </a: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) ˄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</a:t>
                </a: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) 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≣ T    (CNF with 5 clauses)</a:t>
                </a:r>
              </a:p>
              <a:p>
                <a:pPr marL="36900" indent="0">
                  <a:buNone/>
                </a:pP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CNF is transformed into DNF. We transform syntactically the previous formula:</a:t>
                </a:r>
              </a:p>
              <a:p>
                <a:pPr marL="36900" indent="0">
                  <a:buNone/>
                </a:pP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T  ≣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</a:t>
                </a:r>
                <a:r>
                  <a:rPr lang="en-US" sz="1700" dirty="0">
                    <a:ln>
                      <a:noFill/>
                    </a:ln>
                    <a:solidFill>
                      <a:srgbClr val="FF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) ˄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</a:t>
                </a:r>
                <a:r>
                  <a:rPr lang="en-US" sz="1700" dirty="0">
                    <a:ln>
                      <a:noFill/>
                    </a:ln>
                    <a:solidFill>
                      <a:srgbClr val="00B05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) ˄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</a:t>
                </a: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) ˄</a:t>
                </a:r>
                <a:r>
                  <a:rPr lang="en-US" sz="170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7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Apply absorption: </a:t>
                </a:r>
              </a:p>
              <a:p>
                <a:pPr marL="36900" indent="0">
                  <a:buNone/>
                </a:pP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˄</a:t>
                </a:r>
                <a:r>
                  <a:rPr lang="en-US" sz="170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)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</a:p>
              <a:p>
                <a:pPr marL="36900" indent="0">
                  <a:buNone/>
                </a:pPr>
                <a:r>
                  <a:rPr lang="en-US" sz="170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	</a:t>
                </a: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˄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)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7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T  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 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700" i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˄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˅</a:t>
                </a:r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7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</a:rPr>
                  <a:t>) (CNF with 3 cubes)</a:t>
                </a:r>
              </a:p>
              <a:p>
                <a:pPr marL="36900" indent="0">
                  <a:buNone/>
                </a:pPr>
                <a:endParaRPr lang="en-US" sz="17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en-US" sz="17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en-US" sz="17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en-US" sz="17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en-US" sz="17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en-US" sz="240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2ADCD-76A1-43E5-AC90-291943F0B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774" y="61784"/>
                <a:ext cx="11664779" cy="67344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>
            <a:extLst>
              <a:ext uri="{FF2B5EF4-FFF2-40B4-BE49-F238E27FC236}">
                <a16:creationId xmlns:a16="http://schemas.microsoft.com/office/drawing/2014/main" id="{C1C079EF-B6A8-4DDB-B5C8-A1B009308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0" t="87244"/>
          <a:stretch/>
        </p:blipFill>
        <p:spPr bwMode="auto">
          <a:xfrm>
            <a:off x="6572663" y="4398519"/>
            <a:ext cx="3207441" cy="74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96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444813-AC3B-4A79-B237-0E79F946B6E1}"/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1214</Words>
  <Application>Microsoft Office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Goudy Old Style</vt:lpstr>
      <vt:lpstr>Times New Roman</vt:lpstr>
      <vt:lpstr>Wingdings 2</vt:lpstr>
      <vt:lpstr>SlateVTI</vt:lpstr>
      <vt:lpstr>Homework Boolean Functions</vt:lpstr>
      <vt:lpstr>Problem Statement</vt:lpstr>
      <vt:lpstr>Theoretical Results</vt:lpstr>
      <vt:lpstr>Theoretical results</vt:lpstr>
      <vt:lpstr>Theoretical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Boolean Functions</dc:title>
  <dc:creator>Iliesi</dc:creator>
  <cp:lastModifiedBy>Iliesi</cp:lastModifiedBy>
  <cp:revision>8</cp:revision>
  <dcterms:created xsi:type="dcterms:W3CDTF">2021-12-21T08:17:32Z</dcterms:created>
  <dcterms:modified xsi:type="dcterms:W3CDTF">2022-01-11T19:38:31Z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