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E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5CAC-B679-40B0-8F00-A4E8609604E3}" type="datetimeFigureOut">
              <a:rPr lang="ro-RO" smtClean="0"/>
              <a:t>21.12.2021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47D-BA77-48FA-A76A-27BAA982CB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005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5CAC-B679-40B0-8F00-A4E8609604E3}" type="datetimeFigureOut">
              <a:rPr lang="ro-RO" smtClean="0"/>
              <a:t>21.12.2021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47D-BA77-48FA-A76A-27BAA982CB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815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5CAC-B679-40B0-8F00-A4E8609604E3}" type="datetimeFigureOut">
              <a:rPr lang="ro-RO" smtClean="0"/>
              <a:t>21.12.2021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47D-BA77-48FA-A76A-27BAA982CB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1113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5CAC-B679-40B0-8F00-A4E8609604E3}" type="datetimeFigureOut">
              <a:rPr lang="ro-RO" smtClean="0"/>
              <a:t>21.12.2021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47D-BA77-48FA-A76A-27BAA982CB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458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5CAC-B679-40B0-8F00-A4E8609604E3}" type="datetimeFigureOut">
              <a:rPr lang="ro-RO" smtClean="0"/>
              <a:t>21.12.2021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47D-BA77-48FA-A76A-27BAA982CB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9638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5CAC-B679-40B0-8F00-A4E8609604E3}" type="datetimeFigureOut">
              <a:rPr lang="ro-RO" smtClean="0"/>
              <a:t>21.12.2021</a:t>
            </a:fld>
            <a:endParaRPr lang="ro-R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47D-BA77-48FA-A76A-27BAA982CB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20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5CAC-B679-40B0-8F00-A4E8609604E3}" type="datetimeFigureOut">
              <a:rPr lang="ro-RO" smtClean="0"/>
              <a:t>21.12.2021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47D-BA77-48FA-A76A-27BAA982CB44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3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5CAC-B679-40B0-8F00-A4E8609604E3}" type="datetimeFigureOut">
              <a:rPr lang="ro-RO" smtClean="0"/>
              <a:t>21.12.2021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47D-BA77-48FA-A76A-27BAA982CB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05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5CAC-B679-40B0-8F00-A4E8609604E3}" type="datetimeFigureOut">
              <a:rPr lang="ro-RO" smtClean="0"/>
              <a:t>21.12.2021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47D-BA77-48FA-A76A-27BAA982CB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3641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5CAC-B679-40B0-8F00-A4E8609604E3}" type="datetimeFigureOut">
              <a:rPr lang="ro-RO" smtClean="0"/>
              <a:t>21.12.2021</a:t>
            </a:fld>
            <a:endParaRPr lang="ro-R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o-R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47D-BA77-48FA-A76A-27BAA982CB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798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FD5CAC-B679-40B0-8F00-A4E8609604E3}" type="datetimeFigureOut">
              <a:rPr lang="ro-RO" smtClean="0"/>
              <a:t>21.12.2021</a:t>
            </a:fld>
            <a:endParaRPr lang="ro-R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47D-BA77-48FA-A76A-27BAA982CB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570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FD5CAC-B679-40B0-8F00-A4E8609604E3}" type="datetimeFigureOut">
              <a:rPr lang="ro-RO" smtClean="0"/>
              <a:t>21.12.2021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D26B47D-BA77-48FA-A76A-27BAA982CB4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445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AC8F-66BB-4D7E-9062-4AE628B12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br>
              <a:rPr lang="en-US" dirty="0"/>
            </a:br>
            <a:r>
              <a:rPr lang="en-US" dirty="0"/>
              <a:t>predicate logic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92E70-4C8C-472A-8484-7B6223287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Iliesi Antonia Catrinel</a:t>
            </a:r>
          </a:p>
          <a:p>
            <a:r>
              <a:rPr lang="en-US" sz="2400" dirty="0"/>
              <a:t>Group 913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27996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0C93-911E-442E-ADF6-5962E54A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6713"/>
            <a:ext cx="7729728" cy="1188720"/>
          </a:xfrm>
        </p:spPr>
        <p:txBody>
          <a:bodyPr>
            <a:normAutofit/>
          </a:bodyPr>
          <a:lstStyle/>
          <a:p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ro-RO" sz="4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FDCED-F4AB-45B7-BFD9-46C30407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808" y="2174218"/>
            <a:ext cx="9952383" cy="36832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Exercise </a:t>
            </a:r>
            <a:r>
              <a:rPr lang="ro-RO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Transform the following statements from natural language into predicate formulas choosing the appropriate constants, function symbols and predicate symbols: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2.3.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CS students like either algebra or logic, all of them like Java but only Bill likes history.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2.10.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Caterpillars and snails are much smaller than birds, which are much smaller than foxes, which in turn are much smaller than wolves.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60540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CB1C-3050-4305-AF62-32FF7CAD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463"/>
            <a:ext cx="10515600" cy="6884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results</a:t>
            </a:r>
            <a:endParaRPr lang="ro-RO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9825-EF9C-4C8A-9596-149F8309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E5E7B-7EB5-4FEF-8690-0CD7DDD45E87}"/>
              </a:ext>
            </a:extLst>
          </p:cNvPr>
          <p:cNvSpPr txBox="1"/>
          <p:nvPr/>
        </p:nvSpPr>
        <p:spPr>
          <a:xfrm>
            <a:off x="698863" y="1039189"/>
            <a:ext cx="1079427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variable is a symbol that stands for an individual in a collection or set</a:t>
            </a:r>
            <a:r>
              <a:rPr lang="en-US" sz="2100" dirty="0"/>
              <a:t>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objects is called the domain of objects.</a:t>
            </a:r>
          </a:p>
          <a:p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Quantifiers: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Quantifiers are phrases that refer to given quantities and indicate how many objects have a certain property. There are two kinds of quantifiers: universal (</a:t>
            </a:r>
            <a:r>
              <a:rPr lang="ro-RO" sz="2100" b="1" i="0" dirty="0">
                <a:solidFill>
                  <a:srgbClr val="202124"/>
                </a:solidFill>
                <a:effectLst/>
                <a:latin typeface="Google Sans"/>
              </a:rPr>
              <a:t>∀</a:t>
            </a:r>
            <a:r>
              <a:rPr lang="en-US" sz="2100" dirty="0">
                <a:solidFill>
                  <a:srgbClr val="202124"/>
                </a:solidFill>
                <a:latin typeface="Google Sans"/>
              </a:rPr>
              <a:t>) </a:t>
            </a:r>
            <a:r>
              <a:rPr lang="en-US" sz="21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existential (</a:t>
            </a:r>
            <a:r>
              <a:rPr lang="ro-RO" sz="21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∃</a:t>
            </a:r>
            <a:r>
              <a:rPr lang="en-US" sz="21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1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predicate is a statement which describes the property of a variable. They can be unary (predicate involving properties of a single variable), binary or n-nary.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Connectives: </a:t>
            </a:r>
          </a:p>
          <a:p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term can be a variable or a constant or a function symbol.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atom is the set of atomic formulas (T /F / predicate with arguments).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literal is an atom or its negation.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25421F-CDA6-4C22-9DE0-6ED0AA9E6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76" y="4653291"/>
            <a:ext cx="1925599" cy="3460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E67C7A-773D-40FC-90B9-EE94EBC80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7" y="4122610"/>
            <a:ext cx="5299293" cy="3460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8C161F-9E11-42D0-A45B-82B6BDEAE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470" y="4122610"/>
            <a:ext cx="5781530" cy="33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5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0B4167C-CAA0-40A5-82DA-071DD479788D}"/>
              </a:ext>
            </a:extLst>
          </p:cNvPr>
          <p:cNvSpPr/>
          <p:nvPr/>
        </p:nvSpPr>
        <p:spPr>
          <a:xfrm>
            <a:off x="889027" y="481026"/>
            <a:ext cx="2166257" cy="417981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5FF5D1-0A1A-4299-828B-CA8F65C2B758}"/>
              </a:ext>
            </a:extLst>
          </p:cNvPr>
          <p:cNvSpPr/>
          <p:nvPr/>
        </p:nvSpPr>
        <p:spPr>
          <a:xfrm>
            <a:off x="9819588" y="198440"/>
            <a:ext cx="1097280" cy="417981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0AAC2B-1092-4E84-9312-51ED0E2648B6}"/>
              </a:ext>
            </a:extLst>
          </p:cNvPr>
          <p:cNvSpPr/>
          <p:nvPr/>
        </p:nvSpPr>
        <p:spPr>
          <a:xfrm>
            <a:off x="7189597" y="188102"/>
            <a:ext cx="2525486" cy="417981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2DF203-FBFB-4018-B413-3B644B00366F}"/>
              </a:ext>
            </a:extLst>
          </p:cNvPr>
          <p:cNvSpPr/>
          <p:nvPr/>
        </p:nvSpPr>
        <p:spPr>
          <a:xfrm>
            <a:off x="2343275" y="198440"/>
            <a:ext cx="4741817" cy="417981"/>
          </a:xfrm>
          <a:prstGeom prst="rect">
            <a:avLst/>
          </a:prstGeom>
          <a:solidFill>
            <a:srgbClr val="0AEA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F386D-38BB-402D-B9B5-AFA8156C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786" y="229986"/>
            <a:ext cx="10514428" cy="1190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2.3.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CS students like either algebra or logic, all of them like Java but only Bill likes history.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transform natural language into predicate formulas using: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53F73-28D4-40B1-83D4-52B7705CA3E2}"/>
              </a:ext>
            </a:extLst>
          </p:cNvPr>
          <p:cNvSpPr txBox="1"/>
          <p:nvPr/>
        </p:nvSpPr>
        <p:spPr>
          <a:xfrm>
            <a:off x="564717" y="1178103"/>
            <a:ext cx="3277771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Domains: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D1 = set of all students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D2 = set of subjects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Constants: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 – Bill, constant of D1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– Algebra, constant of D2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 – Logic, constant of D2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 – Java, constant of D2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 – History, constant of D2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Variables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971B6-FCFF-4238-BB89-AABE4EFEE7A9}"/>
              </a:ext>
            </a:extLst>
          </p:cNvPr>
          <p:cNvSpPr txBox="1"/>
          <p:nvPr/>
        </p:nvSpPr>
        <p:spPr>
          <a:xfrm>
            <a:off x="4502001" y="1406302"/>
            <a:ext cx="7689999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Predicate symbols: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Unary: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CS:  D1      {T, F},   CS(x) = T, if x is a Computer Science student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		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CS(x) = F, if x is not a Computer Science student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Binary: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LK:  D1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×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D2       {T,F}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   LK(x, y) = T, if x likes 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  LK(x, y) = F, if x does not like 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equal:  D1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D1      {T, F},   equal(x, y) = T if x = 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equal(x, y) = F if x != 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24CDF1-0928-4EE5-8EB9-02C98DB97BE1}"/>
              </a:ext>
            </a:extLst>
          </p:cNvPr>
          <p:cNvCxnSpPr>
            <a:cxnSpLocks/>
          </p:cNvCxnSpPr>
          <p:nvPr/>
        </p:nvCxnSpPr>
        <p:spPr>
          <a:xfrm>
            <a:off x="5756364" y="2388741"/>
            <a:ext cx="339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34CFB0-53A7-4DE9-B052-7DD3EFF09B09}"/>
              </a:ext>
            </a:extLst>
          </p:cNvPr>
          <p:cNvCxnSpPr>
            <a:cxnSpLocks/>
          </p:cNvCxnSpPr>
          <p:nvPr/>
        </p:nvCxnSpPr>
        <p:spPr>
          <a:xfrm>
            <a:off x="6208541" y="3591112"/>
            <a:ext cx="339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D011F5-A53E-46A0-BD68-10459B7AA1A0}"/>
              </a:ext>
            </a:extLst>
          </p:cNvPr>
          <p:cNvCxnSpPr>
            <a:cxnSpLocks/>
          </p:cNvCxnSpPr>
          <p:nvPr/>
        </p:nvCxnSpPr>
        <p:spPr>
          <a:xfrm>
            <a:off x="6378358" y="4405787"/>
            <a:ext cx="339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A2706F-2639-4727-BEC3-979706AFE400}"/>
              </a:ext>
            </a:extLst>
          </p:cNvPr>
          <p:cNvSpPr txBox="1"/>
          <p:nvPr/>
        </p:nvSpPr>
        <p:spPr>
          <a:xfrm>
            <a:off x="668968" y="5315954"/>
            <a:ext cx="105144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equal is defined by the following axioms: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reflexivity: (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∀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equal(x, x)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symmetry: (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∀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x) (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∀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(equal(x, y)       equal(y, x))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transitivity: (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∀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x) (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∀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∀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z) (equal(x, y) 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∧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equal(y, z)       equal(x, z))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1200F5-0B39-4594-9327-1F44978AB61B}"/>
              </a:ext>
            </a:extLst>
          </p:cNvPr>
          <p:cNvCxnSpPr>
            <a:cxnSpLocks/>
          </p:cNvCxnSpPr>
          <p:nvPr/>
        </p:nvCxnSpPr>
        <p:spPr>
          <a:xfrm>
            <a:off x="4502001" y="6116173"/>
            <a:ext cx="339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27F4E2-39F8-4603-87EB-92452A2E1ABF}"/>
              </a:ext>
            </a:extLst>
          </p:cNvPr>
          <p:cNvCxnSpPr>
            <a:cxnSpLocks/>
          </p:cNvCxnSpPr>
          <p:nvPr/>
        </p:nvCxnSpPr>
        <p:spPr>
          <a:xfrm>
            <a:off x="6548175" y="6510533"/>
            <a:ext cx="339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  <p:bldP spid="10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A0F3DB4-E35C-4643-AA4C-96B8DF995A91}"/>
              </a:ext>
            </a:extLst>
          </p:cNvPr>
          <p:cNvSpPr/>
          <p:nvPr/>
        </p:nvSpPr>
        <p:spPr>
          <a:xfrm>
            <a:off x="889027" y="481026"/>
            <a:ext cx="2166257" cy="417981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6BD773-9B8F-4CDB-A5A5-E8C5CCF5089F}"/>
              </a:ext>
            </a:extLst>
          </p:cNvPr>
          <p:cNvSpPr/>
          <p:nvPr/>
        </p:nvSpPr>
        <p:spPr>
          <a:xfrm>
            <a:off x="9819588" y="198440"/>
            <a:ext cx="1097280" cy="417981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0D7FC3-581B-40DB-8FD6-5709D2E0079C}"/>
              </a:ext>
            </a:extLst>
          </p:cNvPr>
          <p:cNvSpPr/>
          <p:nvPr/>
        </p:nvSpPr>
        <p:spPr>
          <a:xfrm>
            <a:off x="7189597" y="188102"/>
            <a:ext cx="2525486" cy="417981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B41F65-02C1-45C5-8EA2-AB4C9C977B3D}"/>
              </a:ext>
            </a:extLst>
          </p:cNvPr>
          <p:cNvSpPr/>
          <p:nvPr/>
        </p:nvSpPr>
        <p:spPr>
          <a:xfrm>
            <a:off x="2343275" y="198440"/>
            <a:ext cx="4741817" cy="417981"/>
          </a:xfrm>
          <a:prstGeom prst="rect">
            <a:avLst/>
          </a:prstGeom>
          <a:solidFill>
            <a:srgbClr val="0AEA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EE05FDC-8CC7-4C5E-950B-B5E583CC7020}"/>
              </a:ext>
            </a:extLst>
          </p:cNvPr>
          <p:cNvSpPr txBox="1">
            <a:spLocks/>
          </p:cNvSpPr>
          <p:nvPr/>
        </p:nvSpPr>
        <p:spPr>
          <a:xfrm>
            <a:off x="838786" y="229986"/>
            <a:ext cx="10514428" cy="119085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2.3.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CS students like either algebra or logic, all of them like Java but only Bill likes history.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transform natural language into predicate formulas using: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C34391-19AC-424F-880F-03B806E88702}"/>
              </a:ext>
            </a:extLst>
          </p:cNvPr>
          <p:cNvSpPr txBox="1"/>
          <p:nvPr/>
        </p:nvSpPr>
        <p:spPr>
          <a:xfrm>
            <a:off x="564717" y="1178103"/>
            <a:ext cx="3288826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Domains: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D1 = set of all students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D2 = set of subjects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Constants: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 – Bill, constant of D1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– Algebra, constant of D2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 – Logic, constant of D2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 – Java, constant of D2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 – History, constant of D2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Variables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 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A9BFA0-B7C2-43F4-B359-A3DB98B8A618}"/>
              </a:ext>
            </a:extLst>
          </p:cNvPr>
          <p:cNvSpPr txBox="1"/>
          <p:nvPr/>
        </p:nvSpPr>
        <p:spPr>
          <a:xfrm>
            <a:off x="4515730" y="1435919"/>
            <a:ext cx="7676270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Predicate symbols: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Unary: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CS:  D1      {T, F},   CS(x) = T, if x is a Computer Science student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		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CS(x) = F, if x is not a Computer Science student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Binary: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LK:  D1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×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D2       {T,F}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   LK(x, y) = T, if x likes 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 LK(x, y) = F, if x does not like 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equal:  D1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D1      {T, F},   equal(x, y) = T if x = y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equal(x, y) = F if x != 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B2BC86-BE42-4CD3-87D4-B455D2A1DC39}"/>
              </a:ext>
            </a:extLst>
          </p:cNvPr>
          <p:cNvCxnSpPr>
            <a:cxnSpLocks/>
          </p:cNvCxnSpPr>
          <p:nvPr/>
        </p:nvCxnSpPr>
        <p:spPr>
          <a:xfrm>
            <a:off x="5756365" y="2396532"/>
            <a:ext cx="339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CB6965-A36D-44EB-9384-4656CC351F6D}"/>
              </a:ext>
            </a:extLst>
          </p:cNvPr>
          <p:cNvCxnSpPr>
            <a:cxnSpLocks/>
          </p:cNvCxnSpPr>
          <p:nvPr/>
        </p:nvCxnSpPr>
        <p:spPr>
          <a:xfrm>
            <a:off x="6208541" y="3591112"/>
            <a:ext cx="339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41704B-A206-4CA6-AB77-37324D46D749}"/>
              </a:ext>
            </a:extLst>
          </p:cNvPr>
          <p:cNvCxnSpPr>
            <a:cxnSpLocks/>
          </p:cNvCxnSpPr>
          <p:nvPr/>
        </p:nvCxnSpPr>
        <p:spPr>
          <a:xfrm>
            <a:off x="6378358" y="4405787"/>
            <a:ext cx="339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4850AA-D4CB-48E1-8D5F-361B02C20A6B}"/>
              </a:ext>
            </a:extLst>
          </p:cNvPr>
          <p:cNvCxnSpPr>
            <a:cxnSpLocks/>
          </p:cNvCxnSpPr>
          <p:nvPr/>
        </p:nvCxnSpPr>
        <p:spPr>
          <a:xfrm>
            <a:off x="2501193" y="6181900"/>
            <a:ext cx="339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360108B-B27F-4EE5-8FF2-F4F144F50A43}"/>
              </a:ext>
            </a:extLst>
          </p:cNvPr>
          <p:cNvSpPr txBox="1"/>
          <p:nvPr/>
        </p:nvSpPr>
        <p:spPr>
          <a:xfrm>
            <a:off x="889027" y="5983385"/>
            <a:ext cx="11780605" cy="85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ro-RO" sz="2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∀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x)( CS(x)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LK(x, a) </a:t>
            </a:r>
            <a:r>
              <a:rPr kumimoji="0" lang="ro-RO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⊕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LK(x, l)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)   </a:t>
            </a:r>
            <a:r>
              <a:rPr kumimoji="0" lang="ro-RO" sz="2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∧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LK(x, j)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ro-RO" sz="2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∧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(</a:t>
            </a:r>
            <a:r>
              <a:rPr lang="ro-RO" sz="2400" dirty="0">
                <a:solidFill>
                  <a:srgbClr val="FF0000"/>
                </a:solidFill>
              </a:rPr>
              <a:t>¬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equal(x, b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 </a:t>
            </a:r>
            <a:r>
              <a:rPr lang="ro-RO" sz="2400" dirty="0">
                <a:solidFill>
                  <a:srgbClr val="FF0000"/>
                </a:solidFill>
              </a:rPr>
              <a:t>¬</a:t>
            </a:r>
            <a:r>
              <a:rPr lang="ro-RO" sz="20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LK(x, h) )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ro-RO" sz="2200" dirty="0">
                <a:solidFill>
                  <a:srgbClr val="202124"/>
                </a:solidFill>
                <a:latin typeface="arial" panose="020B0604020202020204" pitchFamily="34" charset="0"/>
              </a:rPr>
              <a:t>∧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200" dirty="0">
                <a:solidFill>
                  <a:srgbClr val="202124"/>
                </a:solidFill>
                <a:latin typeface="arial" panose="020B0604020202020204" pitchFamily="34" charset="0"/>
              </a:rPr>
              <a:t>∧</a:t>
            </a:r>
            <a:r>
              <a:rPr lang="en-US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LK(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b,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h)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EFB1AC-BE26-4DF8-8B3C-B4A152EDE30F}"/>
              </a:ext>
            </a:extLst>
          </p:cNvPr>
          <p:cNvCxnSpPr>
            <a:cxnSpLocks/>
          </p:cNvCxnSpPr>
          <p:nvPr/>
        </p:nvCxnSpPr>
        <p:spPr>
          <a:xfrm>
            <a:off x="8961751" y="6199087"/>
            <a:ext cx="339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2E909B4-7AF8-4B6E-BC05-4104D9F63BE1}"/>
              </a:ext>
            </a:extLst>
          </p:cNvPr>
          <p:cNvSpPr txBox="1"/>
          <p:nvPr/>
        </p:nvSpPr>
        <p:spPr>
          <a:xfrm>
            <a:off x="564717" y="4970679"/>
            <a:ext cx="1136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Connectives: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∧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conjunction),  </a:t>
            </a: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(exclusive disjunction, T only 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one is T and the other is F),           (implication)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548BAC-EE18-4000-883A-E3B985029D58}"/>
              </a:ext>
            </a:extLst>
          </p:cNvPr>
          <p:cNvCxnSpPr>
            <a:cxnSpLocks/>
          </p:cNvCxnSpPr>
          <p:nvPr/>
        </p:nvCxnSpPr>
        <p:spPr>
          <a:xfrm>
            <a:off x="9545265" y="5316147"/>
            <a:ext cx="339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43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7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7D2E66-34E2-4460-98E1-92BC86F48C8B}"/>
              </a:ext>
            </a:extLst>
          </p:cNvPr>
          <p:cNvSpPr/>
          <p:nvPr/>
        </p:nvSpPr>
        <p:spPr>
          <a:xfrm>
            <a:off x="3479262" y="407948"/>
            <a:ext cx="5494921" cy="38529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872A1D-2F86-4286-B2B9-A540632EFE1C}"/>
              </a:ext>
            </a:extLst>
          </p:cNvPr>
          <p:cNvSpPr/>
          <p:nvPr/>
        </p:nvSpPr>
        <p:spPr>
          <a:xfrm>
            <a:off x="1048294" y="385292"/>
            <a:ext cx="2356755" cy="385292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E9A29-C521-49E9-86A1-F5BE2737A2CD}"/>
              </a:ext>
            </a:extLst>
          </p:cNvPr>
          <p:cNvSpPr/>
          <p:nvPr/>
        </p:nvSpPr>
        <p:spPr>
          <a:xfrm>
            <a:off x="9085867" y="0"/>
            <a:ext cx="2057839" cy="385292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E376B5-B145-4231-A02E-EDBBDA1FFC0B}"/>
              </a:ext>
            </a:extLst>
          </p:cNvPr>
          <p:cNvSpPr/>
          <p:nvPr/>
        </p:nvSpPr>
        <p:spPr>
          <a:xfrm>
            <a:off x="2706085" y="0"/>
            <a:ext cx="6268098" cy="407948"/>
          </a:xfrm>
          <a:prstGeom prst="rect">
            <a:avLst/>
          </a:prstGeom>
          <a:solidFill>
            <a:srgbClr val="0AEA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D2A1B-68E6-402E-976C-6326CF9AFCDD}"/>
              </a:ext>
            </a:extLst>
          </p:cNvPr>
          <p:cNvSpPr txBox="1"/>
          <p:nvPr/>
        </p:nvSpPr>
        <p:spPr>
          <a:xfrm>
            <a:off x="1083126" y="38121"/>
            <a:ext cx="10095412" cy="2417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2.10.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Caterpillars and snails are much smaller than birds, which are much smaller than foxes, which in turn are much smaller than wolves.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transform natural language into predicate formulas using: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endParaRPr lang="ro-RO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1E3486-AAFF-4884-A364-01262E491DCE}"/>
              </a:ext>
            </a:extLst>
          </p:cNvPr>
          <p:cNvCxnSpPr>
            <a:cxnSpLocks/>
          </p:cNvCxnSpPr>
          <p:nvPr/>
        </p:nvCxnSpPr>
        <p:spPr>
          <a:xfrm>
            <a:off x="1646577" y="4489353"/>
            <a:ext cx="339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93F6F9-10DF-4452-B285-30393771B970}"/>
              </a:ext>
            </a:extLst>
          </p:cNvPr>
          <p:cNvCxnSpPr>
            <a:cxnSpLocks/>
          </p:cNvCxnSpPr>
          <p:nvPr/>
        </p:nvCxnSpPr>
        <p:spPr>
          <a:xfrm>
            <a:off x="7557845" y="2892398"/>
            <a:ext cx="339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29CEB4-5CB3-4724-9280-B90C7A04F252}"/>
              </a:ext>
            </a:extLst>
          </p:cNvPr>
          <p:cNvCxnSpPr>
            <a:cxnSpLocks/>
          </p:cNvCxnSpPr>
          <p:nvPr/>
        </p:nvCxnSpPr>
        <p:spPr>
          <a:xfrm>
            <a:off x="8568147" y="4065211"/>
            <a:ext cx="339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CDB864-B984-49A4-8538-16940A3B008B}"/>
              </a:ext>
            </a:extLst>
          </p:cNvPr>
          <p:cNvSpPr txBox="1"/>
          <p:nvPr/>
        </p:nvSpPr>
        <p:spPr>
          <a:xfrm>
            <a:off x="412496" y="1117755"/>
            <a:ext cx="6093822" cy="5165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 = set of all animals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Predicate symbols: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Unary: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C:  D      {T, F},   C(x) = T, if x is a caterpillar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	       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C(x) = F, if x is not a caterpillar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S:  D      {T, F},   S(x) = T, if x is a snail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	       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S(x) = F, if x is not a snail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B:  D      {T, F},   B(x) = T, if x is a bird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	       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B(x) = F, if x is not a bird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lvl="2">
              <a:lnSpc>
                <a:spcPct val="90000"/>
              </a:lnSpc>
              <a:spcBef>
                <a:spcPts val="1000"/>
              </a:spcBef>
              <a:defRPr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31D9B-6183-4C9A-B352-BF9FB6056AD2}"/>
              </a:ext>
            </a:extLst>
          </p:cNvPr>
          <p:cNvSpPr txBox="1"/>
          <p:nvPr/>
        </p:nvSpPr>
        <p:spPr>
          <a:xfrm>
            <a:off x="6630498" y="1097388"/>
            <a:ext cx="5740040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Predicate symbols: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Unary: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F:  D     {T, F},   F(x) = T, if x is a fox</a:t>
            </a: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	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F(x) = F, if x is not a fox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W: D       {T, F},   W(x) = T, if x is a wolf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W(x) = F, if x is not a wolf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Binary: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SM: D</a:t>
            </a:r>
            <a:r>
              <a:rPr kumimoji="0" lang="ro-RO" sz="200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 </a:t>
            </a:r>
            <a:r>
              <a:rPr kumimoji="0" lang="ro-RO" sz="200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×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       {T, F},   SM(x, y) = T, if x&lt;y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SM(x, y) = F, if x&gt;=y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Variables: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x, y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61252D-8307-4D5E-B1A5-BB072118BC7B}"/>
              </a:ext>
            </a:extLst>
          </p:cNvPr>
          <p:cNvSpPr txBox="1"/>
          <p:nvPr/>
        </p:nvSpPr>
        <p:spPr>
          <a:xfrm>
            <a:off x="580212" y="5071341"/>
            <a:ext cx="112754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Connectives: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(conjunction),          (implication), </a:t>
            </a:r>
            <a:r>
              <a:rPr lang="ro-RO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(disjunction)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smaller predicate: (</a:t>
            </a:r>
            <a:r>
              <a:rPr lang="ro-RO" dirty="0">
                <a:solidFill>
                  <a:srgbClr val="202124"/>
                </a:solidFill>
                <a:latin typeface="Google Sans"/>
              </a:rPr>
              <a:t>∀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x) (</a:t>
            </a:r>
            <a:r>
              <a:rPr lang="ro-RO" dirty="0">
                <a:solidFill>
                  <a:srgbClr val="202124"/>
                </a:solidFill>
                <a:latin typeface="Google Sans"/>
              </a:rPr>
              <a:t>∀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o-RO" dirty="0">
                <a:solidFill>
                  <a:srgbClr val="202124"/>
                </a:solidFill>
                <a:latin typeface="Google Sans"/>
              </a:rPr>
              <a:t>∀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z) (SM(x, y) </a:t>
            </a:r>
            <a:r>
              <a:rPr lang="ro-RO" dirty="0">
                <a:solidFill>
                  <a:srgbClr val="202124"/>
                </a:solidFill>
                <a:latin typeface="arial" panose="020B0604020202020204" pitchFamily="34" charset="0"/>
              </a:rPr>
              <a:t>∧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SM(y, z)       SM(x, z))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EB27DE-EECF-41CF-A3A9-B8666B77C574}"/>
              </a:ext>
            </a:extLst>
          </p:cNvPr>
          <p:cNvCxnSpPr>
            <a:cxnSpLocks/>
          </p:cNvCxnSpPr>
          <p:nvPr/>
        </p:nvCxnSpPr>
        <p:spPr>
          <a:xfrm>
            <a:off x="1633841" y="2888066"/>
            <a:ext cx="339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30E2B9-4E63-40FC-9AB7-148BD9D452E5}"/>
              </a:ext>
            </a:extLst>
          </p:cNvPr>
          <p:cNvCxnSpPr>
            <a:cxnSpLocks/>
          </p:cNvCxnSpPr>
          <p:nvPr/>
        </p:nvCxnSpPr>
        <p:spPr>
          <a:xfrm>
            <a:off x="7459869" y="2099504"/>
            <a:ext cx="339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5137B9-178A-4C3D-88B0-68D971F861CB}"/>
              </a:ext>
            </a:extLst>
          </p:cNvPr>
          <p:cNvCxnSpPr>
            <a:cxnSpLocks/>
          </p:cNvCxnSpPr>
          <p:nvPr/>
        </p:nvCxnSpPr>
        <p:spPr>
          <a:xfrm>
            <a:off x="1633840" y="3686387"/>
            <a:ext cx="339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BC5AB3-6D91-43AA-9E49-00DF1BCCCB4C}"/>
              </a:ext>
            </a:extLst>
          </p:cNvPr>
          <p:cNvCxnSpPr>
            <a:cxnSpLocks/>
          </p:cNvCxnSpPr>
          <p:nvPr/>
        </p:nvCxnSpPr>
        <p:spPr>
          <a:xfrm>
            <a:off x="3615811" y="5256006"/>
            <a:ext cx="339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4B297-871C-4174-AF4C-80CACB7805FA}"/>
              </a:ext>
            </a:extLst>
          </p:cNvPr>
          <p:cNvSpPr txBox="1"/>
          <p:nvPr/>
        </p:nvSpPr>
        <p:spPr>
          <a:xfrm>
            <a:off x="34832" y="5923671"/>
            <a:ext cx="1219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ro-RO" sz="2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∀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x) (</a:t>
            </a:r>
            <a:r>
              <a:rPr kumimoji="0" lang="ro-RO" sz="2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∀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y)</a:t>
            </a:r>
          </a:p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(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rPr>
              <a:t>C(x) </a:t>
            </a:r>
            <a:r>
              <a:rPr lang="ro-RO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⊕ </a:t>
            </a:r>
            <a:r>
              <a:rPr lang="en-US" sz="22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S(x) ) ) </a:t>
            </a:r>
            <a:r>
              <a:rPr lang="ro-RO" sz="2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∧</a:t>
            </a:r>
            <a:r>
              <a:rPr lang="en-US" sz="2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2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B(y) 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B(x) </a:t>
            </a:r>
            <a:r>
              <a:rPr lang="ro-RO" sz="2200" dirty="0">
                <a:solidFill>
                  <a:srgbClr val="FFC000"/>
                </a:solidFill>
                <a:latin typeface="arial" panose="020B0604020202020204" pitchFamily="34" charset="0"/>
              </a:rPr>
              <a:t>∧</a:t>
            </a:r>
            <a:r>
              <a:rPr lang="en-US" sz="2200" dirty="0">
                <a:solidFill>
                  <a:srgbClr val="FFC000"/>
                </a:solidFill>
                <a:latin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F(y)</a:t>
            </a:r>
            <a:r>
              <a:rPr lang="en-US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ro-RO" sz="22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∧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W(y) 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   SM(x, y))  ) </a:t>
            </a:r>
            <a:endParaRPr lang="ro-RO" sz="2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378AD5-252E-4D6D-95DC-787A96E5EDC2}"/>
              </a:ext>
            </a:extLst>
          </p:cNvPr>
          <p:cNvCxnSpPr>
            <a:cxnSpLocks/>
          </p:cNvCxnSpPr>
          <p:nvPr/>
        </p:nvCxnSpPr>
        <p:spPr>
          <a:xfrm>
            <a:off x="7456303" y="6455402"/>
            <a:ext cx="339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399EDC-FF5B-4E67-840C-70FC3A708575}"/>
              </a:ext>
            </a:extLst>
          </p:cNvPr>
          <p:cNvCxnSpPr>
            <a:cxnSpLocks/>
          </p:cNvCxnSpPr>
          <p:nvPr/>
        </p:nvCxnSpPr>
        <p:spPr>
          <a:xfrm>
            <a:off x="7250834" y="5518771"/>
            <a:ext cx="3396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00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  <p:bldP spid="7" grpId="0" animBg="1"/>
      <p:bldP spid="15" grpId="0"/>
      <p:bldP spid="21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64A67C-58E5-47FB-B131-AFA752D92035}"/>
</file>

<file path=customXml/itemProps2.xml><?xml version="1.0" encoding="utf-8"?>
<ds:datastoreItem xmlns:ds="http://schemas.openxmlformats.org/officeDocument/2006/customXml" ds:itemID="{58417E27-B869-4199-9D94-3351C3ACA044}"/>
</file>

<file path=customXml/itemProps3.xml><?xml version="1.0" encoding="utf-8"?>
<ds:datastoreItem xmlns:ds="http://schemas.openxmlformats.org/officeDocument/2006/customXml" ds:itemID="{660476B6-4B84-4F99-9639-4927083CC4AA}"/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1218</TotalTime>
  <Words>1239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Gill Sans MT</vt:lpstr>
      <vt:lpstr>Google Sans</vt:lpstr>
      <vt:lpstr>Times New Roman</vt:lpstr>
      <vt:lpstr>Parcel</vt:lpstr>
      <vt:lpstr>Homework predicate logic</vt:lpstr>
      <vt:lpstr>Problem Statement </vt:lpstr>
      <vt:lpstr>Theoretical 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Iliesi</dc:creator>
  <cp:lastModifiedBy>Iliesi</cp:lastModifiedBy>
  <cp:revision>20</cp:revision>
  <dcterms:created xsi:type="dcterms:W3CDTF">2021-10-30T16:18:02Z</dcterms:created>
  <dcterms:modified xsi:type="dcterms:W3CDTF">2021-12-21T08:23:09Z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