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emf" ContentType="image/x-emf"/>
  <Override PartName="/ppt/activeX/activeX1.xml" ContentType="application/vnd.ms-office.activeX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activeX/activeX1.bin" ContentType="application/vnd.ms-office.activeX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幼圆" pitchFamily="49" charset="-122"/>
        <a:ea typeface="幼圆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幼圆" pitchFamily="49" charset="-122"/>
        <a:ea typeface="幼圆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幼圆" pitchFamily="49" charset="-122"/>
        <a:ea typeface="幼圆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幼圆" pitchFamily="49" charset="-122"/>
        <a:ea typeface="幼圆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幼圆" pitchFamily="49" charset="-122"/>
        <a:ea typeface="幼圆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幼圆" pitchFamily="49" charset="-122"/>
        <a:ea typeface="幼圆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幼圆" pitchFamily="49" charset="-122"/>
        <a:ea typeface="幼圆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幼圆" pitchFamily="49" charset="-122"/>
        <a:ea typeface="幼圆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幼圆" pitchFamily="49" charset="-122"/>
        <a:ea typeface="幼圆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25F"/>
    <a:srgbClr val="F9FBEB"/>
    <a:srgbClr val="F4EDEC"/>
    <a:srgbClr val="E4F0E9"/>
    <a:srgbClr val="E4F0EB"/>
    <a:srgbClr val="9DCBBB"/>
    <a:srgbClr val="3E3ED8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24" autoAdjust="0"/>
    <p:restoredTop sz="94426" autoAdjust="0"/>
  </p:normalViewPr>
  <p:slideViewPr>
    <p:cSldViewPr>
      <p:cViewPr varScale="1">
        <p:scale>
          <a:sx n="104" d="100"/>
          <a:sy n="104" d="100"/>
        </p:scale>
        <p:origin x="-168" y="-90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518"/>
    </p:cViewPr>
  </p:sorterViewPr>
  <p:notesViewPr>
    <p:cSldViewPr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10FD7FEE-875F-11D6-83D2-525400E80BD5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9CDE12B6-ABEB-4ABD-872B-EDFC2095FF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61910C71-CFB9-44B6-9541-F7E1601FF2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1AC134-FEAD-436A-8A5B-84817070A663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99B133-3279-4F53-BDEB-90592BAEA28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3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E8F8C6-48ED-4603-AD43-116B155CB6A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8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单击图标添加剪 贴画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500066"/>
          </a:xfrm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8316913" y="6445250"/>
            <a:ext cx="446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fld id="{BFC6D758-CFB2-4826-BFD8-FFC4C091A5BB}" type="slidenum">
              <a:rPr lang="en-US" altLang="zh-CN" sz="1800" b="1">
                <a:solidFill>
                  <a:schemeClr val="bg1"/>
                </a:solidFill>
              </a:rPr>
              <a:pPr algn="l">
                <a:spcBef>
                  <a:spcPct val="50000"/>
                </a:spcBef>
              </a:pPr>
              <a:t>‹#›</a:t>
            </a:fld>
            <a:endParaRPr lang="en-US" altLang="zh-CN" sz="1800" b="1">
              <a:solidFill>
                <a:schemeClr val="bg1"/>
              </a:solidFill>
            </a:endParaRP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7929586" y="142852"/>
            <a:ext cx="1095375" cy="3619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7.jpe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jpeg"/><Relationship Id="rId11" Type="http://schemas.openxmlformats.org/officeDocument/2006/relationships/image" Target="../media/image20.emf"/><Relationship Id="rId5" Type="http://schemas.openxmlformats.org/officeDocument/2006/relationships/image" Target="../media/image15.jpeg"/><Relationship Id="rId10" Type="http://schemas.openxmlformats.org/officeDocument/2006/relationships/image" Target="../media/image19.jpeg"/><Relationship Id="rId4" Type="http://schemas.openxmlformats.org/officeDocument/2006/relationships/image" Target="../media/image14.jpeg"/><Relationship Id="rId9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b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3731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0" y="2217659"/>
            <a:ext cx="9144000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北京可口可乐饮料有限公司</a:t>
            </a:r>
            <a:endParaRPr lang="en-US" altLang="zh-CN" sz="3200" b="1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3200" b="1" dirty="0" smtClean="0">
                <a:latin typeface="宋体" pitchFamily="2" charset="-122"/>
                <a:ea typeface="宋体" pitchFamily="2" charset="-122"/>
              </a:rPr>
              <a:t>OA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及集成平台技术交流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algn="r"/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——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整合平台                                                    </a:t>
            </a:r>
            <a:endParaRPr lang="zh-CN" alt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r>
              <a:rPr lang="zh-CN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                                                         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6314" y="5568751"/>
            <a:ext cx="3786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王海阔</a:t>
            </a:r>
          </a:p>
          <a:p>
            <a:pPr algn="r"/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Modern Devices (China) Ltd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BPM</a:t>
            </a:r>
            <a:r>
              <a:rPr lang="zh-CN" altLang="en-US" dirty="0" smtClean="0"/>
              <a:t>解决方案功能构成</a:t>
            </a:r>
            <a:endParaRPr lang="zh-CN" altLang="en-US" dirty="0"/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 bwMode="auto">
          <a:xfrm>
            <a:off x="457200" y="1600200"/>
            <a:ext cx="8507413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信息交换：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Mocha IEP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，提供统一严整规范的数据和应用接口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流程定义：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Mocha Process Designer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，图形化流程定义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表单定义：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Mocha Form  Designer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，图形化表单定义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组织机构：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Mocha Enterprise Organize Service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，组织机构统一管理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流程引擎：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Mocha EWP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，强大的工作流引擎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流程整合：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Mocha BPM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，将上述产品整合并提供系统管理和前台应用</a:t>
            </a:r>
            <a:endParaRPr kumimoji="1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cs typeface="Arial" charset="0"/>
              </a:rPr>
              <a:t>信息交换平台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cs typeface="Arial" charset="0"/>
              </a:rPr>
              <a:t>IEP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2708275"/>
            <a:ext cx="3876675" cy="24765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 flipH="1" flipV="1">
            <a:off x="1693863" y="2565400"/>
            <a:ext cx="430212" cy="28733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850" y="1484313"/>
            <a:ext cx="1368425" cy="1008062"/>
          </a:xfrm>
          <a:prstGeom prst="rect">
            <a:avLst/>
          </a:prstGeom>
          <a:noFill/>
          <a:ln w="25400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dirty="0"/>
              <a:t>数据整合</a:t>
            </a:r>
          </a:p>
          <a:p>
            <a:pPr algn="ctr"/>
            <a:r>
              <a:rPr lang="zh-CN" altLang="en-US" sz="1600" dirty="0"/>
              <a:t>流程整合</a:t>
            </a:r>
          </a:p>
          <a:p>
            <a:pPr algn="ctr"/>
            <a:r>
              <a:rPr kumimoji="0" lang="zh-CN" altLang="en-US" sz="1600" dirty="0"/>
              <a:t>应用整合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5580063" y="2420938"/>
            <a:ext cx="647700" cy="4318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72225" y="1268413"/>
            <a:ext cx="2771775" cy="1425575"/>
          </a:xfrm>
          <a:prstGeom prst="rect">
            <a:avLst/>
          </a:prstGeom>
          <a:noFill/>
          <a:ln w="25400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宋体" charset="-122"/>
              </a:rPr>
              <a:t> </a:t>
            </a:r>
            <a:r>
              <a:rPr lang="en-US" altLang="zh-CN" sz="1400" b="1">
                <a:latin typeface="宋体" charset="-122"/>
              </a:rPr>
              <a:t>connector</a:t>
            </a:r>
            <a:r>
              <a:rPr lang="zh-CN" altLang="en-US" sz="1400" b="1">
                <a:latin typeface="宋体" charset="-122"/>
              </a:rPr>
              <a:t>包括：</a:t>
            </a:r>
            <a:r>
              <a:rPr lang="zh-CN" altLang="en-US" sz="1200">
                <a:latin typeface="宋体" charset="-122"/>
              </a:rPr>
              <a:t> </a:t>
            </a:r>
          </a:p>
          <a:p>
            <a:pPr lvl="1"/>
            <a:r>
              <a:rPr lang="zh-CN" altLang="en-US" sz="1200">
                <a:latin typeface="宋体" charset="-122"/>
              </a:rPr>
              <a:t> </a:t>
            </a:r>
            <a:r>
              <a:rPr lang="en-US" altLang="zh-CN" sz="1200">
                <a:latin typeface="宋体" charset="-122"/>
              </a:rPr>
              <a:t>ERP Connector </a:t>
            </a:r>
          </a:p>
          <a:p>
            <a:pPr lvl="1"/>
            <a:r>
              <a:rPr lang="en-US" altLang="zh-CN" sz="1200">
                <a:latin typeface="宋体" charset="-122"/>
              </a:rPr>
              <a:t> Lotus Domino Connector  </a:t>
            </a:r>
          </a:p>
          <a:p>
            <a:pPr lvl="1"/>
            <a:r>
              <a:rPr lang="en-US" altLang="zh-CN" sz="1200">
                <a:latin typeface="宋体" charset="-122"/>
              </a:rPr>
              <a:t> HTTP Connector </a:t>
            </a:r>
          </a:p>
          <a:p>
            <a:pPr lvl="1"/>
            <a:r>
              <a:rPr lang="en-US" altLang="zh-CN" sz="1200">
                <a:latin typeface="宋体" charset="-122"/>
              </a:rPr>
              <a:t> </a:t>
            </a:r>
            <a:r>
              <a:rPr lang="zh-CN" altLang="en-US" sz="1200">
                <a:latin typeface="宋体" charset="-122"/>
              </a:rPr>
              <a:t>数据库</a:t>
            </a:r>
            <a:r>
              <a:rPr lang="en-US" altLang="zh-CN" sz="1200">
                <a:latin typeface="宋体" charset="-122"/>
              </a:rPr>
              <a:t>Connector</a:t>
            </a:r>
          </a:p>
          <a:p>
            <a:pPr lvl="1"/>
            <a:r>
              <a:rPr lang="en-US" altLang="zh-CN" sz="1200"/>
              <a:t>  Omni Connector——</a:t>
            </a:r>
            <a:r>
              <a:rPr lang="zh-CN" altLang="en-US" sz="1200"/>
              <a:t>任意应用连接器</a:t>
            </a:r>
          </a:p>
          <a:p>
            <a:pPr lvl="1"/>
            <a:endParaRPr lang="en-US" altLang="zh-CN" sz="1200">
              <a:latin typeface="宋体" charset="-122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1692275" y="5013325"/>
            <a:ext cx="503238" cy="28733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516688" y="5229225"/>
            <a:ext cx="2447925" cy="542925"/>
          </a:xfrm>
          <a:prstGeom prst="rect">
            <a:avLst/>
          </a:prstGeom>
          <a:noFill/>
          <a:ln w="25400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/>
            <a:r>
              <a:rPr lang="zh-CN" altLang="en-US" sz="1400">
                <a:latin typeface="宋体" charset="-122"/>
              </a:rPr>
              <a:t>跨组织和跨系统的业务流程 一次性输入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508625" y="5013325"/>
            <a:ext cx="792163" cy="4318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14282" y="5214950"/>
            <a:ext cx="1368425" cy="1008062"/>
          </a:xfrm>
          <a:prstGeom prst="rect">
            <a:avLst/>
          </a:prstGeom>
          <a:noFill/>
          <a:ln w="25400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dirty="0" smtClean="0"/>
              <a:t>消息发布</a:t>
            </a:r>
            <a:endParaRPr kumimoji="0" lang="en-US" altLang="zh-CN" sz="1600" dirty="0" smtClean="0"/>
          </a:p>
          <a:p>
            <a:pPr algn="ctr"/>
            <a:r>
              <a:rPr kumimoji="0" lang="zh-CN" altLang="en-US" sz="1600" dirty="0" smtClean="0"/>
              <a:t>和订阅</a:t>
            </a:r>
            <a:endParaRPr kumimoji="0" lang="zh-CN" alt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IEP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Picture 14" descr="ie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836613"/>
            <a:ext cx="7343775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cs typeface="Arial" charset="0"/>
              </a:rPr>
              <a:t>表单管理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——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cs typeface="Arial" charset="0"/>
              </a:rPr>
              <a:t>表单生命周期</a:t>
            </a:r>
            <a:b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cs typeface="Arial" charset="0"/>
              </a:rPr>
            </a:br>
            <a:endParaRPr lang="zh-CN" altLang="en-US" dirty="0"/>
          </a:p>
        </p:txBody>
      </p:sp>
      <p:pic>
        <p:nvPicPr>
          <p:cNvPr id="4" name="Picture 8" descr="biaod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1412875"/>
            <a:ext cx="5083971" cy="430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cs typeface="Arial" charset="0"/>
              </a:rPr>
              <a:t>表单管理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cs typeface="Arial" charset="0"/>
              </a:rPr>
              <a:t>——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cs typeface="Arial" charset="0"/>
              </a:rPr>
              <a:t>表单设计器</a:t>
            </a:r>
            <a:endParaRPr lang="zh-CN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908050"/>
            <a:ext cx="2733675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39750" y="3284538"/>
            <a:ext cx="237648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丰富的表单模版</a:t>
            </a: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36613"/>
            <a:ext cx="3314700" cy="23907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219700" y="3284538"/>
            <a:ext cx="237648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完全图形化的表单绘制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3860800"/>
            <a:ext cx="2743200" cy="1981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11188" y="5932488"/>
            <a:ext cx="2376487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快捷的表格定制</a:t>
            </a:r>
          </a:p>
        </p:txBody>
      </p:sp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3789363"/>
            <a:ext cx="3168650" cy="22891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5076825" y="6092825"/>
            <a:ext cx="237648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友好的设计界面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cs typeface="Arial" charset="0"/>
              </a:rPr>
              <a:t>表单管理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cs typeface="Arial" charset="0"/>
              </a:rPr>
              <a:t>——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cs typeface="Arial" charset="0"/>
              </a:rPr>
              <a:t>表单设计器</a:t>
            </a:r>
            <a:endParaRPr lang="zh-CN" altLang="en-US" dirty="0"/>
          </a:p>
        </p:txBody>
      </p:sp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692150"/>
            <a:ext cx="2736850" cy="25781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5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3588" y="620713"/>
            <a:ext cx="2951162" cy="26638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6" name="Picture 2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3644900"/>
            <a:ext cx="2771775" cy="25209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7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573463"/>
            <a:ext cx="3024188" cy="26638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755650" y="3213100"/>
            <a:ext cx="180022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业务术语描述表单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5219700" y="3213100"/>
            <a:ext cx="180022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表单格式设置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5435600" y="6148388"/>
            <a:ext cx="180022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表单段落格式设置</a:t>
            </a: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971550" y="6148388"/>
            <a:ext cx="180022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表单字体设置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cs typeface="Arial" charset="0"/>
              </a:rPr>
              <a:t>表单管理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cs typeface="Arial" charset="0"/>
              </a:rPr>
              <a:t>——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cs typeface="Arial" charset="0"/>
              </a:rPr>
              <a:t>表单设计器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692150"/>
            <a:ext cx="2736850" cy="25781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3588" y="620713"/>
            <a:ext cx="2951162" cy="26638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3644900"/>
            <a:ext cx="2771775" cy="25209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573463"/>
            <a:ext cx="3024188" cy="26638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55650" y="3213100"/>
            <a:ext cx="180022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业务术语描述表单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219700" y="3213100"/>
            <a:ext cx="180022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表单格式设置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435600" y="6148388"/>
            <a:ext cx="180022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表单段落格式设置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971550" y="6148388"/>
            <a:ext cx="180022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表单字体设置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cs typeface="Arial" charset="0"/>
              </a:rPr>
              <a:t>表单管理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——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cs typeface="Arial" charset="0"/>
              </a:rPr>
              <a:t>部署和展现</a:t>
            </a:r>
            <a:b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cs typeface="Arial" charset="0"/>
              </a:rPr>
            </a:b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55650" y="3213100"/>
            <a:ext cx="180022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丰富的表单域选项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219700" y="3213100"/>
            <a:ext cx="180022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方便的表单部署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35600" y="6148388"/>
            <a:ext cx="180022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表单统计展现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71550" y="6148388"/>
            <a:ext cx="180022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表单和流程绑定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692150"/>
            <a:ext cx="2665412" cy="26003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7538" y="692150"/>
            <a:ext cx="3457575" cy="24018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3573463"/>
            <a:ext cx="3457575" cy="25193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750" y="3573463"/>
            <a:ext cx="2952750" cy="25923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7" name="AutoShape 5"/>
          <p:cNvSpPr>
            <a:spLocks noChangeArrowheads="1"/>
          </p:cNvSpPr>
          <p:nvPr/>
        </p:nvSpPr>
        <p:spPr bwMode="auto">
          <a:xfrm>
            <a:off x="1214414" y="2643182"/>
            <a:ext cx="6840537" cy="457200"/>
          </a:xfrm>
          <a:prstGeom prst="flowChartAlternateProcess">
            <a:avLst/>
          </a:prstGeom>
          <a:gradFill rotWithShape="1">
            <a:gsLst>
              <a:gs pos="0">
                <a:srgbClr val="3366FF">
                  <a:gamma/>
                  <a:tint val="19216"/>
                  <a:invGamma/>
                </a:srgbClr>
              </a:gs>
              <a:gs pos="100000">
                <a:srgbClr val="3366FF"/>
              </a:gs>
            </a:gsLst>
            <a:lin ang="0" scaled="1"/>
          </a:gra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993300"/>
              </a:buClr>
              <a:buSzPct val="80000"/>
              <a:buFont typeface="Wingdings" pitchFamily="2" charset="2"/>
              <a:buChar char="q"/>
            </a:pPr>
            <a:r>
              <a:rPr lang="zh-CN" altLang="en-US" sz="2000" b="1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企业系统整合</a:t>
            </a:r>
            <a:endParaRPr lang="zh-CN" altLang="en-US" sz="2000" b="1" dirty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231880" name="AutoShape 8"/>
          <p:cNvSpPr>
            <a:spLocks noChangeArrowheads="1"/>
          </p:cNvSpPr>
          <p:nvPr/>
        </p:nvSpPr>
        <p:spPr bwMode="auto">
          <a:xfrm>
            <a:off x="1214414" y="3328990"/>
            <a:ext cx="6840537" cy="457200"/>
          </a:xfrm>
          <a:prstGeom prst="flowChartAlternateProcess">
            <a:avLst/>
          </a:prstGeom>
          <a:gradFill rotWithShape="1">
            <a:gsLst>
              <a:gs pos="0">
                <a:srgbClr val="3366FF">
                  <a:gamma/>
                  <a:tint val="19216"/>
                  <a:invGamma/>
                </a:srgbClr>
              </a:gs>
              <a:gs pos="100000">
                <a:srgbClr val="3366FF"/>
              </a:gs>
            </a:gsLst>
            <a:lin ang="0" scaled="1"/>
          </a:gra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993300"/>
              </a:buClr>
              <a:buSzPct val="80000"/>
              <a:buFont typeface="Wingdings" pitchFamily="2" charset="2"/>
              <a:buChar char="q"/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Mocha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整合解决方案</a:t>
            </a:r>
            <a:endParaRPr lang="zh-CN" altLang="en-US" sz="2000" b="1" dirty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企业系统整合</a:t>
            </a:r>
            <a:endParaRPr lang="en-US" altLang="zh-CN" sz="3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整合的层面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展现层：</a:t>
            </a:r>
            <a:r>
              <a:rPr lang="en-US" altLang="zh-CN" sz="2400" dirty="0" smtClean="0"/>
              <a:t>EIP</a:t>
            </a:r>
          </a:p>
          <a:p>
            <a:pPr lvl="1"/>
            <a:r>
              <a:rPr lang="zh-CN" altLang="en-US" sz="2400" dirty="0" smtClean="0"/>
              <a:t>应用层：</a:t>
            </a:r>
            <a:r>
              <a:rPr lang="en-US" altLang="zh-CN" sz="2400" dirty="0" smtClean="0"/>
              <a:t>BPM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ESB</a:t>
            </a:r>
          </a:p>
          <a:p>
            <a:pPr lvl="1"/>
            <a:r>
              <a:rPr lang="zh-CN" altLang="en-US" sz="2400" dirty="0" smtClean="0"/>
              <a:t>数据层：</a:t>
            </a:r>
            <a:r>
              <a:rPr lang="en-US" altLang="zh-CN" sz="2400" dirty="0" smtClean="0"/>
              <a:t>IEP</a:t>
            </a:r>
          </a:p>
          <a:p>
            <a:r>
              <a:rPr lang="zh-CN" altLang="en-US" sz="2800" dirty="0" smtClean="0"/>
              <a:t>整合的内容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人员，业务过程，业务功能，业务数据</a:t>
            </a:r>
            <a:endParaRPr lang="en-US" altLang="zh-CN" sz="2400" dirty="0" smtClean="0"/>
          </a:p>
          <a:p>
            <a:r>
              <a:rPr lang="zh-CN" altLang="en-US" sz="2800" dirty="0" smtClean="0"/>
              <a:t>整合的方式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点对点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基于业务流程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71604" y="2401195"/>
            <a:ext cx="18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企业系统整合的挑战</a:t>
            </a:r>
            <a:endParaRPr lang="zh-CN" altLang="en-US" dirty="0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684213" y="5805488"/>
            <a:ext cx="75596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 flipV="1">
            <a:off x="684213" y="1412875"/>
            <a:ext cx="0" cy="439261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451725" y="5876925"/>
            <a:ext cx="100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/>
              <a:t>组织结构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55588" y="1412875"/>
            <a:ext cx="42862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/>
              <a:t>业务系统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684213" y="1989138"/>
            <a:ext cx="6048375" cy="381635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2411413" y="2997200"/>
            <a:ext cx="360362" cy="719138"/>
          </a:xfrm>
          <a:prstGeom prst="flowChartMagneticDisk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ERP</a:t>
            </a: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1476375" y="2781300"/>
            <a:ext cx="360363" cy="719138"/>
          </a:xfrm>
          <a:prstGeom prst="flowChartMagneticDisk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HR</a:t>
            </a: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1835150" y="4005263"/>
            <a:ext cx="360363" cy="719137"/>
          </a:xfrm>
          <a:prstGeom prst="flowChartMagneticDisk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CRM</a:t>
            </a: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1692275" y="1628775"/>
            <a:ext cx="360363" cy="719138"/>
          </a:xfrm>
          <a:prstGeom prst="flowChartMagneticDisk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OA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3276600" y="3141663"/>
            <a:ext cx="360363" cy="719137"/>
          </a:xfrm>
          <a:prstGeom prst="flowChartMagneticDisk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KM</a:t>
            </a:r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2700338" y="1700213"/>
            <a:ext cx="360362" cy="719137"/>
          </a:xfrm>
          <a:prstGeom prst="flowChartMagneticDisk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Portal</a:t>
            </a:r>
          </a:p>
        </p:txBody>
      </p:sp>
      <p:sp>
        <p:nvSpPr>
          <p:cNvPr id="15" name="AutoShape 19"/>
          <p:cNvSpPr>
            <a:spLocks noChangeArrowheads="1"/>
          </p:cNvSpPr>
          <p:nvPr/>
        </p:nvSpPr>
        <p:spPr bwMode="auto">
          <a:xfrm>
            <a:off x="900113" y="4221163"/>
            <a:ext cx="360362" cy="719137"/>
          </a:xfrm>
          <a:prstGeom prst="flowChartMagneticDisk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BOSS</a:t>
            </a: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3708400" y="1844675"/>
            <a:ext cx="360363" cy="719138"/>
          </a:xfrm>
          <a:prstGeom prst="flowChartMagneticDisk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BSM</a:t>
            </a:r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auto">
          <a:xfrm>
            <a:off x="4643438" y="1844675"/>
            <a:ext cx="360362" cy="719138"/>
          </a:xfrm>
          <a:prstGeom prst="flowChartMagneticDisk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…</a:t>
            </a:r>
          </a:p>
        </p:txBody>
      </p:sp>
      <p:pic>
        <p:nvPicPr>
          <p:cNvPr id="18" name="Picture 22" descr="images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4560888"/>
            <a:ext cx="1800225" cy="955675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19" name="Picture 23" descr="images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700" y="4525963"/>
            <a:ext cx="1873250" cy="981075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pic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2700338" y="4581525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/>
              <a:t>职能</a:t>
            </a: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5148263" y="4508500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/>
              <a:t>矩阵</a:t>
            </a:r>
          </a:p>
        </p:txBody>
      </p:sp>
      <p:pic>
        <p:nvPicPr>
          <p:cNvPr id="22" name="Picture 26" descr="imag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8400" y="2276475"/>
            <a:ext cx="3349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Freeform 28"/>
          <p:cNvSpPr>
            <a:spLocks/>
          </p:cNvSpPr>
          <p:nvPr/>
        </p:nvSpPr>
        <p:spPr bwMode="auto">
          <a:xfrm>
            <a:off x="587375" y="1881188"/>
            <a:ext cx="3217863" cy="2722562"/>
          </a:xfrm>
          <a:custGeom>
            <a:avLst/>
            <a:gdLst>
              <a:gd name="T0" fmla="*/ 1966 w 2027"/>
              <a:gd name="T1" fmla="*/ 204 h 1715"/>
              <a:gd name="T2" fmla="*/ 786 w 2027"/>
              <a:gd name="T3" fmla="*/ 159 h 1715"/>
              <a:gd name="T4" fmla="*/ 1285 w 2027"/>
              <a:gd name="T5" fmla="*/ 839 h 1715"/>
              <a:gd name="T6" fmla="*/ 650 w 2027"/>
              <a:gd name="T7" fmla="*/ 703 h 1715"/>
              <a:gd name="T8" fmla="*/ 922 w 2027"/>
              <a:gd name="T9" fmla="*/ 1429 h 1715"/>
              <a:gd name="T10" fmla="*/ 151 w 2027"/>
              <a:gd name="T11" fmla="*/ 1655 h 1715"/>
              <a:gd name="T12" fmla="*/ 1830 w 2027"/>
              <a:gd name="T13" fmla="*/ 1066 h 1715"/>
              <a:gd name="T14" fmla="*/ 1331 w 2027"/>
              <a:gd name="T15" fmla="*/ 159 h 1715"/>
              <a:gd name="T16" fmla="*/ 1376 w 2027"/>
              <a:gd name="T17" fmla="*/ 113 h 17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27"/>
              <a:gd name="T28" fmla="*/ 0 h 1715"/>
              <a:gd name="T29" fmla="*/ 2027 w 2027"/>
              <a:gd name="T30" fmla="*/ 1715 h 17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27" h="1715">
                <a:moveTo>
                  <a:pt x="1966" y="204"/>
                </a:moveTo>
                <a:cubicBezTo>
                  <a:pt x="1432" y="128"/>
                  <a:pt x="899" y="53"/>
                  <a:pt x="786" y="159"/>
                </a:cubicBezTo>
                <a:cubicBezTo>
                  <a:pt x="673" y="265"/>
                  <a:pt x="1308" y="748"/>
                  <a:pt x="1285" y="839"/>
                </a:cubicBezTo>
                <a:cubicBezTo>
                  <a:pt x="1262" y="930"/>
                  <a:pt x="710" y="605"/>
                  <a:pt x="650" y="703"/>
                </a:cubicBezTo>
                <a:cubicBezTo>
                  <a:pt x="590" y="801"/>
                  <a:pt x="1005" y="1270"/>
                  <a:pt x="922" y="1429"/>
                </a:cubicBezTo>
                <a:cubicBezTo>
                  <a:pt x="839" y="1588"/>
                  <a:pt x="0" y="1715"/>
                  <a:pt x="151" y="1655"/>
                </a:cubicBezTo>
                <a:cubicBezTo>
                  <a:pt x="302" y="1595"/>
                  <a:pt x="1633" y="1315"/>
                  <a:pt x="1830" y="1066"/>
                </a:cubicBezTo>
                <a:cubicBezTo>
                  <a:pt x="2027" y="817"/>
                  <a:pt x="1407" y="318"/>
                  <a:pt x="1331" y="159"/>
                </a:cubicBezTo>
                <a:cubicBezTo>
                  <a:pt x="1255" y="0"/>
                  <a:pt x="1315" y="56"/>
                  <a:pt x="1376" y="113"/>
                </a:cubicBezTo>
              </a:path>
            </a:pathLst>
          </a:custGeom>
          <a:noFill/>
          <a:ln w="22225">
            <a:solidFill>
              <a:srgbClr val="99CC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79 -0.03376 C -0.04965 -0.03376 -0.1967 -0.05757 -0.21892 -0.03538 C -0.24114 -0.01318 -0.14288 0.07907 -0.14913 0.09988 C -0.15538 0.12069 -0.24722 0.06358 -0.25694 0.08925 C -0.26666 0.11491 -0.19531 0.21988 -0.20781 0.2541 C -0.22031 0.28832 -0.35694 0.30867 -0.33159 0.29433 C -0.30625 0.28 -0.09253 0.2178 -0.05538 0.1674 C -0.0184 0.11699 -0.09861 0.02705 -0.10937 -0.00786 C -0.12013 -0.04278 -0.11909 -0.03769 -0.12048 -0.04208 C -0.12204 -0.04648 -0.11805 -0.03538 -0.11736 -0.03376 " pathEditMode="relative" rAng="0" ptsTypes="aaaaaaaaaa">
                                      <p:cBhvr>
                                        <p:cTn id="72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" y="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/>
      <p:bldP spid="21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传统的应用点对点集成方法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25231" y="316739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836613"/>
            <a:ext cx="856932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基于业务流程的整合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928670"/>
            <a:ext cx="3671887" cy="2490787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5" name="Picture 6" descr="b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4663" y="1936732"/>
            <a:ext cx="460375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924300" y="2225657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幼圆" pitchFamily="49" charset="-122"/>
              </a:rPr>
              <a:t>Mocha</a:t>
            </a:r>
            <a:r>
              <a:rPr lang="zh-CN" altLang="en-US" dirty="0" smtClean="0">
                <a:ea typeface="幼圆" pitchFamily="49" charset="-122"/>
              </a:rPr>
              <a:t>业务整合平台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692150"/>
            <a:ext cx="9144000" cy="5761038"/>
          </a:xfrm>
          <a:noFill/>
          <a:ln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1636" y="1348154"/>
            <a:ext cx="5500726" cy="21431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29520" y="785794"/>
            <a:ext cx="1571636" cy="4000528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844" y="2643182"/>
            <a:ext cx="1500198" cy="214314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2844" y="5000636"/>
            <a:ext cx="8858312" cy="43338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643174" y="4143380"/>
            <a:ext cx="865187" cy="500066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幼圆" pitchFamily="49" charset="-122"/>
              </a:rPr>
              <a:t>Mocha</a:t>
            </a:r>
            <a:r>
              <a:rPr lang="zh-CN" altLang="en-US" dirty="0" smtClean="0">
                <a:ea typeface="幼圆" pitchFamily="49" charset="-122"/>
              </a:rPr>
              <a:t>业务整合平台</a:t>
            </a:r>
            <a:endParaRPr lang="zh-CN" altLang="en-US" dirty="0"/>
          </a:p>
        </p:txBody>
      </p:sp>
      <p:graphicFrame>
        <p:nvGraphicFramePr>
          <p:cNvPr id="4" name="Object 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84213" y="2852738"/>
          <a:ext cx="1704975" cy="904875"/>
        </p:xfrm>
        <a:graphic>
          <a:graphicData uri="http://schemas.openxmlformats.org/presentationml/2006/ole">
            <p:oleObj spid="_x0000_s1026" name="Bitmap Image" r:id="rId3" imgW="1704762" imgH="905001" progId="PBrush">
              <p:embed/>
            </p:oleObj>
          </a:graphicData>
        </a:graphic>
      </p:graphicFrame>
      <p:pic>
        <p:nvPicPr>
          <p:cNvPr id="5" name="Picture 15" descr="200503221203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5600" y="2852738"/>
            <a:ext cx="1512888" cy="863600"/>
          </a:xfrm>
          <a:prstGeom prst="rect">
            <a:avLst/>
          </a:prstGeom>
          <a:noFill/>
          <a:ln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6" name="Picture 22" descr="secmod06_0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32138" y="2852738"/>
            <a:ext cx="1727200" cy="863600"/>
          </a:xfrm>
          <a:prstGeom prst="rect">
            <a:avLst/>
          </a:prstGeom>
          <a:noFill/>
          <a:ln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39750" y="3716338"/>
            <a:ext cx="165576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/>
              <a:t>表单定义</a:t>
            </a:r>
            <a:r>
              <a:rPr lang="en-US" altLang="zh-CN" sz="1400"/>
              <a:t>MFD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276600" y="3716338"/>
            <a:ext cx="165576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/>
              <a:t>流程定义</a:t>
            </a:r>
            <a:r>
              <a:rPr lang="en-US" altLang="zh-CN" sz="1400"/>
              <a:t>MPD</a:t>
            </a: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5364163" y="3716338"/>
            <a:ext cx="1655762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/>
              <a:t>工作流引擎</a:t>
            </a:r>
            <a:r>
              <a:rPr lang="en-US" altLang="zh-CN" sz="1400"/>
              <a:t>EWP</a:t>
            </a:r>
          </a:p>
        </p:txBody>
      </p:sp>
      <p:pic>
        <p:nvPicPr>
          <p:cNvPr id="10" name="Picture 26" descr="%E7%B5%84%E7%B9%94%E6%9E%B6%E6%A7%8B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32675" y="2852738"/>
            <a:ext cx="1531938" cy="863600"/>
          </a:xfrm>
          <a:prstGeom prst="rect">
            <a:avLst/>
          </a:prstGeom>
          <a:noFill/>
          <a:ln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7488238" y="3716338"/>
            <a:ext cx="1655762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/>
              <a:t>组织架构服务</a:t>
            </a:r>
            <a:r>
              <a:rPr lang="en-US" altLang="zh-CN" sz="1400"/>
              <a:t>EOS</a:t>
            </a:r>
          </a:p>
        </p:txBody>
      </p:sp>
      <p:pic>
        <p:nvPicPr>
          <p:cNvPr id="12" name="Picture 30" descr="ie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44800" y="4292600"/>
            <a:ext cx="6119813" cy="18653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13" name="Picture 32" descr="CJP2Catalo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9125" y="4221163"/>
            <a:ext cx="1865313" cy="19431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14" name="Text Box 33"/>
          <p:cNvSpPr txBox="1">
            <a:spLocks noChangeArrowheads="1"/>
          </p:cNvSpPr>
          <p:nvPr/>
        </p:nvSpPr>
        <p:spPr bwMode="auto">
          <a:xfrm>
            <a:off x="684213" y="6148388"/>
            <a:ext cx="1655762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/>
              <a:t>J2EE</a:t>
            </a:r>
            <a:r>
              <a:rPr lang="zh-CN" altLang="en-US" sz="1400"/>
              <a:t>构件平台</a:t>
            </a:r>
          </a:p>
        </p:txBody>
      </p:sp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3348038" y="6165850"/>
            <a:ext cx="360045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/>
              <a:t>信息交换平台</a:t>
            </a:r>
            <a:r>
              <a:rPr lang="en-US" altLang="zh-CN" sz="1400"/>
              <a:t>IEP</a:t>
            </a:r>
          </a:p>
        </p:txBody>
      </p:sp>
      <p:graphicFrame>
        <p:nvGraphicFramePr>
          <p:cNvPr id="16" name="Object 37"/>
          <p:cNvGraphicFramePr>
            <a:graphicFrameLocks noChangeAspect="1"/>
          </p:cNvGraphicFramePr>
          <p:nvPr/>
        </p:nvGraphicFramePr>
        <p:xfrm>
          <a:off x="1908175" y="917575"/>
          <a:ext cx="5399088" cy="1143000"/>
        </p:xfrm>
        <a:graphic>
          <a:graphicData uri="http://schemas.openxmlformats.org/presentationml/2006/ole">
            <p:oleObj spid="_x0000_s1027" name="Bitmap Image" r:id="rId9" imgW="5144218" imgH="1142857" progId="PBrush">
              <p:embed/>
            </p:oleObj>
          </a:graphicData>
        </a:graphic>
      </p:graphicFrame>
      <p:sp>
        <p:nvSpPr>
          <p:cNvPr id="17" name="Text Box 38"/>
          <p:cNvSpPr txBox="1">
            <a:spLocks noChangeArrowheads="1"/>
          </p:cNvSpPr>
          <p:nvPr/>
        </p:nvSpPr>
        <p:spPr bwMode="auto">
          <a:xfrm>
            <a:off x="3563938" y="2133600"/>
            <a:ext cx="201612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Mocha </a:t>
            </a:r>
            <a:r>
              <a:rPr lang="en-US" altLang="zh-CN" sz="1400" dirty="0" smtClean="0"/>
              <a:t>BPM</a:t>
            </a:r>
            <a:r>
              <a:rPr lang="zh-CN" altLang="en-US" sz="1400" dirty="0" smtClean="0"/>
              <a:t>整合组件</a:t>
            </a:r>
            <a:endParaRPr lang="zh-CN" altLang="en-US" sz="1400" dirty="0"/>
          </a:p>
        </p:txBody>
      </p:sp>
      <p:pic>
        <p:nvPicPr>
          <p:cNvPr id="18" name="Picture 40" descr="logo_top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46113" y="908050"/>
            <a:ext cx="1117600" cy="11525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19" name="Picture 4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380288" y="908050"/>
            <a:ext cx="1550987" cy="11525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20" name="Text Box 42"/>
          <p:cNvSpPr txBox="1">
            <a:spLocks noChangeArrowheads="1"/>
          </p:cNvSpPr>
          <p:nvPr/>
        </p:nvSpPr>
        <p:spPr bwMode="auto">
          <a:xfrm>
            <a:off x="468313" y="2060575"/>
            <a:ext cx="1655762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/>
              <a:t>BPM</a:t>
            </a:r>
            <a:r>
              <a:rPr lang="zh-CN" altLang="en-US" sz="1400"/>
              <a:t>系统管理</a:t>
            </a:r>
          </a:p>
        </p:txBody>
      </p:sp>
      <p:sp>
        <p:nvSpPr>
          <p:cNvPr id="21" name="Text Box 43"/>
          <p:cNvSpPr txBox="1">
            <a:spLocks noChangeArrowheads="1"/>
          </p:cNvSpPr>
          <p:nvPr/>
        </p:nvSpPr>
        <p:spPr bwMode="auto">
          <a:xfrm>
            <a:off x="7308850" y="2133600"/>
            <a:ext cx="165576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/>
              <a:t>PBM</a:t>
            </a:r>
            <a:r>
              <a:rPr lang="zh-CN" altLang="en-US" sz="1400"/>
              <a:t>业务展现</a:t>
            </a:r>
          </a:p>
        </p:txBody>
      </p:sp>
      <p:sp>
        <p:nvSpPr>
          <p:cNvPr id="22" name="Rectangle 44"/>
          <p:cNvSpPr>
            <a:spLocks noChangeArrowheads="1"/>
          </p:cNvSpPr>
          <p:nvPr/>
        </p:nvSpPr>
        <p:spPr bwMode="auto">
          <a:xfrm>
            <a:off x="323850" y="765175"/>
            <a:ext cx="8748713" cy="1727200"/>
          </a:xfrm>
          <a:prstGeom prst="rect">
            <a:avLst/>
          </a:prstGeom>
          <a:noFill/>
          <a:ln w="2540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45"/>
          <p:cNvSpPr>
            <a:spLocks noChangeArrowheads="1"/>
          </p:cNvSpPr>
          <p:nvPr/>
        </p:nvSpPr>
        <p:spPr bwMode="auto">
          <a:xfrm>
            <a:off x="323850" y="2781300"/>
            <a:ext cx="8748713" cy="1223963"/>
          </a:xfrm>
          <a:prstGeom prst="rect">
            <a:avLst/>
          </a:prstGeom>
          <a:noFill/>
          <a:ln w="2540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46"/>
          <p:cNvSpPr>
            <a:spLocks noChangeArrowheads="1"/>
          </p:cNvSpPr>
          <p:nvPr/>
        </p:nvSpPr>
        <p:spPr bwMode="auto">
          <a:xfrm>
            <a:off x="323850" y="4149725"/>
            <a:ext cx="8748713" cy="2303463"/>
          </a:xfrm>
          <a:prstGeom prst="rect">
            <a:avLst/>
          </a:prstGeom>
          <a:noFill/>
          <a:ln w="2540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Object 47"/>
          <p:cNvGraphicFramePr>
            <a:graphicFrameLocks noChangeAspect="1"/>
          </p:cNvGraphicFramePr>
          <p:nvPr/>
        </p:nvGraphicFramePr>
        <p:xfrm>
          <a:off x="4572000" y="908050"/>
          <a:ext cx="2447925" cy="454025"/>
        </p:xfrm>
        <a:graphic>
          <a:graphicData uri="http://schemas.openxmlformats.org/presentationml/2006/ole">
            <p:oleObj spid="_x0000_s1028" name="Bitmap Image" r:id="rId12" imgW="1590897" imgH="295238" progId="PBrush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cs typeface="Arial" charset="0"/>
              </a:rPr>
              <a:t>以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cs typeface="Arial" charset="0"/>
              </a:rPr>
              <a:t>BPM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cs typeface="Arial" charset="0"/>
              </a:rPr>
              <a:t>为核心业务流程整合</a:t>
            </a:r>
            <a:endParaRPr lang="zh-CN" altLang="en-US" dirty="0"/>
          </a:p>
        </p:txBody>
      </p:sp>
    </p:spTree>
    <p:controls>
      <p:control spid="31746" name="FOfficeDoc1" r:id="rId2" imgW="7236181" imgH="5830114"/>
    </p:controls>
  </p:cSld>
  <p:clrMapOvr>
    <a:masterClrMapping/>
  </p:clrMapOvr>
</p:sld>
</file>

<file path=ppt/theme/theme1.xml><?xml version="1.0" encoding="utf-8"?>
<a:theme xmlns:a="http://schemas.openxmlformats.org/drawingml/2006/main" name="cocecola">
  <a:themeElements>
    <a:clrScheme name="xin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幼圆" pitchFamily="49" charset="-122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幼圆" pitchFamily="49" charset="-122"/>
            <a:ea typeface="幼圆" pitchFamily="49" charset="-122"/>
          </a:defRPr>
        </a:defPPr>
      </a:lstStyle>
    </a:lnDef>
  </a:objectDefaults>
  <a:extraClrSchemeLst>
    <a:extraClrScheme>
      <a:clrScheme name="xin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n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n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n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n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n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n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cocecola</Template>
  <TotalTime>42</TotalTime>
  <Words>390</Words>
  <Application>Microsoft PowerPoint</Application>
  <PresentationFormat>全屏显示(4:3)</PresentationFormat>
  <Paragraphs>97</Paragraphs>
  <Slides>17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cocecola</vt:lpstr>
      <vt:lpstr>Bitmap Image</vt:lpstr>
      <vt:lpstr> </vt:lpstr>
      <vt:lpstr>幻灯片 2</vt:lpstr>
      <vt:lpstr>企业系统整合</vt:lpstr>
      <vt:lpstr>企业系统整合的挑战</vt:lpstr>
      <vt:lpstr>传统的应用点对点集成方法 </vt:lpstr>
      <vt:lpstr>基于业务流程的整合</vt:lpstr>
      <vt:lpstr>Mocha业务整合平台</vt:lpstr>
      <vt:lpstr>Mocha业务整合平台</vt:lpstr>
      <vt:lpstr>以BPM为核心业务流程整合</vt:lpstr>
      <vt:lpstr>BPM解决方案功能构成</vt:lpstr>
      <vt:lpstr>信息交换平台IEP</vt:lpstr>
      <vt:lpstr>IEP架构</vt:lpstr>
      <vt:lpstr>表单管理——表单生命周期 </vt:lpstr>
      <vt:lpstr>表单管理——表单设计器</vt:lpstr>
      <vt:lpstr>表单管理——表单设计器</vt:lpstr>
      <vt:lpstr>表单管理——表单设计器</vt:lpstr>
      <vt:lpstr>表单管理——部署和展现 </vt:lpstr>
    </vt:vector>
  </TitlesOfParts>
  <Company>MSPRC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Seaman(wanghaikuo@tsinghua.org.cn)</dc:creator>
  <cp:lastModifiedBy>Seaman(wanghaikuo@tsinghua.org.cn)</cp:lastModifiedBy>
  <cp:revision>41</cp:revision>
  <dcterms:created xsi:type="dcterms:W3CDTF">2007-01-29T12:43:45Z</dcterms:created>
  <dcterms:modified xsi:type="dcterms:W3CDTF">2007-01-29T13:45:45Z</dcterms:modified>
</cp:coreProperties>
</file>