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61" r:id="rId6"/>
    <p:sldId id="267" r:id="rId7"/>
    <p:sldId id="266" r:id="rId8"/>
    <p:sldId id="268" r:id="rId9"/>
    <p:sldId id="269" r:id="rId10"/>
    <p:sldId id="258" r:id="rId11"/>
    <p:sldId id="270" r:id="rId12"/>
    <p:sldId id="259" r:id="rId13"/>
    <p:sldId id="278" r:id="rId14"/>
    <p:sldId id="260" r:id="rId15"/>
    <p:sldId id="276" r:id="rId16"/>
    <p:sldId id="277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编译原理实验二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2320" y="593725"/>
            <a:ext cx="10515600" cy="975360"/>
          </a:xfrm>
        </p:spPr>
        <p:txBody>
          <a:bodyPr/>
          <a:p>
            <a:r>
              <a:rPr lang="en-US" altLang="zh-CN"/>
              <a:t>DStates</a:t>
            </a:r>
            <a:r>
              <a:rPr lang="zh-CN" altLang="en-US"/>
              <a:t>，</a:t>
            </a:r>
            <a:r>
              <a:rPr lang="en-US" altLang="zh-CN"/>
              <a:t>Dtran</a:t>
            </a:r>
            <a:r>
              <a:rPr lang="zh-CN" altLang="en-US"/>
              <a:t>表都</a:t>
            </a:r>
            <a:r>
              <a:rPr lang="zh-CN" altLang="en-US"/>
              <a:t>初始化为</a:t>
            </a:r>
            <a:r>
              <a:rPr lang="en-US" altLang="zh-CN"/>
              <a:t>-1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2651760" y="2005330"/>
          <a:ext cx="5708650" cy="43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68"/>
                <a:gridCol w="518968"/>
                <a:gridCol w="518969"/>
                <a:gridCol w="518968"/>
                <a:gridCol w="518968"/>
                <a:gridCol w="518968"/>
                <a:gridCol w="518968"/>
                <a:gridCol w="518795"/>
                <a:gridCol w="519142"/>
                <a:gridCol w="518968"/>
                <a:gridCol w="518968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8961120" y="2159000"/>
          <a:ext cx="2819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 flipH="1">
            <a:off x="4982845" y="6426200"/>
            <a:ext cx="123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DStates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06000" y="6426835"/>
            <a:ext cx="93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Dtran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2651760" y="1502410"/>
          <a:ext cx="5695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25"/>
                <a:gridCol w="518102"/>
                <a:gridCol w="517525"/>
                <a:gridCol w="518103"/>
                <a:gridCol w="517813"/>
                <a:gridCol w="517814"/>
                <a:gridCol w="517813"/>
                <a:gridCol w="517814"/>
                <a:gridCol w="517814"/>
                <a:gridCol w="517813"/>
                <a:gridCol w="5175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05205" y="1515110"/>
            <a:ext cx="152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AcceptStates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DFA到最小DFA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使用上一步记录下来的各个子集的二位数组和记录下来的状态表，对逐个状态进行比较，判断是否可以进行合并，从而进行最小化DFA。</a:t>
            </a:r>
            <a:endParaRPr lang="zh-CN" altLang="en-US"/>
          </a:p>
          <a:p>
            <a:r>
              <a:rPr lang="zh-CN" altLang="en-US"/>
              <a:t>数据结构：使用之前的</a:t>
            </a:r>
            <a:r>
              <a:rPr lang="en-US" altLang="zh-CN"/>
              <a:t>Dtran</a:t>
            </a:r>
            <a:r>
              <a:rPr lang="zh-CN" altLang="en-US"/>
              <a:t>表</a:t>
            </a:r>
            <a:endParaRPr lang="zh-CN" altLang="en-US"/>
          </a:p>
          <a:p>
            <a:r>
              <a:rPr lang="zh-CN" altLang="en-US"/>
              <a:t>算法：</a:t>
            </a:r>
            <a:endParaRPr lang="zh-CN" altLang="en-US"/>
          </a:p>
          <a:p>
            <a:r>
              <a:rPr lang="zh-CN" altLang="en-US"/>
              <a:t>比较表中每一行，相同行的我认为是可以合并。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838200" y="1825625"/>
          <a:ext cx="392049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30"/>
                <a:gridCol w="1306830"/>
                <a:gridCol w="13068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5323840" y="1825625"/>
          <a:ext cx="392049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30"/>
                <a:gridCol w="1306830"/>
                <a:gridCol w="13068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最小DFA生成词法分析程序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使用Switch-Case的形式生成词法分析程序。</a:t>
            </a:r>
            <a:endParaRPr lang="zh-CN" altLang="en-US"/>
          </a:p>
          <a:p>
            <a:r>
              <a:rPr lang="zh-CN" altLang="en-US"/>
              <a:t>方法：</a:t>
            </a:r>
            <a:endParaRPr lang="zh-CN" altLang="en-US"/>
          </a:p>
          <a:p>
            <a:r>
              <a:rPr lang="zh-CN" altLang="en-US"/>
              <a:t>先根据一个例子写一个词法分析程序，再找出每个正则表达式对应词法分析程序的不同，相同的硬编码，不同的在程序里输出。</a:t>
            </a:r>
            <a:endParaRPr lang="zh-CN" altLang="en-US"/>
          </a:p>
          <a:p>
            <a:r>
              <a:rPr lang="zh-CN" altLang="en-US"/>
              <a:t>那怎么不同呢？无非就是每个正则的非终结符号，和最小</a:t>
            </a:r>
            <a:r>
              <a:rPr lang="en-US" altLang="zh-CN"/>
              <a:t>DFA</a:t>
            </a:r>
            <a:r>
              <a:rPr lang="zh-CN" altLang="en-US"/>
              <a:t>不同，其他的都是一样的，因此只需要根据具体情况输出：用数组输出保存</a:t>
            </a:r>
            <a:r>
              <a:rPr lang="zh-CN" altLang="en-US">
                <a:sym typeface="+mn-ea"/>
              </a:rPr>
              <a:t>每个正则的非终结符号，最小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。在输出即可。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例如：</a:t>
            </a:r>
            <a:r>
              <a:rPr lang="en-US" altLang="zh-CN"/>
              <a:t>a(a|b)*</a:t>
            </a:r>
            <a:r>
              <a:rPr lang="zh-CN" altLang="en-US"/>
              <a:t>的词法程序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7090"/>
          </a:xfrm>
        </p:spPr>
        <p:txBody>
          <a:bodyPr>
            <a:normAutofit/>
          </a:bodyPr>
          <a:p>
            <a:r>
              <a:rPr lang="zh-CN" altLang="en-US"/>
              <a:t>char edge[]={ 'a' , 'b' }; </a:t>
            </a:r>
            <a:endParaRPr lang="zh-CN" altLang="en-US"/>
          </a:p>
          <a:p>
            <a:r>
              <a:rPr lang="zh-CN" altLang="en-US"/>
              <a:t>int DFA[2][2]={{1,-1},{1,1}}; </a:t>
            </a:r>
            <a:endParaRPr lang="zh-CN" altLang="en-US"/>
          </a:p>
          <a:p>
            <a:r>
              <a:rPr lang="zh-CN" altLang="en-US">
                <a:sym typeface="+mn-ea"/>
              </a:rPr>
              <a:t>之后再</a:t>
            </a:r>
            <a:r>
              <a:rPr lang="zh-CN" altLang="en-US">
                <a:sym typeface="+mn-ea"/>
              </a:rPr>
              <a:t>使用Switch-Case的形式生成词法分析程序。设置</a:t>
            </a:r>
            <a:r>
              <a:rPr lang="en-US" altLang="zh-CN">
                <a:sym typeface="+mn-ea"/>
              </a:rPr>
              <a:t>start=0</a:t>
            </a:r>
            <a:r>
              <a:rPr lang="zh-CN" altLang="en-US">
                <a:sym typeface="+mn-ea"/>
              </a:rPr>
              <a:t>，之后</a:t>
            </a:r>
            <a:r>
              <a:rPr lang="en-US" altLang="zh-CN">
                <a:sym typeface="+mn-ea"/>
              </a:rPr>
              <a:t>start</a:t>
            </a:r>
            <a:r>
              <a:rPr lang="zh-CN" altLang="en-US">
                <a:sym typeface="+mn-ea"/>
              </a:rPr>
              <a:t>等于转移到的新状态，如果等于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则不匹</a:t>
            </a:r>
            <a:r>
              <a:rPr lang="zh-CN" altLang="en-US">
                <a:sym typeface="+mn-ea"/>
              </a:rPr>
              <a:t>配。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3080385"/>
            <a:ext cx="10515600" cy="9690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6810" y="27305"/>
            <a:ext cx="7167435" cy="6804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正则表达式到NFA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先让用户输入或选择文件导入正则表达式</a:t>
            </a:r>
            <a:endParaRPr lang="zh-CN" altLang="en-US"/>
          </a:p>
          <a:p>
            <a:r>
              <a:rPr lang="zh-CN" altLang="en-US"/>
              <a:t>获取正则表达式后先判断是否含有禁止符号(即：~，本实验让~作为空)</a:t>
            </a:r>
            <a:endParaRPr lang="zh-CN" altLang="en-US"/>
          </a:p>
          <a:p>
            <a:r>
              <a:rPr lang="zh-CN" altLang="en-US"/>
              <a:t>将正则表达式中的连接运算显示使用“.”来表示</a:t>
            </a:r>
            <a:endParaRPr lang="zh-CN" altLang="en-US"/>
          </a:p>
          <a:p>
            <a:r>
              <a:rPr lang="zh-CN" altLang="en-US"/>
              <a:t>将正则表达式转为逆波兰表达式(即后缀表达式，使用双栈结构)</a:t>
            </a:r>
            <a:endParaRPr lang="zh-CN" altLang="en-US"/>
          </a:p>
          <a:p>
            <a:r>
              <a:rPr lang="zh-CN" altLang="en-US"/>
              <a:t>使用汤姆森构造法(Thompson Construction)，将正则表达式构造为NFA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例如输入：</a:t>
            </a:r>
            <a:r>
              <a:rPr lang="en-US" altLang="zh-CN">
                <a:sym typeface="+mn-ea"/>
              </a:rPr>
              <a:t>a(a|b)*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加入连接符号后变成：</a:t>
            </a:r>
            <a:r>
              <a:rPr lang="en-US" altLang="zh-CN"/>
              <a:t>a.(a|b)*</a:t>
            </a:r>
            <a:endParaRPr lang="en-US" altLang="zh-CN"/>
          </a:p>
          <a:p>
            <a:r>
              <a:rPr lang="zh-CN" altLang="en-US"/>
              <a:t>数据结构使用数组</a:t>
            </a:r>
            <a:endParaRPr lang="zh-CN" altLang="en-US"/>
          </a:p>
          <a:p>
            <a:r>
              <a:rPr lang="zh-CN" altLang="en-US"/>
              <a:t>算法：</a:t>
            </a:r>
            <a:endParaRPr lang="zh-CN" altLang="en-US"/>
          </a:p>
          <a:p>
            <a:r>
              <a:rPr lang="zh-CN" altLang="en-US"/>
              <a:t>如果当前符号不是：</a:t>
            </a:r>
            <a:r>
              <a:rPr lang="en-US" altLang="zh-CN"/>
              <a:t>!'(' &amp;&amp;  !'.' &amp;&amp; !'|'</a:t>
            </a:r>
            <a:r>
              <a:rPr lang="zh-CN" altLang="en-US"/>
              <a:t>或者  </a:t>
            </a:r>
            <a:r>
              <a:rPr lang="en-US" altLang="zh-CN"/>
              <a:t>==')'  || =='*' </a:t>
            </a:r>
            <a:r>
              <a:rPr lang="zh-CN" altLang="en-US"/>
              <a:t>，因为这表明</a:t>
            </a:r>
            <a:r>
              <a:rPr lang="zh-CN" altLang="en-US">
                <a:sym typeface="+mn-ea"/>
              </a:rPr>
              <a:t>当前符号</a:t>
            </a:r>
            <a:r>
              <a:rPr lang="zh-CN" altLang="en-US"/>
              <a:t>左边可能是一个终结符号或一个</a:t>
            </a:r>
            <a:r>
              <a:rPr lang="en-US" altLang="zh-CN"/>
              <a:t>” (</a:t>
            </a:r>
            <a:r>
              <a:rPr lang="zh-CN" altLang="en-US"/>
              <a:t>运算</a:t>
            </a:r>
            <a:r>
              <a:rPr lang="en-US" altLang="zh-CN"/>
              <a:t>) ”</a:t>
            </a:r>
            <a:r>
              <a:rPr lang="zh-CN" altLang="en-US"/>
              <a:t>，且后一个字符是终结符，则后面后移，加连接符：</a:t>
            </a:r>
            <a:r>
              <a:rPr lang="en-US" altLang="zh-CN"/>
              <a:t>“ . ”</a:t>
            </a:r>
            <a:endParaRPr lang="en-US" altLang="zh-CN"/>
          </a:p>
          <a:p>
            <a:r>
              <a:rPr lang="zh-CN" altLang="en-US"/>
              <a:t>否则</a:t>
            </a:r>
            <a:r>
              <a:rPr lang="en-US" altLang="zh-CN"/>
              <a:t>i++,</a:t>
            </a:r>
            <a:r>
              <a:rPr lang="zh-CN" altLang="en-US"/>
              <a:t>，直到正则结束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转为逆波兰表达式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a.(a|b)*-&gt;aab|*.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55" y="2049145"/>
            <a:ext cx="10515600" cy="4351338"/>
          </a:xfrm>
        </p:spPr>
        <p:txBody>
          <a:bodyPr>
            <a:normAutofit lnSpcReduction="20000"/>
          </a:bodyPr>
          <a:p>
            <a:r>
              <a:rPr lang="zh-CN" altLang="en-US"/>
              <a:t>数据结构：双栈，</a:t>
            </a:r>
            <a:r>
              <a:rPr lang="en-US" altLang="zh-CN"/>
              <a:t>s1</a:t>
            </a:r>
            <a:r>
              <a:rPr lang="zh-CN" altLang="en-US"/>
              <a:t>是运算符栈，</a:t>
            </a:r>
            <a:r>
              <a:rPr lang="en-US" altLang="zh-CN"/>
              <a:t>s2</a:t>
            </a:r>
            <a:r>
              <a:rPr lang="zh-CN" altLang="en-US"/>
              <a:t>是表达式栈</a:t>
            </a:r>
            <a:endParaRPr lang="zh-CN" altLang="en-US"/>
          </a:p>
          <a:p>
            <a:r>
              <a:rPr lang="zh-CN" altLang="en-US"/>
              <a:t>算法：从左至右扫描中缀表达式</a:t>
            </a:r>
            <a:endParaRPr lang="zh-CN" altLang="en-US"/>
          </a:p>
          <a:p>
            <a:r>
              <a:rPr lang="zh-CN" altLang="en-US"/>
              <a:t>遇到操作数时，将其压s2</a:t>
            </a:r>
            <a:endParaRPr lang="zh-CN" altLang="en-US"/>
          </a:p>
          <a:p>
            <a:r>
              <a:rPr lang="zh-CN" altLang="en-US"/>
              <a:t>遇到运算符时，比较其与s1栈顶运算符的优先级，</a:t>
            </a:r>
            <a:r>
              <a:rPr lang="zh-CN" altLang="en-US">
                <a:sym typeface="+mn-ea"/>
              </a:rPr>
              <a:t>若</a:t>
            </a:r>
            <a:r>
              <a:rPr lang="zh-CN" altLang="en-US"/>
              <a:t>s1为空，或栈顶运算符为左括号“(”，则直接将此运算符入栈；若优先级比栈顶运算符的高，也将运算符压入s1；否则，将s1栈顶的运算符弹出并压入到s2中，重复这一步。直到结束或入栈</a:t>
            </a:r>
            <a:endParaRPr lang="zh-CN" altLang="en-US"/>
          </a:p>
          <a:p>
            <a:r>
              <a:rPr lang="zh-CN" altLang="en-US"/>
              <a:t>遇到括号时：如果是左括号“(”，则直接压入s1；如果是右括号“)”，则依次弹出s1栈顶的运算符，并压入s2，直到遇到左括号为止，此时将这一对括号丢弃。重复上面三步，直到表达式结束</a:t>
            </a:r>
            <a:endParaRPr lang="zh-CN" altLang="en-US"/>
          </a:p>
          <a:p>
            <a:r>
              <a:rPr lang="zh-CN" altLang="en-US"/>
              <a:t>最后依次弹出</a:t>
            </a:r>
            <a:r>
              <a:rPr lang="en-US" altLang="zh-CN"/>
              <a:t>s1</a:t>
            </a:r>
            <a:r>
              <a:rPr lang="zh-CN" altLang="en-US"/>
              <a:t>的剩余元素入栈</a:t>
            </a:r>
            <a:r>
              <a:rPr lang="en-US" altLang="zh-CN"/>
              <a:t>s2</a:t>
            </a:r>
            <a:r>
              <a:rPr lang="zh-CN" altLang="en-US"/>
              <a:t>中。</a:t>
            </a:r>
            <a:r>
              <a:rPr lang="en-US" altLang="zh-CN"/>
              <a:t>s2</a:t>
            </a:r>
            <a:r>
              <a:rPr lang="zh-CN" altLang="en-US"/>
              <a:t>出栈的逆序即为结果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图示：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920"/>
          </a:xfrm>
        </p:spPr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0920" y="2230755"/>
            <a:ext cx="684530" cy="371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78890" y="2230755"/>
            <a:ext cx="684530" cy="3712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51280" y="4562475"/>
            <a:ext cx="539750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(</a:t>
            </a:r>
            <a:endParaRPr lang="en-US" altLang="zh-CN"/>
          </a:p>
          <a:p>
            <a:r>
              <a:rPr lang="en-US" altLang="zh-CN"/>
              <a:t>#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339975" y="4562475"/>
            <a:ext cx="566420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b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426845" y="5986145"/>
            <a:ext cx="38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419350" y="5986145"/>
            <a:ext cx="38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189220" y="2154555"/>
            <a:ext cx="684530" cy="371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87190" y="2154555"/>
            <a:ext cx="684530" cy="3712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59580" y="4486275"/>
            <a:ext cx="539750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*</a:t>
            </a:r>
            <a:endParaRPr lang="en-US" altLang="zh-CN"/>
          </a:p>
          <a:p>
            <a:r>
              <a:rPr lang="en-US" altLang="zh-CN"/>
              <a:t>#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248275" y="4486275"/>
            <a:ext cx="566420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b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335145" y="5909945"/>
            <a:ext cx="38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327650" y="5909945"/>
            <a:ext cx="38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s2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078480" y="3961765"/>
            <a:ext cx="102933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89910" y="355346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遇到：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554720" y="2129155"/>
            <a:ext cx="684530" cy="371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52690" y="2129155"/>
            <a:ext cx="684530" cy="3712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25080" y="4460875"/>
            <a:ext cx="539750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#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613775" y="4194175"/>
            <a:ext cx="566420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*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b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700645" y="5884545"/>
            <a:ext cx="38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8693150" y="5884545"/>
            <a:ext cx="38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s2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024880" y="3949065"/>
            <a:ext cx="1474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170930" y="3338830"/>
            <a:ext cx="1183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'.'</a:t>
            </a:r>
            <a:r>
              <a:rPr lang="zh-CN" altLang="en-US"/>
              <a:t>比</a:t>
            </a:r>
            <a:r>
              <a:rPr lang="en-US" altLang="zh-CN"/>
              <a:t>‘*’</a:t>
            </a:r>
            <a:r>
              <a:rPr lang="zh-CN" altLang="en-US"/>
              <a:t>优先级低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320530" y="3019425"/>
            <a:ext cx="526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表达式结束，清栈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27" name="直接箭头连接符 26"/>
          <p:cNvCxnSpPr>
            <a:stCxn id="18" idx="3"/>
          </p:cNvCxnSpPr>
          <p:nvPr/>
        </p:nvCxnSpPr>
        <p:spPr>
          <a:xfrm>
            <a:off x="9239250" y="3985260"/>
            <a:ext cx="60769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989820" y="2091055"/>
            <a:ext cx="684530" cy="371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048875" y="3917315"/>
            <a:ext cx="566420" cy="175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*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b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0128250" y="5846445"/>
            <a:ext cx="38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s2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构造NFA：</a:t>
            </a:r>
            <a:r>
              <a:rPr lang="en-US" altLang="zh-CN">
                <a:sym typeface="+mn-ea"/>
              </a:rPr>
              <a:t>aab|*.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数据结构：使用栈保存每次运算的头和尾节点，用邻接表存</a:t>
            </a:r>
            <a:r>
              <a:rPr lang="en-US" altLang="zh-CN"/>
              <a:t>NFA</a:t>
            </a:r>
            <a:endParaRPr lang="zh-CN" altLang="en-US"/>
          </a:p>
          <a:p>
            <a:r>
              <a:rPr lang="zh-CN" altLang="en-US"/>
              <a:t>算法：使用Thompson构造法</a:t>
            </a:r>
            <a:endParaRPr lang="zh-CN" altLang="en-US"/>
          </a:p>
          <a:p>
            <a:r>
              <a:rPr lang="zh-CN" altLang="en-US"/>
              <a:t>如果是连接运算：则从栈中弹出</a:t>
            </a:r>
            <a:r>
              <a:rPr lang="en-US" altLang="zh-CN"/>
              <a:t>4</a:t>
            </a:r>
            <a:r>
              <a:rPr lang="zh-CN" altLang="en-US"/>
              <a:t>个节点，</a:t>
            </a:r>
            <a:r>
              <a:rPr lang="zh-CN" altLang="en-US">
                <a:sym typeface="+mn-ea"/>
              </a:rPr>
              <a:t>在</a:t>
            </a:r>
            <a:r>
              <a:rPr lang="zh-CN" altLang="en-US"/>
              <a:t>邻接表</a:t>
            </a:r>
            <a:r>
              <a:rPr lang="zh-CN" altLang="en-US">
                <a:sym typeface="+mn-ea"/>
              </a:rPr>
              <a:t>相连</a:t>
            </a:r>
            <a:r>
              <a:rPr lang="zh-CN" altLang="en-US"/>
              <a:t>，然后，又将之前弹出的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节点入栈</a:t>
            </a:r>
            <a:endParaRPr lang="zh-CN" altLang="en-US"/>
          </a:p>
          <a:p>
            <a:r>
              <a:rPr lang="zh-CN" altLang="en-US">
                <a:sym typeface="+mn-ea"/>
              </a:rPr>
              <a:t>如果是或运算运算：则从栈中弹出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个节点，并新建两个节点存入邻接表并相连，然后，又将新的两个节点入栈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如果是或闭包运算：则从栈中弹出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个节点，并新建两个节点存入邻接表，之后相连，然后，又将新的两个节点入栈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否则在邻接表存入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个节点并相连，再直接入栈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重复，直到表达式结束。之后清栈，并在邻接表连接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图示：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1395" y="2145030"/>
            <a:ext cx="657860" cy="3949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84095" y="2157730"/>
            <a:ext cx="657860" cy="3949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06170" y="4315460"/>
            <a:ext cx="447675" cy="1753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  <a:p>
            <a:r>
              <a:rPr lang="en-US" altLang="zh-CN"/>
              <a:t>5</a:t>
            </a:r>
            <a:endParaRPr lang="en-US" altLang="zh-CN"/>
          </a:p>
          <a:p>
            <a:r>
              <a:rPr lang="en-US" altLang="zh-CN"/>
              <a:t>4</a:t>
            </a:r>
            <a:endParaRPr lang="en-US" altLang="zh-CN"/>
          </a:p>
          <a:p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388870" y="2157730"/>
            <a:ext cx="447675" cy="1753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4</a:t>
            </a:r>
            <a:endParaRPr lang="en-US" altLang="zh-CN"/>
          </a:p>
          <a:p>
            <a:r>
              <a:rPr lang="en-US" altLang="zh-CN"/>
              <a:t>5</a:t>
            </a:r>
            <a:endParaRPr lang="en-US" altLang="zh-CN"/>
          </a:p>
          <a:p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975610" y="23425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17875" y="22237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62655" y="21748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a,2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988310" y="28886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30575" y="27698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75355" y="27209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a,4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001010" y="34347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43275" y="33159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88055" y="32670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b,6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557395" y="2157730"/>
            <a:ext cx="657860" cy="3949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840095" y="2170430"/>
            <a:ext cx="657860" cy="3949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62170" y="4328160"/>
            <a:ext cx="447675" cy="1753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6</a:t>
            </a:r>
            <a:endParaRPr lang="en-US" altLang="zh-CN"/>
          </a:p>
          <a:p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944870" y="2170430"/>
            <a:ext cx="447675" cy="2861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3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</a:t>
            </a:r>
            <a:endParaRPr lang="en-US" altLang="zh-CN"/>
          </a:p>
          <a:p>
            <a:r>
              <a:rPr lang="en-US" altLang="zh-CN"/>
              <a:t>5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6</a:t>
            </a:r>
            <a:endParaRPr lang="en-US" altLang="zh-CN"/>
          </a:p>
          <a:p>
            <a:r>
              <a:rPr lang="en-US" altLang="zh-CN"/>
              <a:t>7</a:t>
            </a:r>
            <a:endParaRPr lang="en-US" altLang="zh-CN"/>
          </a:p>
          <a:p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531610" y="23552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873875" y="22364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018655" y="21875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a,2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544310" y="29013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886575" y="27825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031355" y="27336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a,4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557010" y="37522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99275" y="36334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044055" y="35845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b,6</a:t>
            </a:r>
            <a:endParaRPr lang="en-US" altLang="zh-CN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531610" y="45396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73875" y="44208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018655" y="43719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~,3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7865110" y="45269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207375" y="44081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352155" y="43592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~,5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557010" y="33966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899275" y="32778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044055" y="32289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~,8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518910" y="42221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61175" y="41033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005955" y="40544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~,8</a:t>
            </a:r>
            <a:endParaRPr lang="en-US" altLang="zh-CN"/>
          </a:p>
        </p:txBody>
      </p:sp>
      <p:sp>
        <p:nvSpPr>
          <p:cNvPr id="43" name="内容占位符 2"/>
          <p:cNvSpPr>
            <a:spLocks noGrp="1"/>
          </p:cNvSpPr>
          <p:nvPr/>
        </p:nvSpPr>
        <p:spPr>
          <a:xfrm>
            <a:off x="838200" y="17551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56760" y="2150745"/>
            <a:ext cx="657860" cy="3949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840095" y="2099945"/>
            <a:ext cx="657860" cy="3949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662170" y="4257675"/>
            <a:ext cx="447675" cy="1753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8</a:t>
            </a:r>
            <a:endParaRPr lang="en-US" altLang="zh-CN"/>
          </a:p>
          <a:p>
            <a:r>
              <a:rPr lang="en-US" altLang="zh-CN"/>
              <a:t>7</a:t>
            </a:r>
            <a:endParaRPr lang="en-US" altLang="zh-CN"/>
          </a:p>
          <a:p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5944870" y="2099945"/>
            <a:ext cx="447675" cy="2861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3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</a:t>
            </a:r>
            <a:endParaRPr lang="en-US" altLang="zh-CN"/>
          </a:p>
          <a:p>
            <a:r>
              <a:rPr lang="en-US" altLang="zh-CN"/>
              <a:t>5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6</a:t>
            </a:r>
            <a:endParaRPr lang="en-US" altLang="zh-CN"/>
          </a:p>
          <a:p>
            <a:r>
              <a:rPr lang="en-US" altLang="zh-CN"/>
              <a:t>7</a:t>
            </a:r>
            <a:endParaRPr lang="en-US" altLang="zh-CN"/>
          </a:p>
          <a:p>
            <a:r>
              <a:rPr lang="en-US" altLang="zh-CN"/>
              <a:t>8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3" name="内容占位符 2"/>
          <p:cNvSpPr>
            <a:spLocks noGrp="1"/>
          </p:cNvSpPr>
          <p:nvPr/>
        </p:nvSpPr>
        <p:spPr>
          <a:xfrm>
            <a:off x="838200" y="17551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115310" y="23933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432175" y="22745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128010" y="29394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0275" y="28206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615055" y="27717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a,4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140710" y="37903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82975" y="36715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115310" y="45777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457575" y="44589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602355" y="44100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~,3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448810" y="45650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791075" y="44462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935855" y="43973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~,5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140710" y="34347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482975" y="33159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627755" y="32670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~,8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102610" y="42602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444875" y="41414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589655" y="40925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~,8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1141095" y="2201545"/>
            <a:ext cx="657860" cy="3949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245870" y="4892675"/>
            <a:ext cx="447675" cy="1198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  <a:p>
            <a:r>
              <a:rPr lang="en-US" altLang="zh-CN"/>
              <a:t>9</a:t>
            </a:r>
            <a:endParaRPr lang="en-US" altLang="zh-CN"/>
          </a:p>
          <a:p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72160" y="18059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61715" y="3247390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~,8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11095" y="2201545"/>
            <a:ext cx="657860" cy="3949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870" y="2201545"/>
            <a:ext cx="447675" cy="3692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3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</a:t>
            </a:r>
            <a:endParaRPr lang="en-US" altLang="zh-CN"/>
          </a:p>
          <a:p>
            <a:r>
              <a:rPr lang="en-US" altLang="zh-CN"/>
              <a:t>5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6</a:t>
            </a:r>
            <a:endParaRPr lang="en-US" altLang="zh-CN"/>
          </a:p>
          <a:p>
            <a:r>
              <a:rPr lang="en-US" altLang="zh-CN"/>
              <a:t>7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8</a:t>
            </a:r>
            <a:endParaRPr lang="en-US" altLang="zh-CN"/>
          </a:p>
          <a:p>
            <a:r>
              <a:rPr lang="en-US" altLang="zh-CN"/>
              <a:t>9</a:t>
            </a:r>
            <a:endParaRPr lang="en-US" altLang="zh-CN"/>
          </a:p>
          <a:p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102610" y="51619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44875" y="50431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89655" y="49942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~,7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436110" y="51492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78375" y="50304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23155" y="49815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~,10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102610" y="55048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44875" y="53860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89655" y="53371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~,10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436110" y="549211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778375" y="537337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23155" y="532447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~,7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561715" y="2261870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a,2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589655" y="3671570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b,6</a:t>
            </a:r>
            <a:endParaRPr lang="en-US" altLang="zh-CN"/>
          </a:p>
        </p:txBody>
      </p:sp>
      <p:sp>
        <p:nvSpPr>
          <p:cNvPr id="50" name="内容占位符 2"/>
          <p:cNvSpPr>
            <a:spLocks noGrp="1"/>
          </p:cNvSpPr>
          <p:nvPr/>
        </p:nvSpPr>
        <p:spPr>
          <a:xfrm>
            <a:off x="6000115" y="1562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8277225" y="220027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594090" y="208153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8289925" y="274637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632190" y="262763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776970" y="257873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a,4</a:t>
            </a:r>
            <a:endParaRPr lang="en-US" altLang="zh-CN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302625" y="359727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644890" y="347853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8277225" y="438467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619490" y="426593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764270" y="421703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~,3</a:t>
            </a:r>
            <a:endParaRPr lang="en-US" altLang="zh-CN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9610725" y="437197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952990" y="425323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0097770" y="420433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~,5</a:t>
            </a:r>
            <a:endParaRPr lang="en-US" altLang="zh-CN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8302625" y="324167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644890" y="312293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8789670" y="307403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~,8</a:t>
            </a:r>
            <a:endParaRPr lang="en-US" altLang="zh-CN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8264525" y="406717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606790" y="394843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751570" y="389953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~,8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6303010" y="2008505"/>
            <a:ext cx="657860" cy="3949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407785" y="5201920"/>
            <a:ext cx="447675" cy="645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2" name="内容占位符 2"/>
          <p:cNvSpPr>
            <a:spLocks noGrp="1"/>
          </p:cNvSpPr>
          <p:nvPr/>
        </p:nvSpPr>
        <p:spPr>
          <a:xfrm>
            <a:off x="5934075" y="16129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8723630" y="3054350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~,8</a:t>
            </a:r>
            <a:endParaRPr lang="en-US" altLang="zh-CN"/>
          </a:p>
        </p:txBody>
      </p:sp>
      <p:sp>
        <p:nvSpPr>
          <p:cNvPr id="74" name="矩形 73"/>
          <p:cNvSpPr/>
          <p:nvPr/>
        </p:nvSpPr>
        <p:spPr>
          <a:xfrm>
            <a:off x="7573010" y="2008505"/>
            <a:ext cx="657860" cy="3949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677785" y="2008505"/>
            <a:ext cx="447675" cy="3692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3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</a:t>
            </a:r>
            <a:endParaRPr lang="en-US" altLang="zh-CN"/>
          </a:p>
          <a:p>
            <a:r>
              <a:rPr lang="en-US" altLang="zh-CN"/>
              <a:t>5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6</a:t>
            </a:r>
            <a:endParaRPr lang="en-US" altLang="zh-CN"/>
          </a:p>
          <a:p>
            <a:r>
              <a:rPr lang="en-US" altLang="zh-CN"/>
              <a:t>7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8</a:t>
            </a:r>
            <a:endParaRPr lang="en-US" altLang="zh-CN"/>
          </a:p>
          <a:p>
            <a:r>
              <a:rPr lang="en-US" altLang="zh-CN"/>
              <a:t>9</a:t>
            </a:r>
            <a:endParaRPr lang="en-US" altLang="zh-CN"/>
          </a:p>
          <a:p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8264525" y="496887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606790" y="485013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8751570" y="480123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~,7</a:t>
            </a:r>
            <a:endParaRPr lang="en-US" altLang="zh-CN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9598025" y="495617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9940290" y="483743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10085070" y="478853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~,10</a:t>
            </a:r>
            <a:endParaRPr lang="en-US" altLang="zh-CN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8264525" y="531177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606790" y="519303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8751570" y="514413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~,10</a:t>
            </a:r>
            <a:endParaRPr lang="en-US" altLang="zh-CN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9598025" y="5299075"/>
            <a:ext cx="263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9940290" y="518033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0085070" y="513143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~,7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723630" y="2068830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a,2</a:t>
            </a:r>
            <a:endParaRPr lang="en-US" altLang="zh-CN"/>
          </a:p>
        </p:txBody>
      </p:sp>
      <p:sp>
        <p:nvSpPr>
          <p:cNvPr id="89" name="文本框 88"/>
          <p:cNvSpPr txBox="1"/>
          <p:nvPr/>
        </p:nvSpPr>
        <p:spPr>
          <a:xfrm>
            <a:off x="8751570" y="3478530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b,6</a:t>
            </a:r>
            <a:endParaRPr lang="en-US" altLang="zh-CN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8155305" y="2485390"/>
            <a:ext cx="153860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9772650" y="2381250"/>
            <a:ext cx="934720" cy="2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9917430" y="2332355"/>
            <a:ext cx="59245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~,9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NFA到DFA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将获取到的NFA使用子集构造法(Subset Construction)转为DFA</a:t>
            </a:r>
            <a:endParaRPr lang="zh-CN" altLang="en-US"/>
          </a:p>
          <a:p>
            <a:r>
              <a:rPr lang="zh-CN" altLang="en-US"/>
              <a:t>使用二维数组记录下闭包运算的各个子集(每个元素都是NFA对应的标号)，以便输入状态转移表。其次记录下各个节点的状态</a:t>
            </a:r>
            <a:endParaRPr lang="zh-CN" altLang="en-US"/>
          </a:p>
          <a:p>
            <a:r>
              <a:rPr lang="zh-CN" altLang="en-US"/>
              <a:t>数据结果使用二维数组</a:t>
            </a:r>
            <a:endParaRPr lang="zh-CN" altLang="en-US"/>
          </a:p>
          <a:p>
            <a:r>
              <a:rPr lang="zh-CN" altLang="en-US"/>
              <a:t>算法使用子集构造法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1817</Words>
  <Application>WPS 演示</Application>
  <PresentationFormat>宽屏</PresentationFormat>
  <Paragraphs>469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编译原理实验二</vt:lpstr>
      <vt:lpstr>正则表达式到NFA</vt:lpstr>
      <vt:lpstr>例如输入：a(a|b)*</vt:lpstr>
      <vt:lpstr>转为逆波兰表达式：a.(a|b)*-&gt;aab|*.</vt:lpstr>
      <vt:lpstr>图示：</vt:lpstr>
      <vt:lpstr>构造NFA：aab|*.</vt:lpstr>
      <vt:lpstr>图示：</vt:lpstr>
      <vt:lpstr>PowerPoint 演示文稿</vt:lpstr>
      <vt:lpstr>NFA到DFA</vt:lpstr>
      <vt:lpstr>PowerPoint 演示文稿</vt:lpstr>
      <vt:lpstr>DFA到最小DFA</vt:lpstr>
      <vt:lpstr>PowerPoint 演示文稿</vt:lpstr>
      <vt:lpstr>最小DFA生成词法分析程序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cmh</dc:creator>
  <cp:lastModifiedBy>cmh</cp:lastModifiedBy>
  <cp:revision>6</cp:revision>
  <dcterms:created xsi:type="dcterms:W3CDTF">2018-11-26T14:51:00Z</dcterms:created>
  <dcterms:modified xsi:type="dcterms:W3CDTF">2018-11-30T03:01:30Z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