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0" r:id="rId1"/>
    <p:sldMasterId id="2147484221" r:id="rId2"/>
    <p:sldMasterId id="2147484245" r:id="rId3"/>
    <p:sldMasterId id="2147484251" r:id="rId4"/>
    <p:sldMasterId id="2147484254" r:id="rId5"/>
    <p:sldMasterId id="2147484269" r:id="rId6"/>
    <p:sldMasterId id="2147484275" r:id="rId7"/>
    <p:sldMasterId id="2147484301" r:id="rId8"/>
  </p:sldMasterIdLst>
  <p:notesMasterIdLst>
    <p:notesMasterId r:id="rId25"/>
  </p:notesMasterIdLst>
  <p:handoutMasterIdLst>
    <p:handoutMasterId r:id="rId26"/>
  </p:handoutMasterIdLst>
  <p:sldIdLst>
    <p:sldId id="340" r:id="rId9"/>
    <p:sldId id="756" r:id="rId10"/>
    <p:sldId id="751" r:id="rId11"/>
    <p:sldId id="757" r:id="rId12"/>
    <p:sldId id="758" r:id="rId13"/>
    <p:sldId id="759" r:id="rId14"/>
    <p:sldId id="760" r:id="rId15"/>
    <p:sldId id="761" r:id="rId16"/>
    <p:sldId id="766" r:id="rId17"/>
    <p:sldId id="762" r:id="rId18"/>
    <p:sldId id="763" r:id="rId19"/>
    <p:sldId id="767" r:id="rId20"/>
    <p:sldId id="768" r:id="rId21"/>
    <p:sldId id="769" r:id="rId22"/>
    <p:sldId id="770" r:id="rId23"/>
    <p:sldId id="712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A50021"/>
    <a:srgbClr val="FF9966"/>
    <a:srgbClr val="CC0000"/>
    <a:srgbClr val="0066FF"/>
    <a:srgbClr val="0000FF"/>
    <a:srgbClr val="DCF2E3"/>
    <a:srgbClr val="DBF3F3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29" autoAdjust="0"/>
  </p:normalViewPr>
  <p:slideViewPr>
    <p:cSldViewPr>
      <p:cViewPr varScale="1">
        <p:scale>
          <a:sx n="87" d="100"/>
          <a:sy n="87" d="100"/>
        </p:scale>
        <p:origin x="696" y="58"/>
      </p:cViewPr>
      <p:guideLst>
        <p:guide orient="horz" pos="4319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50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247" cy="49657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7" y="1"/>
            <a:ext cx="2946246" cy="49657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C6996C9-C831-474E-A0C5-A077B4CEF9F5}" type="datetimeFigureOut">
              <a:rPr lang="ko-KR" altLang="en-US"/>
              <a:pPr>
                <a:defRPr/>
              </a:pPr>
              <a:t>2024-04-03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8469"/>
            <a:ext cx="2946247" cy="496571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7" y="9428469"/>
            <a:ext cx="2946246" cy="496571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25EFB96-0862-4EEA-B155-0CA6F29166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965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7" y="1"/>
            <a:ext cx="2946246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9" y="4715034"/>
            <a:ext cx="5439101" cy="446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469"/>
            <a:ext cx="2946247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7" y="9428469"/>
            <a:ext cx="294624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7CE6426-7242-40E0-BAC7-002DD395BE0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8779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0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161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493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88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521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7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86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2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78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85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15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55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55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31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29B5C2EF-4E03-4A76-A25D-ADCCEDC6B768}" type="slidenum">
              <a:rPr kumimoji="0" lang="en-US" altLang="ko-KR" sz="1400" b="1">
                <a:solidFill>
                  <a:schemeClr val="tx2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86D89-89A7-43B5-ADA4-8729434FED4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F4021-38A1-443C-BDE2-4F6A48D4224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5FAAA-9489-402A-BD99-E74BA904452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7B504-FD03-47DC-A643-8E86BBF83A9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E309-FB60-405F-866F-6FFBC567D6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16"/>
          <p:cNvSpPr/>
          <p:nvPr userDrawn="1"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F6D3B5C7-17DC-4722-A059-734314A680F6}" type="slidenum">
              <a:rPr kumimoji="0" lang="en-US" altLang="ko-KR" sz="1400" b="1">
                <a:solidFill>
                  <a:srgbClr val="1F497D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86538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86538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68E98AD-3A16-4538-B8F6-064DB0DB89F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28600"/>
            <a:ext cx="8534400" cy="624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86538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86538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1D7E1D2-0450-4716-8B93-4FF0771C7CB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CF9F3E55-639E-404B-8E5F-77130FFE1DA8}" type="slidenum">
              <a:rPr kumimoji="0" lang="en-US" altLang="ko-KR" sz="1400" b="1">
                <a:solidFill>
                  <a:srgbClr val="1F497D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8FFFAC42-9FA7-4843-AB5C-D4AD2797E4E6}" type="slidenum">
              <a:rPr kumimoji="0" lang="en-US" altLang="ko-KR" sz="1400" b="1">
                <a:solidFill>
                  <a:srgbClr val="1F497D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16"/>
          <p:cNvSpPr/>
          <p:nvPr userDrawn="1"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5C776DF9-191D-4C66-8C88-C18D3A5D7EC5}" type="slidenum">
              <a:rPr kumimoji="0" lang="en-US" altLang="ko-KR" sz="1400" b="1">
                <a:solidFill>
                  <a:srgbClr val="1F497D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86538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86538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3149087-0F97-4B38-868E-155CFB77C40B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28600"/>
            <a:ext cx="8534400" cy="6248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86538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86538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86538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AC56CF0-5F4C-455C-B263-2898A057FB7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municative logo"/>
          <p:cNvPicPr>
            <a:picLocks noChangeAspect="1" noChangeArrowheads="1"/>
          </p:cNvPicPr>
          <p:nvPr/>
        </p:nvPicPr>
        <p:blipFill>
          <a:blip r:embed="rId2" cstate="print"/>
          <a:srcRect l="71317" t="34869" r="14595" b="43018"/>
          <a:stretch>
            <a:fillRect/>
          </a:stretch>
        </p:blipFill>
        <p:spPr bwMode="auto">
          <a:xfrm>
            <a:off x="0" y="3370263"/>
            <a:ext cx="314325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2971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04062"/>
            <a:ext cx="9144000" cy="15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6"/>
            <a:ext cx="9144000" cy="85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9" y="1052736"/>
            <a:ext cx="8496944" cy="5208364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8367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36512" y="6610054"/>
            <a:ext cx="8352928" cy="365125"/>
          </a:xfrm>
        </p:spPr>
        <p:txBody>
          <a:bodyPr/>
          <a:lstStyle>
            <a:lvl1pPr algn="l">
              <a:defRPr sz="45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>
                <a:ea typeface="Verdana" pitchFamily="34" charset="0"/>
              </a:rPr>
              <a:t>Computer Graphics &amp; Computer Vision Laboratory, Division of Electronics and Electrical Engineering, </a:t>
            </a:r>
            <a:r>
              <a:rPr lang="en-US" altLang="ko-KR" dirty="0" err="1">
                <a:ea typeface="Verdana" pitchFamily="34" charset="0"/>
              </a:rPr>
              <a:t>Dongguk</a:t>
            </a:r>
            <a:r>
              <a:rPr lang="en-US" altLang="ko-KR" dirty="0">
                <a:ea typeface="Verdana" pitchFamily="34" charset="0"/>
              </a:rPr>
              <a:t> University, Seoul, Republic of Korea</a:t>
            </a:r>
            <a:endParaRPr lang="ko-KR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6322020"/>
            <a:ext cx="1119212" cy="34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726526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236538"/>
            <a:ext cx="7143800" cy="36828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071546"/>
            <a:ext cx="8382000" cy="53959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</p:spTree>
  </p:cSld>
  <p:clrMapOvr>
    <a:masterClrMapping/>
  </p:clrMapOvr>
  <p:transition>
    <p:pull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cover"/>
          <p:cNvPicPr>
            <a:picLocks noChangeAspect="1" noChangeArrowheads="1"/>
          </p:cNvPicPr>
          <p:nvPr userDrawn="1"/>
        </p:nvPicPr>
        <p:blipFill>
          <a:blip r:embed="rId2" cstate="print"/>
          <a:srcRect b="59392"/>
          <a:stretch>
            <a:fillRect/>
          </a:stretch>
        </p:blipFill>
        <p:spPr bwMode="auto">
          <a:xfrm>
            <a:off x="-9525" y="0"/>
            <a:ext cx="91535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동대_PPT_표지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7772400" cy="100806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429000"/>
            <a:ext cx="6400800" cy="576263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cover"/>
          <p:cNvPicPr>
            <a:picLocks noChangeAspect="1" noChangeArrowheads="1"/>
          </p:cNvPicPr>
          <p:nvPr userDrawn="1"/>
        </p:nvPicPr>
        <p:blipFill>
          <a:blip r:embed="rId2" cstate="print"/>
          <a:srcRect b="59392"/>
          <a:stretch>
            <a:fillRect/>
          </a:stretch>
        </p:blipFill>
        <p:spPr bwMode="auto">
          <a:xfrm>
            <a:off x="-9525" y="0"/>
            <a:ext cx="91535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26143B0A-9006-4FA3-AD5B-68BE577FDEC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E9C5F99E-07B6-4AB9-AE1D-06796B3EC5C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"/>
          <p:cNvPicPr>
            <a:picLocks noChangeAspect="1" noChangeArrowheads="1"/>
          </p:cNvPicPr>
          <p:nvPr userDrawn="1"/>
        </p:nvPicPr>
        <p:blipFill>
          <a:blip r:embed="rId2" cstate="print"/>
          <a:srcRect b="86852"/>
          <a:stretch>
            <a:fillRect/>
          </a:stretch>
        </p:blipFill>
        <p:spPr bwMode="auto">
          <a:xfrm>
            <a:off x="0" y="123825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16"/>
          <p:cNvSpPr/>
          <p:nvPr userDrawn="1"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D9C3CE11-225E-4C9F-9FD8-1A55F7634CB0}" type="slidenum">
              <a:rPr kumimoji="0" lang="en-US" altLang="ko-KR" sz="1400" b="1">
                <a:solidFill>
                  <a:srgbClr val="1F497D"/>
                </a:solidFill>
                <a:latin typeface="Arial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1F497D"/>
              </a:solidFill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762" y="214290"/>
            <a:ext cx="6615130" cy="50005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동대_PPT_표지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349500"/>
            <a:ext cx="7772400" cy="1008063"/>
          </a:xfrm>
        </p:spPr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429000"/>
            <a:ext cx="6400800" cy="57626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6" descr="cover"/>
          <p:cNvPicPr>
            <a:picLocks noChangeAspect="1" noChangeArrowheads="1"/>
          </p:cNvPicPr>
          <p:nvPr userDrawn="1"/>
        </p:nvPicPr>
        <p:blipFill>
          <a:blip r:embed="rId2" cstate="print"/>
          <a:srcRect b="59392"/>
          <a:stretch>
            <a:fillRect/>
          </a:stretch>
        </p:blipFill>
        <p:spPr bwMode="auto">
          <a:xfrm>
            <a:off x="-9525" y="0"/>
            <a:ext cx="915352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9C75-1A8D-4D1D-89E8-BD2FDAE833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DA61-7973-41A7-A206-AF935AD7EC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F0494-0E01-40C9-A8C4-AD1E6D1C095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F89F9-8323-4B70-86B3-9AFA8027360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0A8BB-C20C-441E-94F5-00A91FF9D0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70" r:id="rId3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동대_PPT_내지_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73E42ED-669B-470E-A8EC-45854DB0014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ransition>
    <p:wipe dir="d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-윤고딕14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  <a:cs typeface="-윤고딕14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  <a:cs typeface="-윤고딕14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  <a:cs typeface="-윤고딕14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  <a:cs typeface="-윤고딕14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-윤고딕120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  <a:cs typeface="-윤고딕120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-윤고딕120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  <a:cs typeface="-윤고딕120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  <a:cs typeface="-윤고딕120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S"/>
          <p:cNvPicPr>
            <a:picLocks noChangeAspect="1" noChangeArrowheads="1"/>
          </p:cNvPicPr>
          <p:nvPr/>
        </p:nvPicPr>
        <p:blipFill>
          <a:blip r:embed="rId14" cstate="print"/>
          <a:srcRect b="86852"/>
          <a:stretch>
            <a:fillRect/>
          </a:stretch>
        </p:blipFill>
        <p:spPr bwMode="auto">
          <a:xfrm>
            <a:off x="0" y="0"/>
            <a:ext cx="91440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34" name="Rectangle 2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1D528D"/>
              </a:solidFill>
            </a:endParaRP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8256588" y="6516688"/>
            <a:ext cx="754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  <a:defRPr/>
            </a:pPr>
            <a:fld id="{E3594669-058D-46E5-9080-D4CA4E546475}" type="slidenum">
              <a:rPr kumimoji="0" lang="en-US" altLang="ko-KR" sz="1400" b="1">
                <a:solidFill>
                  <a:srgbClr val="000000"/>
                </a:solidFill>
                <a:latin typeface="Arial" pitchFamily="34" charset="0"/>
              </a:rPr>
              <a:pPr algn="ctr" latinLnBrk="0">
                <a:spcBef>
                  <a:spcPct val="50000"/>
                </a:spcBef>
                <a:defRPr/>
              </a:pPr>
              <a:t>‹#›</a:t>
            </a:fld>
            <a:endParaRPr kumimoji="0" lang="en-US" altLang="ko-KR" sz="1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2875" y="236538"/>
            <a:ext cx="7143750" cy="36830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 eaLnBrk="0" hangingPunct="0">
              <a:defRPr/>
            </a:pPr>
            <a:endParaRPr lang="ko-KR" altLang="en-US" sz="2400" kern="0" dirty="0">
              <a:solidFill>
                <a:srgbClr val="404040"/>
              </a:solidFill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63" r:id="rId8"/>
    <p:sldLayoutId id="2147484345" r:id="rId9"/>
    <p:sldLayoutId id="2147484364" r:id="rId10"/>
    <p:sldLayoutId id="2147484365" r:id="rId11"/>
    <p:sldLayoutId id="2147484366" r:id="rId12"/>
  </p:sldLayoutIdLst>
  <p:transition>
    <p:pull dir="d"/>
  </p:transition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404040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Y울릉도M" pitchFamily="18" charset="-127"/>
          <a:ea typeface="HY울릉도M" pitchFamily="18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kumimoji="1"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</p:sldLayoutIdLst>
  <p:transition>
    <p:wipe dir="d"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ctrTitle"/>
          </p:nvPr>
        </p:nvSpPr>
        <p:spPr>
          <a:xfrm>
            <a:off x="323528" y="2636912"/>
            <a:ext cx="8640960" cy="14700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altLang="en-US" sz="24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Leveraging Deep Learning for Product </a:t>
            </a:r>
            <a:r>
              <a:rPr kumimoji="0" lang="en-US" altLang="en-US" sz="2400" b="1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Similarit</a:t>
            </a:r>
            <a:r>
              <a:rPr kumimoji="0" lang="en-US" altLang="en-US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 Analysis</a:t>
            </a:r>
            <a:r>
              <a:rPr kumimoji="0" lang="en-US" alt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</a:br>
            <a:endParaRPr kumimoji="0" lang="ko-KR" altLang="en-US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EA029-EA39-4661-B0EA-1BF5ECD81074}"/>
              </a:ext>
            </a:extLst>
          </p:cNvPr>
          <p:cNvSpPr txBox="1"/>
          <p:nvPr/>
        </p:nvSpPr>
        <p:spPr>
          <a:xfrm>
            <a:off x="618509" y="754617"/>
            <a:ext cx="71287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a typeface="서울한강체 B" panose="02020603020101020101" pitchFamily="18" charset="-127"/>
                <a:cs typeface="Arial Unicode MS" panose="020B0604020202020204" pitchFamily="50" charset="-127"/>
              </a:rPr>
              <a:t>Dongguk University</a:t>
            </a:r>
          </a:p>
          <a:p>
            <a:pPr algn="ctr"/>
            <a:endParaRPr lang="en-CA" sz="100" b="1" dirty="0">
              <a:solidFill>
                <a:srgbClr val="002060"/>
              </a:solidFill>
              <a:ea typeface="서울한강체 B" panose="02020603020101020101" pitchFamily="18" charset="-127"/>
              <a:cs typeface="Arial Unicode MS" panose="020B0604020202020204" pitchFamily="50" charset="-127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ea typeface="서울한강체 B" panose="02020603020101020101" pitchFamily="18" charset="-127"/>
                <a:cs typeface="Arial Unicode MS" panose="020B0604020202020204" pitchFamily="50" charset="-127"/>
              </a:rPr>
              <a:t>Division of Electronics and Electrical </a:t>
            </a:r>
            <a:r>
              <a:rPr lang="en-US" b="1" dirty="0" smtClean="0">
                <a:solidFill>
                  <a:srgbClr val="002060"/>
                </a:solidFill>
                <a:ea typeface="서울한강체 B" panose="02020603020101020101" pitchFamily="18" charset="-127"/>
                <a:cs typeface="Arial Unicode MS" panose="020B0604020202020204" pitchFamily="50" charset="-127"/>
              </a:rPr>
              <a:t>Engineering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ea typeface="서울한강체 B" panose="02020603020101020101" pitchFamily="18" charset="-127"/>
                <a:cs typeface="Arial Unicode MS" panose="020B0604020202020204" pitchFamily="50" charset="-127"/>
              </a:rPr>
              <a:t>Network Intelligence Lab</a:t>
            </a:r>
            <a:r>
              <a:rPr lang="en-US" sz="2400" b="1" dirty="0" smtClean="0">
                <a:solidFill>
                  <a:srgbClr val="002060"/>
                </a:solidFill>
                <a:ea typeface="서울한강체 B" panose="02020603020101020101" pitchFamily="18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EDF928-0563-6732-310F-4407F393A385}"/>
              </a:ext>
            </a:extLst>
          </p:cNvPr>
          <p:cNvSpPr>
            <a:spLocks/>
          </p:cNvSpPr>
          <p:nvPr/>
        </p:nvSpPr>
        <p:spPr bwMode="auto">
          <a:xfrm>
            <a:off x="395536" y="3762107"/>
            <a:ext cx="864096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AU" altLang="en-US" sz="16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Masoumeh </a:t>
            </a:r>
            <a:r>
              <a:rPr kumimoji="0" lang="en-AU" altLang="en-US" sz="1600" b="1" dirty="0" err="1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Mohammadi</a:t>
            </a:r>
            <a:r>
              <a:rPr kumimoji="0" lang="en-AU" altLang="en-US" sz="16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AU" altLang="en-US" sz="1600" b="1" dirty="0" err="1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Doghozloo</a:t>
            </a:r>
            <a:endParaRPr kumimoji="0" lang="en-AU" altLang="en-US" sz="1600" b="1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32048" y="552930"/>
            <a:ext cx="6112241" cy="5534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Calculating Similarity between Products</a:t>
            </a:r>
          </a:p>
        </p:txBody>
      </p:sp>
      <p:sp>
        <p:nvSpPr>
          <p:cNvPr id="11" name="Oval 10"/>
          <p:cNvSpPr/>
          <p:nvPr/>
        </p:nvSpPr>
        <p:spPr>
          <a:xfrm>
            <a:off x="216024" y="623140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881728"/>
            <a:ext cx="1080120" cy="144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2316265"/>
            <a:ext cx="108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1995</a:t>
            </a:r>
            <a:endParaRPr 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6014" y="132144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sample_image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8" y="3626821"/>
            <a:ext cx="8921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Compute the similarity between products based on their </a:t>
            </a:r>
            <a:r>
              <a:rPr lang="en-US" sz="1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Utilize similarity metrics like linear kernel to measure the similarity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between </a:t>
            </a:r>
            <a:r>
              <a:rPr lang="en-US" sz="16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0501" y="4145454"/>
            <a:ext cx="8293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linear_kernel:The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linear kernel computes the dot product between the vectors, which is a measure of their similarity.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66" y="1302627"/>
            <a:ext cx="3825572" cy="647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46" y="1987181"/>
            <a:ext cx="5845047" cy="16384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34" y="4887236"/>
            <a:ext cx="564690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23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363823"/>
            <a:ext cx="6115478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Normalization of Similarity Scores</a:t>
            </a:r>
          </a:p>
        </p:txBody>
      </p:sp>
      <p:sp>
        <p:nvSpPr>
          <p:cNvPr id="12" name="Oval 11"/>
          <p:cNvSpPr/>
          <p:nvPr/>
        </p:nvSpPr>
        <p:spPr>
          <a:xfrm>
            <a:off x="251520" y="451507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536" y="846372"/>
            <a:ext cx="964907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Normalize the similarity scores to ensure that they are on a consistent scale,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typically</a:t>
            </a:r>
          </a:p>
          <a:p>
            <a:pPr lvl="1"/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between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 and 1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Normalization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helps in comparing similarity scores across different pairs of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products.</a:t>
            </a:r>
          </a:p>
          <a:p>
            <a:pPr lvl="1"/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0" y="2501550"/>
            <a:ext cx="5273497" cy="11812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2" r="8164" b="26"/>
          <a:stretch/>
        </p:blipFill>
        <p:spPr>
          <a:xfrm>
            <a:off x="364847" y="3682752"/>
            <a:ext cx="531885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31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5343" y="212475"/>
            <a:ext cx="6115478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Generating Recommendations</a:t>
            </a:r>
          </a:p>
        </p:txBody>
      </p:sp>
      <p:sp>
        <p:nvSpPr>
          <p:cNvPr id="18" name="Oval 17"/>
          <p:cNvSpPr/>
          <p:nvPr/>
        </p:nvSpPr>
        <p:spPr>
          <a:xfrm>
            <a:off x="137280" y="285879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2" y="2200552"/>
            <a:ext cx="5997460" cy="37417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3304" y="1220559"/>
            <a:ext cx="8576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Identify the most similar products based on the normalized similarity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Define a function to get recommendations for a given input image by selecting the top similar products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30218851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615"/>
          <a:stretch/>
        </p:blipFill>
        <p:spPr>
          <a:xfrm>
            <a:off x="375260" y="1847726"/>
            <a:ext cx="6523285" cy="22685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0" y="4144187"/>
            <a:ext cx="7355922" cy="17782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5343" y="5874537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[(290, </a:t>
            </a:r>
            <a:r>
              <a:rPr lang="en-US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1.0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(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219, </a:t>
            </a:r>
            <a:r>
              <a:rPr lang="en-US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0.973908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(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127, </a:t>
            </a:r>
            <a:r>
              <a:rPr lang="en-US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0.93346256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 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(14, </a:t>
            </a:r>
            <a:r>
              <a:rPr lang="en-US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0.9332883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), (10, </a:t>
            </a:r>
            <a:r>
              <a:rPr lang="en-US" sz="1600" b="1" dirty="0">
                <a:solidFill>
                  <a:srgbClr val="00B05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0.9207467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)]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449" y="1226170"/>
            <a:ext cx="7715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Visualize the recommended products using </a:t>
            </a:r>
            <a:r>
              <a:rPr lang="en-US" sz="1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matplotlib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to provide users with a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visual representation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the recommendations.</a:t>
            </a:r>
            <a:endParaRPr 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260" y="469549"/>
            <a:ext cx="6097671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Visualization of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Recommendations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4313" y="541188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792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95536" y="14847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project leverages deep learning techniques, particularly the VGG16 model, to process images of clothing items.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Unlike traditional recommendation systems that rely on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user</a:t>
            </a:r>
          </a:p>
          <a:p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purchase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history,</a:t>
            </a:r>
          </a:p>
        </p:txBody>
      </p:sp>
      <p:sp>
        <p:nvSpPr>
          <p:cNvPr id="15" name="Oval 14"/>
          <p:cNvSpPr/>
          <p:nvPr/>
        </p:nvSpPr>
        <p:spPr>
          <a:xfrm>
            <a:off x="277670" y="1628800"/>
            <a:ext cx="144016" cy="132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7670" y="2873018"/>
            <a:ext cx="144016" cy="132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제목 4"/>
          <p:cNvSpPr txBox="1">
            <a:spLocks/>
          </p:cNvSpPr>
          <p:nvPr/>
        </p:nvSpPr>
        <p:spPr bwMode="auto">
          <a:xfrm>
            <a:off x="214313" y="518884"/>
            <a:ext cx="6615130" cy="50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Discussion and </a:t>
            </a:r>
            <a:r>
              <a:rPr kumimoji="0"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Conclusions</a:t>
            </a:r>
            <a:endParaRPr kumimoji="0"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426" y="288140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With image processing techniques, we can extract features from products and then identify similar products by comparing these features. This allows us to provide visually </a:t>
            </a:r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appealing</a:t>
            </a:r>
          </a:p>
          <a:p>
            <a:r>
              <a:rPr lang="en-US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recommendations 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 users.</a:t>
            </a:r>
            <a:endParaRPr 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426" y="4305177"/>
            <a:ext cx="8195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Utilize other feature extraction machine learning models, such as Transformers, </a:t>
            </a:r>
            <a:r>
              <a:rPr lang="en-US" sz="1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ResNet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and </a:t>
            </a:r>
            <a:r>
              <a:rPr lang="en-US" sz="16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MobileNet</a:t>
            </a:r>
            <a:r>
              <a:rPr lang="en-US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then compare the results to evaluate their performance.</a:t>
            </a:r>
          </a:p>
        </p:txBody>
      </p:sp>
      <p:sp>
        <p:nvSpPr>
          <p:cNvPr id="20" name="Oval 19"/>
          <p:cNvSpPr/>
          <p:nvPr/>
        </p:nvSpPr>
        <p:spPr>
          <a:xfrm>
            <a:off x="341591" y="4361869"/>
            <a:ext cx="144016" cy="132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788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" name="제목 4"/>
          <p:cNvSpPr txBox="1">
            <a:spLocks/>
          </p:cNvSpPr>
          <p:nvPr/>
        </p:nvSpPr>
        <p:spPr bwMode="auto">
          <a:xfrm>
            <a:off x="214313" y="518884"/>
            <a:ext cx="6615130" cy="50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Future project:</a:t>
            </a:r>
            <a:endParaRPr kumimoji="0" lang="ko-KR" alt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770448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99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ea typeface="Verdana" pitchFamily="34" charset="0"/>
              </a:rPr>
              <a:t>Computer Graphics &amp; Computer Vision Laboratory, Division of Electronics and Electrical Engineering, Dongguk University, Seoul, Republic of Korea</a:t>
            </a:r>
            <a:endParaRPr lang="ko-KR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405" y="857250"/>
            <a:ext cx="4128752" cy="818309"/>
          </a:xfrm>
        </p:spPr>
        <p:txBody>
          <a:bodyPr>
            <a:noAutofit/>
          </a:bodyPr>
          <a:lstStyle/>
          <a:p>
            <a:r>
              <a:rPr lang="en-US" sz="4950" dirty="0">
                <a:solidFill>
                  <a:srgbClr val="002060"/>
                </a:solidFill>
              </a:rPr>
              <a:t>Thank you!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231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8119" y="1266404"/>
            <a:ext cx="416755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950" b="1" dirty="0">
                <a:solidFill>
                  <a:schemeClr val="accent6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9012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07504" y="614517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Problem 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Statement: identifying the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most similar products.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44102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568" y="48498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568" y="1164883"/>
            <a:ext cx="6097671" cy="581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Exploratory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4568" y="1813987"/>
            <a:ext cx="6097672" cy="5780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Preprocessing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6763" y="2539728"/>
            <a:ext cx="6115477" cy="571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Building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Deep Learning Model for Image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6762" y="3248213"/>
            <a:ext cx="6115477" cy="55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Computing </a:t>
            </a:r>
            <a:r>
              <a:rPr lang="en-US" b="1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 Images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9998" y="3925139"/>
            <a:ext cx="6112241" cy="5534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Calculating Similarity between Products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6761" y="4537810"/>
            <a:ext cx="6115478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Normalization of Similarity Scores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6761" y="5179499"/>
            <a:ext cx="6115478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Generating Recommendations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4568" y="5840156"/>
            <a:ext cx="6097671" cy="5519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Visualization of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Recommendations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5868144" y="1532191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5879164" y="2220550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5868144" y="3085817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5879164" y="3750982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5868144" y="4395281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879164" y="5019116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5879164" y="5668157"/>
            <a:ext cx="484632" cy="38402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8544" y="1259234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418544" y="1903718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0737" y="2652503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1113" y="3327635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66305" y="4004369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98475" y="4638540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8698" y="5252903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8475" y="5945210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8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394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4313" y="620688"/>
            <a:ext cx="5904654" cy="581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Exploratory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814" y="707796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214313" y="1358950"/>
            <a:ext cx="8567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Explore the dataset to understand its structure, characteristics, and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Visualize sample images from the dataset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00753"/>
            <a:ext cx="4709568" cy="18518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62" y="4303655"/>
            <a:ext cx="7605928" cy="9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25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4313" y="620688"/>
            <a:ext cx="5904654" cy="581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Exploratory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74737"/>
          <a:stretch/>
        </p:blipFill>
        <p:spPr>
          <a:xfrm>
            <a:off x="318709" y="1876545"/>
            <a:ext cx="8575330" cy="9530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335" y="1813127"/>
            <a:ext cx="8575330" cy="1039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932606"/>
            <a:ext cx="6302286" cy="3330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5148603"/>
            <a:ext cx="650863" cy="1193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03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4313" y="620688"/>
            <a:ext cx="5904654" cy="581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Exploratory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Analysis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814" y="707796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41" y="2447936"/>
            <a:ext cx="5688632" cy="3678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5836" y="59728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products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35922" y="37394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ype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products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62" y="1565971"/>
            <a:ext cx="584504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12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14313" y="512923"/>
            <a:ext cx="5904655" cy="5780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 Preprocessing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-1711" y="602654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720" y="1407817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Resize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images to a standard size 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perform any necessary normalization 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</a:t>
            </a:r>
          </a:p>
          <a:p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augmentation.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Preprocess the dataset to ensure that the images are in a suitable format for 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input</a:t>
            </a:r>
          </a:p>
          <a:p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into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deep learning model.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9" y="3160864"/>
            <a:ext cx="4318809" cy="6156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9" y="4005064"/>
            <a:ext cx="6590625" cy="22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36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528" y="548043"/>
            <a:ext cx="6115477" cy="571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Building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Deep Learning Model for Image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7502" y="660818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9652"/>
          <a:stretch/>
        </p:blipFill>
        <p:spPr>
          <a:xfrm>
            <a:off x="611560" y="1412776"/>
            <a:ext cx="7814072" cy="25784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b="39483"/>
          <a:stretch/>
        </p:blipFill>
        <p:spPr>
          <a:xfrm>
            <a:off x="512284" y="4077072"/>
            <a:ext cx="7632848" cy="2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13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3528" y="548043"/>
            <a:ext cx="6115477" cy="571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Building 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Deep Learning Model for Image </a:t>
            </a:r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Processing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7502" y="660818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9" y="1189065"/>
            <a:ext cx="6696744" cy="173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39"/>
          <a:stretch/>
        </p:blipFill>
        <p:spPr>
          <a:xfrm>
            <a:off x="225551" y="4248990"/>
            <a:ext cx="5842641" cy="1888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9792" y="6086289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extraction</a:t>
            </a:r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9005" y="5159423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GlobalMaxPooling2D()</a:t>
            </a:r>
          </a:p>
        </p:txBody>
      </p:sp>
      <p:sp>
        <p:nvSpPr>
          <p:cNvPr id="17" name="Cross 16"/>
          <p:cNvSpPr/>
          <p:nvPr/>
        </p:nvSpPr>
        <p:spPr>
          <a:xfrm>
            <a:off x="6079430" y="5197841"/>
            <a:ext cx="316496" cy="292497"/>
          </a:xfrm>
          <a:prstGeom prst="plus">
            <a:avLst>
              <a:gd name="adj" fmla="val 3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0" y="3002143"/>
            <a:ext cx="7277731" cy="13412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19672" y="3488526"/>
            <a:ext cx="1296144" cy="292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34520" y="3503506"/>
            <a:ext cx="1393463" cy="292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48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/>
          <p:cNvSpPr/>
          <p:nvPr/>
        </p:nvSpPr>
        <p:spPr>
          <a:xfrm>
            <a:off x="214313" y="1071563"/>
            <a:ext cx="8715375" cy="5429250"/>
          </a:xfrm>
          <a:prstGeom prst="roundRect">
            <a:avLst>
              <a:gd name="adj" fmla="val 149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27142" y="514552"/>
            <a:ext cx="6115477" cy="55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Computing </a:t>
            </a:r>
            <a:r>
              <a:rPr lang="en-US" b="1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b="1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 Images</a:t>
            </a:r>
          </a:p>
        </p:txBody>
      </p:sp>
      <p:sp>
        <p:nvSpPr>
          <p:cNvPr id="8" name="Oval 7"/>
          <p:cNvSpPr/>
          <p:nvPr/>
        </p:nvSpPr>
        <p:spPr>
          <a:xfrm>
            <a:off x="191493" y="593974"/>
            <a:ext cx="432048" cy="4005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lang="en-US" b="1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727" y="4292093"/>
            <a:ext cx="85025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Use the trained deep learning model to generate </a:t>
            </a:r>
            <a:r>
              <a:rPr lang="en-US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 each image in </a:t>
            </a:r>
            <a:endParaRPr lang="en-US" b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dataset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endParaRPr lang="en-US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Define functions to preprocess images, make predictions using the deep learning model, and obtain </a:t>
            </a:r>
            <a:r>
              <a:rPr lang="en-US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embeddings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292" y="1525593"/>
            <a:ext cx="8398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 embedding for images is a vector representation of an image in a </a:t>
            </a:r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lower-</a:t>
            </a:r>
          </a:p>
          <a:p>
            <a:r>
              <a:rPr lang="en-US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dimensional </a:t>
            </a:r>
            <a:r>
              <a:rPr 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space where similar images are closer together.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7" y="2248955"/>
            <a:ext cx="6569009" cy="1188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10" y="3640396"/>
            <a:ext cx="413801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65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-윤고딕140"/>
        <a:ea typeface="-윤고딕140"/>
        <a:cs typeface=""/>
      </a:majorFont>
      <a:minorFont>
        <a:latin typeface="-윤고딕120"/>
        <a:ea typeface="-윤고딕1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009_%ec%84%b1%ea%b3%bc%ed%8f%89%ea%b0%80%ec%8b%9c%ec%8a%a4%ed%85%9c_%ec%8b%9c%ed%96%89(%ec%95%88)_1111[1]">
  <a:themeElements>
    <a:clrScheme name="4_c020TGp_general_diagram_v2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4_c020TGp_general_diagram_v2">
      <a:majorFont>
        <a:latin typeface="HY울릉도M"/>
        <a:ea typeface="HY울릉도M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lg" len="lg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lg" len="lg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4_c020TGp_general_diagram_v2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020TGp_general_diagram_v2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020TGp_general_diagram_v2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76387</TotalTime>
  <Words>521</Words>
  <Application>Microsoft Office PowerPoint</Application>
  <PresentationFormat>On-screen Show (4:3)</PresentationFormat>
  <Paragraphs>89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8" baseType="lpstr">
      <vt:lpstr>Arial Unicode MS</vt:lpstr>
      <vt:lpstr>굴림</vt:lpstr>
      <vt:lpstr>HY헤드라인M</vt:lpstr>
      <vt:lpstr>HY울릉도M</vt:lpstr>
      <vt:lpstr>맑은 고딕</vt:lpstr>
      <vt:lpstr>Söhne</vt:lpstr>
      <vt:lpstr>나눔고딕 Bold</vt:lpstr>
      <vt:lpstr>서울한강체 B</vt:lpstr>
      <vt:lpstr>-윤고딕120</vt:lpstr>
      <vt:lpstr>-윤고딕140</vt:lpstr>
      <vt:lpstr>Arial</vt:lpstr>
      <vt:lpstr>Times New Roman</vt:lpstr>
      <vt:lpstr>Verdana</vt:lpstr>
      <vt:lpstr>Wingdings</vt:lpstr>
      <vt:lpstr>디자인 사용자 지정</vt:lpstr>
      <vt:lpstr>1_기본 디자인</vt:lpstr>
      <vt:lpstr>1_디자인 사용자 지정</vt:lpstr>
      <vt:lpstr>2_디자인 사용자 지정</vt:lpstr>
      <vt:lpstr>3_디자인 사용자 지정</vt:lpstr>
      <vt:lpstr>4_디자인 사용자 지정</vt:lpstr>
      <vt:lpstr>2009_%ec%84%b1%ea%b3%bc%ed%8f%89%ea%b0%80%ec%8b%9c%ec%8a%a4%ed%85%9c_%ec%8b%9c%ed%96%89(%ec%95%88)_1111[1]</vt:lpstr>
      <vt:lpstr>5_디자인 사용자 지정</vt:lpstr>
      <vt:lpstr>Leveraging Deep Learning for Product Similarit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동국대학교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ZCP30</dc:creator>
  <cp:lastModifiedBy>user</cp:lastModifiedBy>
  <cp:revision>4654</cp:revision>
  <cp:lastPrinted>2020-09-10T10:18:43Z</cp:lastPrinted>
  <dcterms:created xsi:type="dcterms:W3CDTF">2008-01-09T03:06:12Z</dcterms:created>
  <dcterms:modified xsi:type="dcterms:W3CDTF">2024-04-04T07:27:25Z</dcterms:modified>
</cp:coreProperties>
</file>